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92" r:id="rId2"/>
    <p:sldId id="265" r:id="rId3"/>
    <p:sldId id="285" r:id="rId4"/>
    <p:sldId id="293" r:id="rId5"/>
    <p:sldId id="269" r:id="rId6"/>
    <p:sldId id="272" r:id="rId7"/>
    <p:sldId id="273" r:id="rId8"/>
    <p:sldId id="284" r:id="rId9"/>
    <p:sldId id="287" r:id="rId10"/>
    <p:sldId id="288" r:id="rId11"/>
    <p:sldId id="289" r:id="rId12"/>
    <p:sldId id="274" r:id="rId13"/>
    <p:sldId id="275" r:id="rId14"/>
    <p:sldId id="291" r:id="rId15"/>
    <p:sldId id="277" r:id="rId16"/>
    <p:sldId id="294" r:id="rId1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660033"/>
    <a:srgbClr val="99FF33"/>
    <a:srgbClr val="0066FF"/>
    <a:srgbClr val="FF33CC"/>
    <a:srgbClr val="FF33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5"/>
    <p:restoredTop sz="94660"/>
  </p:normalViewPr>
  <p:slideViewPr>
    <p:cSldViewPr showGuides="1">
      <p:cViewPr varScale="1">
        <p:scale>
          <a:sx n="70" d="100"/>
          <a:sy n="70" d="100"/>
        </p:scale>
        <p:origin x="11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‹#›</a:t>
            </a:fld>
            <a:endParaRPr lang="en-US" sz="12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87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1F5B78-2EB7-4C35-8EB4-08B20949AD5F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10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3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49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  <p:sp>
        <p:nvSpPr>
          <p:cNvPr id="194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8</a:t>
            </a:fld>
            <a:endParaRPr lang="en-US" sz="12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25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1F5B78-2EB7-4C35-8EB4-08B20949AD5F}" type="slidenum">
              <a:rPr lang="zh-CN" altLang="en-US" smtClean="0">
                <a:latin typeface="Calibri" panose="020F0502020204030204" pitchFamily="34" charset="0"/>
              </a:rPr>
              <a:pPr/>
              <a:t>16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7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  <a:t>‹#›</a:t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34925" y="0"/>
            <a:ext cx="9255125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152400" y="685800"/>
            <a:ext cx="10058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9423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92765" y="25516"/>
            <a:ext cx="905123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4000" b="1" dirty="0" smtClean="0">
                <a:solidFill>
                  <a:srgbClr val="0000FF"/>
                </a:solidFill>
              </a:rPr>
              <a:t>c)</a:t>
            </a:r>
            <a:r>
              <a:rPr sz="4000" b="1" dirty="0" err="1" smtClean="0">
                <a:solidFill>
                  <a:srgbClr val="0000FF"/>
                </a:solidFill>
              </a:rPr>
              <a:t>Tính</a:t>
            </a:r>
            <a:r>
              <a:rPr sz="4000" b="1" dirty="0" smtClean="0">
                <a:solidFill>
                  <a:srgbClr val="0000FF"/>
                </a:solidFill>
              </a:rPr>
              <a:t> </a:t>
            </a:r>
            <a:r>
              <a:rPr sz="4000" b="1" dirty="0">
                <a:solidFill>
                  <a:srgbClr val="0000FF"/>
                </a:solidFill>
              </a:rPr>
              <a:t>diện </a:t>
            </a:r>
            <a:r>
              <a:rPr sz="4000" b="1" dirty="0" err="1">
                <a:solidFill>
                  <a:srgbClr val="0000FF"/>
                </a:solidFill>
              </a:rPr>
              <a:t>tích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bức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tranh</a:t>
            </a:r>
            <a:r>
              <a:rPr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hình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chữ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nhật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có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</a:t>
            </a:r>
            <a:r>
              <a:rPr sz="4000" b="1" dirty="0" err="1">
                <a:solidFill>
                  <a:srgbClr val="0000FF"/>
                </a:solidFill>
              </a:rPr>
              <a:t>hiều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sz="4000" b="1" dirty="0" err="1">
                <a:solidFill>
                  <a:srgbClr val="0000FF"/>
                </a:solidFill>
              </a:rPr>
              <a:t>dài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6c</a:t>
            </a:r>
            <a:r>
              <a:rPr sz="4000" b="1" dirty="0" smtClean="0">
                <a:solidFill>
                  <a:srgbClr val="0000FF"/>
                </a:solidFill>
              </a:rPr>
              <a:t>m</a:t>
            </a:r>
            <a:r>
              <a:rPr sz="4000" b="1" dirty="0">
                <a:solidFill>
                  <a:srgbClr val="0000FF"/>
                </a:solidFill>
              </a:rPr>
              <a:t>, chiều </a:t>
            </a:r>
            <a:r>
              <a:rPr sz="4000" b="1" dirty="0" err="1">
                <a:solidFill>
                  <a:srgbClr val="0000FF"/>
                </a:solidFill>
              </a:rPr>
              <a:t>rộng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3</a:t>
            </a:r>
            <a:r>
              <a:rPr sz="4000" b="1" dirty="0" smtClean="0">
                <a:solidFill>
                  <a:srgbClr val="0000FF"/>
                </a:solidFill>
              </a:rPr>
              <a:t>cm</a:t>
            </a:r>
            <a:r>
              <a:rPr sz="4000" b="1" dirty="0">
                <a:solidFill>
                  <a:srgbClr val="0000FF"/>
                </a:solidFill>
              </a:rPr>
              <a:t>.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380999" y="2028101"/>
            <a:ext cx="8410313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Diện</a:t>
            </a:r>
            <a:r>
              <a:rPr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bức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tranh</a:t>
            </a:r>
            <a:r>
              <a:rPr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hình </a:t>
            </a:r>
            <a:r>
              <a:rPr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chữ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nhật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là:</a:t>
            </a:r>
          </a:p>
          <a:p>
            <a:pPr algn="ctr"/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 </a:t>
            </a:r>
            <a:r>
              <a:rPr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x 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=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18</a:t>
            </a:r>
            <a:r>
              <a:rPr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cm</a:t>
            </a:r>
            <a:r>
              <a:rPr sz="4000" b="1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267200" y="3505200"/>
            <a:ext cx="4191000" cy="70788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</a:rPr>
              <a:t>  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Đáp số: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18 </a:t>
            </a:r>
            <a:r>
              <a:rPr sz="4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cm</a:t>
            </a:r>
            <a:r>
              <a:rPr sz="4000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 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7" name="Text Box 10"/>
          <p:cNvSpPr txBox="1"/>
          <p:nvPr/>
        </p:nvSpPr>
        <p:spPr>
          <a:xfrm>
            <a:off x="3903048" y="1300904"/>
            <a:ext cx="24596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>
                <a:solidFill>
                  <a:srgbClr val="C00000"/>
                </a:solidFill>
              </a:rPr>
              <a:t>Bài</a:t>
            </a:r>
            <a:r>
              <a:rPr lang="en-US" sz="4000" b="1" u="sng" dirty="0">
                <a:solidFill>
                  <a:srgbClr val="C00000"/>
                </a:solidFill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</a:rPr>
              <a:t>g</a:t>
            </a:r>
            <a:r>
              <a:rPr sz="4000" b="1" u="sng" dirty="0" err="1">
                <a:solidFill>
                  <a:srgbClr val="C00000"/>
                </a:solidFill>
              </a:rPr>
              <a:t>iải</a:t>
            </a:r>
            <a:endParaRPr sz="4000" b="1" u="sng" dirty="0">
              <a:solidFill>
                <a:srgbClr val="C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4B6F54B-61A3-4CFB-822A-1914D08AAF87}"/>
              </a:ext>
            </a:extLst>
          </p:cNvPr>
          <p:cNvCxnSpPr/>
          <p:nvPr/>
        </p:nvCxnSpPr>
        <p:spPr>
          <a:xfrm>
            <a:off x="4419600" y="1280387"/>
            <a:ext cx="7802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9121BC4-34C5-486A-8C34-1B8DB1B5581A}"/>
              </a:ext>
            </a:extLst>
          </p:cNvPr>
          <p:cNvCxnSpPr/>
          <p:nvPr/>
        </p:nvCxnSpPr>
        <p:spPr>
          <a:xfrm>
            <a:off x="8105513" y="1279335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3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8" grpId="0" animBg="1"/>
      <p:bldP spid="133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1371600" y="623582"/>
            <a:ext cx="5965095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cs typeface="Times New Roman" pitchFamily="18" charset="0"/>
              </a:rPr>
              <a:t>B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4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vi-VN" sz="4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114859" y="152400"/>
            <a:ext cx="7832311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b="1" u="sng" dirty="0">
                <a:latin typeface="Times New Roman" panose="02020603050405020304" pitchFamily="18" charset="0"/>
              </a:rPr>
              <a:t>Bài 1:</a:t>
            </a:r>
            <a:r>
              <a:rPr b="1" dirty="0">
                <a:latin typeface="Times New Roman" panose="02020603050405020304" pitchFamily="18" charset="0"/>
              </a:rPr>
              <a:t> Viết vào ô trống (theo mẫu):</a:t>
            </a:r>
          </a:p>
        </p:txBody>
      </p:sp>
      <p:graphicFrame>
        <p:nvGraphicFramePr>
          <p:cNvPr id="41012" name="Group 5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97758"/>
              </p:ext>
            </p:extLst>
          </p:nvPr>
        </p:nvGraphicFramePr>
        <p:xfrm>
          <a:off x="114300" y="1295399"/>
          <a:ext cx="8915400" cy="4373886"/>
        </p:xfrm>
        <a:graphic>
          <a:graphicData uri="http://schemas.openxmlformats.org/drawingml/2006/table">
            <a:tbl>
              <a:tblPr/>
              <a:tblGrid>
                <a:gridCol w="1136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010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346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11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Chiều dài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Chiều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rộng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Diện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nhật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 vi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nhật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5cm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3cm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10cm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4cm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79350789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32cm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8cm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21cm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7cm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990" name="Text Box 30"/>
          <p:cNvSpPr txBox="1"/>
          <p:nvPr/>
        </p:nvSpPr>
        <p:spPr>
          <a:xfrm>
            <a:off x="2302289" y="2533897"/>
            <a:ext cx="3048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5 x 3</a:t>
            </a:r>
            <a:r>
              <a:rPr sz="2800" b="1" dirty="0" smtClean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15</a:t>
            </a:r>
            <a:r>
              <a:rPr sz="2800" b="1" dirty="0" smtClean="0">
                <a:solidFill>
                  <a:srgbClr val="0000FF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(cm</a:t>
            </a:r>
            <a:r>
              <a:rPr sz="2800" b="1" baseline="30000" dirty="0">
                <a:solidFill>
                  <a:srgbClr val="FF0000"/>
                </a:solidFill>
              </a:rPr>
              <a:t>2</a:t>
            </a:r>
            <a:r>
              <a:rPr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0991" name="Text Box 31"/>
          <p:cNvSpPr txBox="1"/>
          <p:nvPr/>
        </p:nvSpPr>
        <p:spPr>
          <a:xfrm>
            <a:off x="2454689" y="3407189"/>
            <a:ext cx="274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r>
              <a:rPr sz="2800" b="1" dirty="0" smtClean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x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sz="2800" b="1" dirty="0" smtClean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40</a:t>
            </a:r>
            <a:r>
              <a:rPr sz="2800" b="1" dirty="0" smtClean="0">
                <a:solidFill>
                  <a:srgbClr val="0000FF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(cm</a:t>
            </a:r>
            <a:r>
              <a:rPr sz="2800" b="1" baseline="30000" dirty="0">
                <a:solidFill>
                  <a:srgbClr val="FF0000"/>
                </a:solidFill>
              </a:rPr>
              <a:t>2</a:t>
            </a:r>
            <a:r>
              <a:rPr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0992" name="Text Box 32"/>
          <p:cNvSpPr txBox="1"/>
          <p:nvPr/>
        </p:nvSpPr>
        <p:spPr>
          <a:xfrm>
            <a:off x="5562600" y="2593975"/>
            <a:ext cx="3429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r>
              <a:rPr sz="2800" b="1" dirty="0" smtClean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+ 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sz="2800" b="1" dirty="0" smtClean="0">
                <a:solidFill>
                  <a:srgbClr val="FF0000"/>
                </a:solidFill>
              </a:rPr>
              <a:t>) </a:t>
            </a:r>
            <a:r>
              <a:rPr sz="2800" b="1" dirty="0">
                <a:solidFill>
                  <a:srgbClr val="FF0000"/>
                </a:solidFill>
              </a:rPr>
              <a:t>x 2 </a:t>
            </a:r>
            <a:r>
              <a:rPr sz="2800" b="1" dirty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16</a:t>
            </a:r>
            <a:r>
              <a:rPr sz="2800" b="1" dirty="0" smtClean="0">
                <a:solidFill>
                  <a:srgbClr val="0000FF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(cm)</a:t>
            </a:r>
          </a:p>
        </p:txBody>
      </p:sp>
      <p:sp>
        <p:nvSpPr>
          <p:cNvPr id="40993" name="Text Box 33"/>
          <p:cNvSpPr txBox="1"/>
          <p:nvPr/>
        </p:nvSpPr>
        <p:spPr>
          <a:xfrm>
            <a:off x="5715000" y="3429000"/>
            <a:ext cx="3505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(</a:t>
            </a:r>
            <a:r>
              <a:rPr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0 </a:t>
            </a:r>
            <a:r>
              <a:rPr sz="2800" b="1" dirty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sz="2800" b="1" dirty="0" smtClean="0">
                <a:solidFill>
                  <a:srgbClr val="FF0000"/>
                </a:solidFill>
              </a:rPr>
              <a:t>) </a:t>
            </a:r>
            <a:r>
              <a:rPr sz="2800" b="1" dirty="0">
                <a:solidFill>
                  <a:srgbClr val="FF0000"/>
                </a:solidFill>
              </a:rPr>
              <a:t>x 2 </a:t>
            </a:r>
            <a:r>
              <a:rPr sz="2800" b="1" dirty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28</a:t>
            </a:r>
            <a:r>
              <a:rPr sz="2800" b="1" dirty="0" smtClean="0">
                <a:solidFill>
                  <a:srgbClr val="0000FF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(cm)</a:t>
            </a:r>
          </a:p>
        </p:txBody>
      </p:sp>
      <p:sp>
        <p:nvSpPr>
          <p:cNvPr id="10" name="Text Box 31"/>
          <p:cNvSpPr txBox="1"/>
          <p:nvPr/>
        </p:nvSpPr>
        <p:spPr>
          <a:xfrm>
            <a:off x="2378489" y="4281136"/>
            <a:ext cx="2895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32</a:t>
            </a:r>
            <a:r>
              <a:rPr sz="2800" b="1" dirty="0" smtClean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x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sz="2800" b="1" dirty="0" smtClean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256</a:t>
            </a:r>
            <a:r>
              <a:rPr sz="2800" b="1" dirty="0" smtClean="0">
                <a:solidFill>
                  <a:srgbClr val="0000FF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(cm</a:t>
            </a:r>
            <a:r>
              <a:rPr sz="2800" b="1" baseline="30000" dirty="0">
                <a:solidFill>
                  <a:srgbClr val="FF0000"/>
                </a:solidFill>
              </a:rPr>
              <a:t>2</a:t>
            </a:r>
            <a:r>
              <a:rPr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1" name="Text Box 33"/>
          <p:cNvSpPr txBox="1"/>
          <p:nvPr/>
        </p:nvSpPr>
        <p:spPr>
          <a:xfrm>
            <a:off x="5524500" y="4306163"/>
            <a:ext cx="3505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32 </a:t>
            </a:r>
            <a:r>
              <a:rPr sz="2800" b="1" dirty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sz="2800" b="1" dirty="0" smtClean="0">
                <a:solidFill>
                  <a:srgbClr val="FF0000"/>
                </a:solidFill>
              </a:rPr>
              <a:t>) </a:t>
            </a:r>
            <a:r>
              <a:rPr sz="2800" b="1" dirty="0">
                <a:solidFill>
                  <a:srgbClr val="FF0000"/>
                </a:solidFill>
              </a:rPr>
              <a:t>x 2 </a:t>
            </a:r>
            <a:r>
              <a:rPr sz="2800" b="1" dirty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80</a:t>
            </a:r>
            <a:r>
              <a:rPr sz="2800" b="1" dirty="0" smtClean="0">
                <a:solidFill>
                  <a:srgbClr val="0000FF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(cm)</a:t>
            </a:r>
          </a:p>
        </p:txBody>
      </p:sp>
      <p:sp>
        <p:nvSpPr>
          <p:cNvPr id="12" name="Text Box 31">
            <a:extLst>
              <a:ext uri="{FF2B5EF4-FFF2-40B4-BE49-F238E27FC236}">
                <a16:creationId xmlns="" xmlns:a16="http://schemas.microsoft.com/office/drawing/2014/main" id="{6D1A0EA7-9963-47D1-B3A9-9AFE9533FCC2}"/>
              </a:ext>
            </a:extLst>
          </p:cNvPr>
          <p:cNvSpPr txBox="1"/>
          <p:nvPr/>
        </p:nvSpPr>
        <p:spPr>
          <a:xfrm>
            <a:off x="2583214" y="4997860"/>
            <a:ext cx="28956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</a:rPr>
              <a:t>21</a:t>
            </a:r>
            <a:r>
              <a:rPr sz="2800" b="1" dirty="0" smtClean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FF0000"/>
                </a:solidFill>
              </a:rPr>
              <a:t>x </a:t>
            </a:r>
            <a:r>
              <a:rPr lang="en-US" sz="2800" b="1" dirty="0">
                <a:solidFill>
                  <a:srgbClr val="FF0000"/>
                </a:solidFill>
              </a:rPr>
              <a:t>7</a:t>
            </a:r>
            <a:r>
              <a:rPr sz="2800" b="1" dirty="0">
                <a:solidFill>
                  <a:srgbClr val="FF0000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147</a:t>
            </a:r>
            <a:r>
              <a:rPr sz="2800" b="1" dirty="0" smtClean="0">
                <a:solidFill>
                  <a:srgbClr val="0000FF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(cm</a:t>
            </a:r>
            <a:r>
              <a:rPr sz="2800" b="1" baseline="30000" dirty="0">
                <a:solidFill>
                  <a:srgbClr val="FF0000"/>
                </a:solidFill>
              </a:rPr>
              <a:t>2</a:t>
            </a:r>
            <a:r>
              <a:rPr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3" name="Text Box 33">
            <a:extLst>
              <a:ext uri="{FF2B5EF4-FFF2-40B4-BE49-F238E27FC236}">
                <a16:creationId xmlns="" xmlns:a16="http://schemas.microsoft.com/office/drawing/2014/main" id="{D950A0BE-5495-41AA-A06E-F53B045637F6}"/>
              </a:ext>
            </a:extLst>
          </p:cNvPr>
          <p:cNvSpPr txBox="1"/>
          <p:nvPr/>
        </p:nvSpPr>
        <p:spPr>
          <a:xfrm>
            <a:off x="5715000" y="5105400"/>
            <a:ext cx="3505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21 </a:t>
            </a:r>
            <a:r>
              <a:rPr sz="2800" b="1" dirty="0">
                <a:solidFill>
                  <a:srgbClr val="FF0000"/>
                </a:solidFill>
              </a:rPr>
              <a:t>+</a:t>
            </a:r>
            <a:r>
              <a:rPr lang="en-US" sz="2800" b="1" dirty="0">
                <a:solidFill>
                  <a:srgbClr val="FF0000"/>
                </a:solidFill>
              </a:rPr>
              <a:t> 7</a:t>
            </a:r>
            <a:r>
              <a:rPr sz="2800" b="1" dirty="0">
                <a:solidFill>
                  <a:srgbClr val="FF0000"/>
                </a:solidFill>
              </a:rPr>
              <a:t>) x 2 </a:t>
            </a:r>
            <a:r>
              <a:rPr sz="2800" b="1" dirty="0">
                <a:solidFill>
                  <a:srgbClr val="0000FF"/>
                </a:solidFill>
              </a:rPr>
              <a:t>= </a:t>
            </a:r>
            <a:r>
              <a:rPr lang="en-US" sz="2800" b="1" dirty="0" smtClean="0">
                <a:solidFill>
                  <a:srgbClr val="0000FF"/>
                </a:solidFill>
              </a:rPr>
              <a:t>56</a:t>
            </a:r>
            <a:r>
              <a:rPr sz="2800" b="1" dirty="0" smtClean="0">
                <a:solidFill>
                  <a:srgbClr val="0000FF"/>
                </a:solidFill>
              </a:rPr>
              <a:t> </a:t>
            </a:r>
            <a:r>
              <a:rPr sz="2800" b="1" dirty="0">
                <a:solidFill>
                  <a:srgbClr val="0000FF"/>
                </a:solidFill>
              </a:rPr>
              <a:t>(cm</a:t>
            </a:r>
            <a:r>
              <a:rPr sz="2800" b="1" dirty="0" smtClean="0">
                <a:solidFill>
                  <a:srgbClr val="0000FF"/>
                </a:solidFill>
              </a:rPr>
              <a:t>)</a:t>
            </a:r>
            <a:endParaRPr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0" grpId="0"/>
      <p:bldP spid="40991" grpId="0"/>
      <p:bldP spid="40992" grpId="0"/>
      <p:bldP spid="40993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4"/>
          <p:cNvSpPr txBox="1"/>
          <p:nvPr/>
        </p:nvSpPr>
        <p:spPr>
          <a:xfrm>
            <a:off x="-38100" y="98424"/>
            <a:ext cx="9144000" cy="95410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2: Một </a:t>
            </a:r>
            <a:r>
              <a:rPr lang="en-US" sz="2800" b="1" dirty="0" smtClean="0">
                <a:solidFill>
                  <a:srgbClr val="0000FF"/>
                </a:solidFill>
              </a:rPr>
              <a:t>miếng bìa hình </a:t>
            </a:r>
            <a:r>
              <a:rPr lang="en-US" sz="2800" b="1" dirty="0">
                <a:solidFill>
                  <a:srgbClr val="0000FF"/>
                </a:solidFill>
              </a:rPr>
              <a:t>chữ nhật có chiều </a:t>
            </a:r>
            <a:r>
              <a:rPr lang="en-US" sz="2800" b="1" dirty="0" smtClean="0">
                <a:solidFill>
                  <a:srgbClr val="0000FF"/>
                </a:solidFill>
              </a:rPr>
              <a:t>rộng 5cm</a:t>
            </a:r>
            <a:r>
              <a:rPr lang="en-US" sz="2800" b="1" dirty="0">
                <a:solidFill>
                  <a:srgbClr val="0000FF"/>
                </a:solidFill>
              </a:rPr>
              <a:t>, chiều </a:t>
            </a:r>
            <a:r>
              <a:rPr lang="en-US" sz="2800" b="1" dirty="0" smtClean="0">
                <a:solidFill>
                  <a:srgbClr val="0000FF"/>
                </a:solidFill>
              </a:rPr>
              <a:t>dài 14 cm</a:t>
            </a:r>
            <a:r>
              <a:rPr lang="en-US" sz="2800" b="1" dirty="0">
                <a:solidFill>
                  <a:srgbClr val="0000FF"/>
                </a:solidFill>
              </a:rPr>
              <a:t>. Tính diện tích </a:t>
            </a:r>
            <a:r>
              <a:rPr lang="en-US" sz="2800" b="1" dirty="0" smtClean="0">
                <a:solidFill>
                  <a:srgbClr val="0000FF"/>
                </a:solidFill>
              </a:rPr>
              <a:t>miếng bìa đó?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0" name="Text Box 36"/>
          <p:cNvSpPr txBox="1"/>
          <p:nvPr/>
        </p:nvSpPr>
        <p:spPr>
          <a:xfrm>
            <a:off x="3733800" y="4107208"/>
            <a:ext cx="1905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latin typeface="Times New Roman" panose="02020603050405020304" pitchFamily="18" charset="0"/>
              </a:rPr>
              <a:t>Bài giải</a:t>
            </a:r>
          </a:p>
        </p:txBody>
      </p:sp>
      <p:sp>
        <p:nvSpPr>
          <p:cNvPr id="42021" name="Text Box 37"/>
          <p:cNvSpPr txBox="1"/>
          <p:nvPr/>
        </p:nvSpPr>
        <p:spPr>
          <a:xfrm>
            <a:off x="2400300" y="4669242"/>
            <a:ext cx="4343400" cy="9540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Diện tích miếng bìa đó là:</a:t>
            </a:r>
          </a:p>
          <a:p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 </a:t>
            </a:r>
            <a:r>
              <a:rPr lang="en-US" sz="2800" b="1" dirty="0" smtClean="0">
                <a:solidFill>
                  <a:srgbClr val="C00000"/>
                </a:solidFill>
              </a:rPr>
              <a:t>14</a:t>
            </a:r>
            <a:r>
              <a:rPr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</a:t>
            </a:r>
            <a:r>
              <a:rPr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x  5  =</a:t>
            </a:r>
            <a:endParaRPr sz="2800" b="1" baseline="30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22" name="Text Box 38"/>
          <p:cNvSpPr txBox="1"/>
          <p:nvPr/>
        </p:nvSpPr>
        <p:spPr>
          <a:xfrm>
            <a:off x="3125615" y="5585505"/>
            <a:ext cx="487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   Đáp số: </a:t>
            </a:r>
            <a:r>
              <a:rPr lang="en-US" sz="2800" b="1" dirty="0" smtClean="0">
                <a:solidFill>
                  <a:srgbClr val="0000FF"/>
                </a:solidFill>
              </a:rPr>
              <a:t>7</a:t>
            </a:r>
            <a:r>
              <a:rPr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0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cm</a:t>
            </a:r>
            <a:r>
              <a:rPr sz="28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 Box 36"/>
          <p:cNvSpPr txBox="1"/>
          <p:nvPr/>
        </p:nvSpPr>
        <p:spPr>
          <a:xfrm>
            <a:off x="1516891" y="2367628"/>
            <a:ext cx="3283709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/>
              <a:t>Diện tích: …. </a:t>
            </a:r>
            <a:r>
              <a:rPr lang="en-US" sz="2800" b="1" dirty="0"/>
              <a:t>c</a:t>
            </a:r>
            <a:r>
              <a:rPr sz="2800" b="1" dirty="0"/>
              <a:t>m</a:t>
            </a:r>
            <a:r>
              <a:rPr sz="2800" b="1" baseline="30000" dirty="0"/>
              <a:t>2</a:t>
            </a:r>
            <a:r>
              <a:rPr lang="en-US" sz="2800" b="1" baseline="30000" dirty="0"/>
              <a:t> </a:t>
            </a:r>
            <a:r>
              <a:rPr sz="2800" b="1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4EA6A0E-DCDC-4C27-8DC6-28A7D5E17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607707"/>
            <a:ext cx="3695700" cy="2468200"/>
          </a:xfrm>
          <a:prstGeom prst="rect">
            <a:avLst/>
          </a:prstGeom>
        </p:spPr>
      </p:pic>
      <p:sp>
        <p:nvSpPr>
          <p:cNvPr id="14" name="Text Box 36">
            <a:extLst>
              <a:ext uri="{FF2B5EF4-FFF2-40B4-BE49-F238E27FC236}">
                <a16:creationId xmlns="" xmlns:a16="http://schemas.microsoft.com/office/drawing/2014/main" id="{BAF270C5-C414-4AAD-B34E-99F1767B5DD0}"/>
              </a:ext>
            </a:extLst>
          </p:cNvPr>
          <p:cNvSpPr txBox="1"/>
          <p:nvPr/>
        </p:nvSpPr>
        <p:spPr>
          <a:xfrm>
            <a:off x="5899944" y="1195802"/>
            <a:ext cx="963612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Times New Roman" panose="02020603050405020304" pitchFamily="18" charset="0"/>
              </a:rPr>
              <a:t>8cm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15" name="Text Box 36">
            <a:extLst>
              <a:ext uri="{FF2B5EF4-FFF2-40B4-BE49-F238E27FC236}">
                <a16:creationId xmlns="" xmlns:a16="http://schemas.microsoft.com/office/drawing/2014/main" id="{9A5A4F1A-F659-4CF6-868D-3F84C07E06DD}"/>
              </a:ext>
            </a:extLst>
          </p:cNvPr>
          <p:cNvSpPr txBox="1"/>
          <p:nvPr/>
        </p:nvSpPr>
        <p:spPr>
          <a:xfrm>
            <a:off x="8142288" y="2402690"/>
            <a:ext cx="963612" cy="52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5</a:t>
            </a:r>
            <a:r>
              <a:rPr lang="en-US" sz="2800" dirty="0">
                <a:latin typeface="Times New Roman" panose="02020603050405020304" pitchFamily="18" charset="0"/>
              </a:rPr>
              <a:t>cm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E59B888-8592-4E00-8DC7-96174831BBFD}"/>
              </a:ext>
            </a:extLst>
          </p:cNvPr>
          <p:cNvSpPr txBox="1"/>
          <p:nvPr/>
        </p:nvSpPr>
        <p:spPr>
          <a:xfrm>
            <a:off x="4837113" y="5127266"/>
            <a:ext cx="1742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7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0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(cm</a:t>
            </a:r>
            <a:r>
              <a:rPr lang="en-US" sz="2800" b="1" baseline="30000" dirty="0">
                <a:solidFill>
                  <a:srgbClr val="C00000"/>
                </a:solidFill>
                <a:latin typeface="Times New Roman" panose="02020603050405020304" pitchFamily="18" charset="0"/>
              </a:rPr>
              <a:t>2)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2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2020" grpId="0"/>
      <p:bldP spid="4202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92765" y="24118"/>
            <a:ext cx="905123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sz="2800" b="1" u="sng" dirty="0">
                <a:solidFill>
                  <a:srgbClr val="0000FF"/>
                </a:solidFill>
              </a:rPr>
              <a:t>Bài 3:</a:t>
            </a:r>
            <a:r>
              <a:rPr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a) </a:t>
            </a:r>
            <a:r>
              <a:rPr sz="2800" b="1" dirty="0" smtClean="0">
                <a:solidFill>
                  <a:srgbClr val="0000FF"/>
                </a:solidFill>
              </a:rPr>
              <a:t>Tính </a:t>
            </a:r>
            <a:r>
              <a:rPr sz="2800" b="1" dirty="0">
                <a:solidFill>
                  <a:srgbClr val="0000FF"/>
                </a:solidFill>
              </a:rPr>
              <a:t>diện tích hình chữ nhật </a:t>
            </a:r>
            <a:r>
              <a:rPr lang="en-US" sz="2800" b="1" dirty="0">
                <a:solidFill>
                  <a:srgbClr val="0000FF"/>
                </a:solidFill>
              </a:rPr>
              <a:t>có c</a:t>
            </a:r>
            <a:r>
              <a:rPr sz="2800" b="1" dirty="0">
                <a:solidFill>
                  <a:srgbClr val="0000FF"/>
                </a:solidFill>
              </a:rPr>
              <a:t>hiều dài 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5cm</a:t>
            </a:r>
            <a:r>
              <a:rPr sz="2800" b="1" dirty="0" smtClean="0">
                <a:solidFill>
                  <a:srgbClr val="0000FF"/>
                </a:solidFill>
              </a:rPr>
              <a:t>, </a:t>
            </a:r>
            <a:r>
              <a:rPr sz="2800" b="1" dirty="0">
                <a:solidFill>
                  <a:srgbClr val="0000FF"/>
                </a:solidFill>
              </a:rPr>
              <a:t>chiều rộng </a:t>
            </a:r>
            <a:r>
              <a:rPr lang="en-US" sz="2800" b="1" dirty="0" smtClean="0">
                <a:solidFill>
                  <a:srgbClr val="0000FF"/>
                </a:solidFill>
              </a:rPr>
              <a:t>3 </a:t>
            </a:r>
            <a:r>
              <a:rPr sz="2800" b="1" dirty="0" smtClean="0">
                <a:solidFill>
                  <a:srgbClr val="0000FF"/>
                </a:solidFill>
              </a:rPr>
              <a:t>cm</a:t>
            </a:r>
            <a:r>
              <a:rPr sz="2800" b="1" dirty="0">
                <a:solidFill>
                  <a:srgbClr val="0000FF"/>
                </a:solidFill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1028700" y="2028101"/>
            <a:ext cx="7086600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200" b="1" dirty="0" smtClean="0">
                <a:solidFill>
                  <a:prstClr val="black"/>
                </a:solidFill>
              </a:rPr>
              <a:t>Diện </a:t>
            </a:r>
            <a:r>
              <a:rPr sz="3200" b="1" dirty="0">
                <a:solidFill>
                  <a:prstClr val="black"/>
                </a:solidFill>
              </a:rPr>
              <a:t>tích hình chữ nhật là:</a:t>
            </a:r>
          </a:p>
          <a:p>
            <a:pPr algn="ctr"/>
            <a:r>
              <a:rPr sz="3200" b="1" dirty="0">
                <a:solidFill>
                  <a:prstClr val="black"/>
                </a:solidFill>
              </a:rPr>
              <a:t>	 </a:t>
            </a:r>
            <a:r>
              <a:rPr lang="en-US" sz="3200" b="1" dirty="0" smtClean="0">
                <a:solidFill>
                  <a:prstClr val="black"/>
                </a:solidFill>
              </a:rPr>
              <a:t>5</a:t>
            </a:r>
            <a:r>
              <a:rPr sz="3200" b="1" dirty="0" smtClean="0">
                <a:solidFill>
                  <a:prstClr val="black"/>
                </a:solidFill>
              </a:rPr>
              <a:t> </a:t>
            </a:r>
            <a:r>
              <a:rPr sz="3200" b="1" dirty="0">
                <a:solidFill>
                  <a:prstClr val="black"/>
                </a:solidFill>
              </a:rPr>
              <a:t>x  </a:t>
            </a:r>
            <a:r>
              <a:rPr lang="en-US" sz="3200" b="1" dirty="0" smtClean="0">
                <a:solidFill>
                  <a:prstClr val="black"/>
                </a:solidFill>
              </a:rPr>
              <a:t>3</a:t>
            </a:r>
            <a:r>
              <a:rPr sz="3200" b="1" dirty="0" smtClean="0">
                <a:solidFill>
                  <a:prstClr val="black"/>
                </a:solidFill>
              </a:rPr>
              <a:t> </a:t>
            </a:r>
            <a:r>
              <a:rPr sz="3200" b="1" dirty="0">
                <a:solidFill>
                  <a:prstClr val="black"/>
                </a:solidFill>
              </a:rPr>
              <a:t>= </a:t>
            </a:r>
            <a:r>
              <a:rPr sz="3200" b="1" dirty="0" smtClean="0">
                <a:solidFill>
                  <a:prstClr val="black"/>
                </a:solidFill>
              </a:rPr>
              <a:t>1</a:t>
            </a:r>
            <a:r>
              <a:rPr lang="en-US" sz="3200" b="1" dirty="0" smtClean="0">
                <a:solidFill>
                  <a:prstClr val="black"/>
                </a:solidFill>
              </a:rPr>
              <a:t>5(</a:t>
            </a:r>
            <a:r>
              <a:rPr sz="3200" b="1" dirty="0" smtClean="0">
                <a:solidFill>
                  <a:prstClr val="black"/>
                </a:solidFill>
              </a:rPr>
              <a:t> cm</a:t>
            </a:r>
            <a:r>
              <a:rPr sz="3200" b="1" baseline="30000" dirty="0" smtClean="0">
                <a:solidFill>
                  <a:prstClr val="black"/>
                </a:solidFill>
              </a:rPr>
              <a:t>2</a:t>
            </a:r>
            <a:r>
              <a:rPr lang="en-US" sz="3200" b="1" baseline="30000" dirty="0" smtClean="0">
                <a:solidFill>
                  <a:prstClr val="black"/>
                </a:solidFill>
              </a:rPr>
              <a:t>)</a:t>
            </a:r>
            <a:endParaRPr sz="3200" b="1" dirty="0">
              <a:solidFill>
                <a:prstClr val="black"/>
              </a:solidFill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434509" y="3578433"/>
            <a:ext cx="419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prstClr val="black"/>
                </a:solidFill>
              </a:rPr>
              <a:t>   Đáp số: </a:t>
            </a:r>
            <a:r>
              <a:rPr sz="3200" b="1" dirty="0" smtClean="0">
                <a:solidFill>
                  <a:prstClr val="black"/>
                </a:solidFill>
              </a:rPr>
              <a:t>1</a:t>
            </a:r>
            <a:r>
              <a:rPr lang="en-US" sz="3200" b="1" dirty="0" smtClean="0">
                <a:solidFill>
                  <a:prstClr val="black"/>
                </a:solidFill>
              </a:rPr>
              <a:t>5</a:t>
            </a:r>
            <a:r>
              <a:rPr sz="3200" b="1" dirty="0" smtClean="0">
                <a:solidFill>
                  <a:prstClr val="black"/>
                </a:solidFill>
              </a:rPr>
              <a:t>cm</a:t>
            </a:r>
            <a:r>
              <a:rPr sz="3200" b="1" baseline="30000" dirty="0" smtClean="0">
                <a:solidFill>
                  <a:prstClr val="black"/>
                </a:solidFill>
              </a:rPr>
              <a:t>2 </a:t>
            </a:r>
            <a:endParaRPr sz="3200" b="1" dirty="0">
              <a:solidFill>
                <a:prstClr val="black"/>
              </a:solidFill>
            </a:endParaRPr>
          </a:p>
        </p:txBody>
      </p:sp>
      <p:sp>
        <p:nvSpPr>
          <p:cNvPr id="13317" name="Text Box 10"/>
          <p:cNvSpPr txBox="1"/>
          <p:nvPr/>
        </p:nvSpPr>
        <p:spPr>
          <a:xfrm>
            <a:off x="3881833" y="1007598"/>
            <a:ext cx="1820069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prstClr val="black"/>
                </a:solidFill>
              </a:rPr>
              <a:t>Bài</a:t>
            </a:r>
            <a:r>
              <a:rPr lang="en-US" sz="3200" b="1" u="sng" dirty="0">
                <a:solidFill>
                  <a:prstClr val="black"/>
                </a:solidFill>
              </a:rPr>
              <a:t> </a:t>
            </a:r>
            <a:r>
              <a:rPr lang="en-US" sz="3200" b="1" u="sng" dirty="0" err="1">
                <a:solidFill>
                  <a:prstClr val="black"/>
                </a:solidFill>
              </a:rPr>
              <a:t>g</a:t>
            </a:r>
            <a:r>
              <a:rPr sz="3200" b="1" u="sng" dirty="0" err="1">
                <a:solidFill>
                  <a:prstClr val="black"/>
                </a:solidFill>
              </a:rPr>
              <a:t>iải</a:t>
            </a:r>
            <a:endParaRPr sz="3200" b="1" u="sng" dirty="0">
              <a:solidFill>
                <a:prstClr val="black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4B6F54B-61A3-4CFB-822A-1914D08AAF87}"/>
              </a:ext>
            </a:extLst>
          </p:cNvPr>
          <p:cNvCxnSpPr/>
          <p:nvPr/>
        </p:nvCxnSpPr>
        <p:spPr>
          <a:xfrm>
            <a:off x="8305800" y="501171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9121BC4-34C5-486A-8C34-1B8DB1B5581A}"/>
              </a:ext>
            </a:extLst>
          </p:cNvPr>
          <p:cNvCxnSpPr/>
          <p:nvPr/>
        </p:nvCxnSpPr>
        <p:spPr>
          <a:xfrm>
            <a:off x="2209800" y="838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0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8" grpId="0"/>
      <p:bldP spid="133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92765" y="24118"/>
            <a:ext cx="905123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sz="2800" b="1" u="sng" dirty="0">
                <a:solidFill>
                  <a:srgbClr val="0000FF"/>
                </a:solidFill>
              </a:rPr>
              <a:t>Bài 3:</a:t>
            </a:r>
            <a:r>
              <a:rPr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b) </a:t>
            </a:r>
            <a:r>
              <a:rPr sz="2800" b="1" dirty="0" smtClean="0">
                <a:solidFill>
                  <a:srgbClr val="0000FF"/>
                </a:solidFill>
              </a:rPr>
              <a:t>Tính </a:t>
            </a:r>
            <a:r>
              <a:rPr sz="2800" b="1" dirty="0">
                <a:solidFill>
                  <a:srgbClr val="0000FF"/>
                </a:solidFill>
              </a:rPr>
              <a:t>diện tích hình chữ nhật </a:t>
            </a:r>
            <a:r>
              <a:rPr lang="en-US" sz="2800" b="1" dirty="0">
                <a:solidFill>
                  <a:srgbClr val="0000FF"/>
                </a:solidFill>
              </a:rPr>
              <a:t>có c</a:t>
            </a:r>
            <a:r>
              <a:rPr sz="2800" b="1" dirty="0">
                <a:solidFill>
                  <a:srgbClr val="0000FF"/>
                </a:solidFill>
              </a:rPr>
              <a:t>hiều dài </a:t>
            </a:r>
            <a:r>
              <a:rPr lang="en-US" sz="2800" b="1" dirty="0">
                <a:solidFill>
                  <a:srgbClr val="0000FF"/>
                </a:solidFill>
              </a:rPr>
              <a:t> 2d</a:t>
            </a:r>
            <a:r>
              <a:rPr sz="2800" b="1" dirty="0">
                <a:solidFill>
                  <a:srgbClr val="0000FF"/>
                </a:solidFill>
              </a:rPr>
              <a:t>m, chiều rộng </a:t>
            </a:r>
            <a:r>
              <a:rPr lang="en-US" sz="2800" b="1" dirty="0">
                <a:solidFill>
                  <a:srgbClr val="0000FF"/>
                </a:solidFill>
              </a:rPr>
              <a:t>9</a:t>
            </a:r>
            <a:r>
              <a:rPr sz="2800" b="1" dirty="0">
                <a:solidFill>
                  <a:srgbClr val="0000FF"/>
                </a:solidFill>
              </a:rPr>
              <a:t>cm.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1028700" y="2028101"/>
            <a:ext cx="7086600" cy="15700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200" b="1" dirty="0" err="1">
                <a:latin typeface="Times New Roman" panose="02020603050405020304" pitchFamily="18" charset="0"/>
              </a:rPr>
              <a:t>Đổi</a:t>
            </a:r>
            <a:r>
              <a:rPr sz="3200" b="1" dirty="0">
                <a:latin typeface="Times New Roman" panose="02020603050405020304" pitchFamily="18" charset="0"/>
              </a:rPr>
              <a:t> 2 dm = </a:t>
            </a:r>
            <a:r>
              <a:rPr lang="en-US" sz="3200" b="1" dirty="0"/>
              <a:t>.........</a:t>
            </a:r>
            <a:r>
              <a:rPr sz="3200" b="1" dirty="0">
                <a:latin typeface="Times New Roman" panose="02020603050405020304" pitchFamily="18" charset="0"/>
              </a:rPr>
              <a:t>cm</a:t>
            </a:r>
          </a:p>
          <a:p>
            <a:pPr algn="ctr"/>
            <a:r>
              <a:rPr sz="3200" b="1" dirty="0">
                <a:latin typeface="Times New Roman" panose="02020603050405020304" pitchFamily="18" charset="0"/>
              </a:rPr>
              <a:t>    Diện tích hình </a:t>
            </a:r>
            <a:r>
              <a:rPr sz="3200" b="1" dirty="0" err="1">
                <a:latin typeface="Times New Roman" panose="02020603050405020304" pitchFamily="18" charset="0"/>
              </a:rPr>
              <a:t>chữ</a:t>
            </a:r>
            <a:r>
              <a:rPr sz="3200" b="1" dirty="0">
                <a:latin typeface="Times New Roman" panose="02020603050405020304" pitchFamily="18" charset="0"/>
              </a:rPr>
              <a:t> </a:t>
            </a:r>
            <a:r>
              <a:rPr sz="3200" b="1" dirty="0" err="1">
                <a:latin typeface="Times New Roman" panose="02020603050405020304" pitchFamily="18" charset="0"/>
              </a:rPr>
              <a:t>nhật</a:t>
            </a:r>
            <a:r>
              <a:rPr sz="3200" b="1" dirty="0">
                <a:latin typeface="Times New Roman" panose="02020603050405020304" pitchFamily="18" charset="0"/>
              </a:rPr>
              <a:t> là:</a:t>
            </a:r>
          </a:p>
          <a:p>
            <a:pPr algn="ctr"/>
            <a:r>
              <a:rPr sz="3200" b="1" dirty="0">
                <a:latin typeface="Times New Roman" panose="02020603050405020304" pitchFamily="18" charset="0"/>
              </a:rPr>
              <a:t>	 20 x  9 = 180 </a:t>
            </a:r>
            <a:r>
              <a:rPr lang="en-US" sz="3200" b="1" dirty="0" smtClean="0">
                <a:latin typeface="Times New Roman" panose="02020603050405020304" pitchFamily="18" charset="0"/>
              </a:rPr>
              <a:t>(</a:t>
            </a:r>
            <a:r>
              <a:rPr sz="3200" b="1" dirty="0" smtClean="0">
                <a:latin typeface="Times New Roman" panose="02020603050405020304" pitchFamily="18" charset="0"/>
              </a:rPr>
              <a:t>cm</a:t>
            </a:r>
            <a:r>
              <a:rPr sz="3200" b="1" baseline="30000" dirty="0" smtClean="0">
                <a:latin typeface="Times New Roman" panose="02020603050405020304" pitchFamily="18" charset="0"/>
              </a:rPr>
              <a:t>2</a:t>
            </a:r>
            <a:r>
              <a:rPr lang="en-US" sz="3200" b="1" baseline="30000" dirty="0" smtClean="0">
                <a:latin typeface="Times New Roman" panose="02020603050405020304" pitchFamily="18" charset="0"/>
              </a:rPr>
              <a:t>)</a:t>
            </a:r>
            <a:endParaRPr sz="3200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434509" y="3578433"/>
            <a:ext cx="4191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</a:rPr>
              <a:t>   Đáp số: 180cm</a:t>
            </a:r>
            <a:r>
              <a:rPr sz="3200" b="1" baseline="30000" dirty="0">
                <a:latin typeface="Times New Roman" panose="02020603050405020304" pitchFamily="18" charset="0"/>
              </a:rPr>
              <a:t>2 </a:t>
            </a:r>
            <a:endParaRPr sz="3200" b="1" dirty="0">
              <a:latin typeface="Times New Roman" panose="02020603050405020304" pitchFamily="18" charset="0"/>
            </a:endParaRPr>
          </a:p>
        </p:txBody>
      </p:sp>
      <p:sp>
        <p:nvSpPr>
          <p:cNvPr id="13317" name="Text Box 10"/>
          <p:cNvSpPr txBox="1"/>
          <p:nvPr/>
        </p:nvSpPr>
        <p:spPr>
          <a:xfrm>
            <a:off x="3881833" y="1007598"/>
            <a:ext cx="1820069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/>
              <a:t>Bài</a:t>
            </a:r>
            <a:r>
              <a:rPr lang="en-US" sz="3200" b="1" u="sng" dirty="0"/>
              <a:t> </a:t>
            </a:r>
            <a:r>
              <a:rPr lang="en-US" sz="3200" b="1" u="sng" dirty="0" err="1"/>
              <a:t>g</a:t>
            </a:r>
            <a:r>
              <a:rPr sz="3200" b="1" u="sng" dirty="0" err="1"/>
              <a:t>iải</a:t>
            </a:r>
            <a:endParaRPr sz="3200" b="1" u="sng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4B6F54B-61A3-4CFB-822A-1914D08AAF87}"/>
              </a:ext>
            </a:extLst>
          </p:cNvPr>
          <p:cNvCxnSpPr/>
          <p:nvPr/>
        </p:nvCxnSpPr>
        <p:spPr>
          <a:xfrm>
            <a:off x="8305800" y="501171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9121BC4-34C5-486A-8C34-1B8DB1B5581A}"/>
              </a:ext>
            </a:extLst>
          </p:cNvPr>
          <p:cNvCxnSpPr/>
          <p:nvPr/>
        </p:nvCxnSpPr>
        <p:spPr>
          <a:xfrm>
            <a:off x="2209800" y="838200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9">
            <a:extLst>
              <a:ext uri="{FF2B5EF4-FFF2-40B4-BE49-F238E27FC236}">
                <a16:creationId xmlns="" xmlns:a16="http://schemas.microsoft.com/office/drawing/2014/main" id="{6E2EC264-8DDA-4D7F-B6CD-6D4AED4F3288}"/>
              </a:ext>
            </a:extLst>
          </p:cNvPr>
          <p:cNvSpPr txBox="1"/>
          <p:nvPr/>
        </p:nvSpPr>
        <p:spPr>
          <a:xfrm>
            <a:off x="4953000" y="1985156"/>
            <a:ext cx="944218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sz="32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8" grpId="0"/>
      <p:bldP spid="1331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-34925" y="0"/>
            <a:ext cx="9255125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-685800" y="2286000"/>
            <a:ext cx="10058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05822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7"/>
          <p:cNvSpPr txBox="1"/>
          <p:nvPr/>
        </p:nvSpPr>
        <p:spPr>
          <a:xfrm>
            <a:off x="392906" y="1950138"/>
            <a:ext cx="3292097" cy="584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1. Đọc các số sau:</a:t>
            </a:r>
          </a:p>
        </p:txBody>
      </p:sp>
      <p:sp>
        <p:nvSpPr>
          <p:cNvPr id="3076" name="Text Box 8"/>
          <p:cNvSpPr txBox="1"/>
          <p:nvPr/>
        </p:nvSpPr>
        <p:spPr>
          <a:xfrm>
            <a:off x="328613" y="2819400"/>
            <a:ext cx="1828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81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 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1" name="Text Box 9"/>
          <p:cNvSpPr txBox="1"/>
          <p:nvPr/>
        </p:nvSpPr>
        <p:spPr>
          <a:xfrm>
            <a:off x="392906" y="3907319"/>
            <a:ext cx="21574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140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</a:rPr>
              <a:t> 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2" name="Text Box 10"/>
          <p:cNvSpPr txBox="1"/>
          <p:nvPr/>
        </p:nvSpPr>
        <p:spPr>
          <a:xfrm>
            <a:off x="252413" y="4800600"/>
            <a:ext cx="2438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135 cm</a:t>
            </a:r>
            <a:r>
              <a:rPr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83" name="Text Box 11"/>
          <p:cNvSpPr txBox="1"/>
          <p:nvPr/>
        </p:nvSpPr>
        <p:spPr>
          <a:xfrm>
            <a:off x="1784094" y="2819400"/>
            <a:ext cx="71516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/>
              <a:t>Tám</a:t>
            </a:r>
            <a:r>
              <a:rPr sz="3200" b="1" dirty="0"/>
              <a:t> </a:t>
            </a:r>
            <a:r>
              <a:rPr sz="3200" b="1" dirty="0" err="1"/>
              <a:t>m</a:t>
            </a:r>
            <a:r>
              <a:rPr lang="en-US" sz="3200" b="1" dirty="0" err="1"/>
              <a:t>ư</a:t>
            </a:r>
            <a:r>
              <a:rPr sz="3200" b="1" dirty="0" err="1"/>
              <a:t>ơi</a:t>
            </a:r>
            <a:r>
              <a:rPr sz="3200" b="1" dirty="0"/>
              <a:t> mốt xăng-ti-mét vuông</a:t>
            </a:r>
          </a:p>
        </p:txBody>
      </p:sp>
      <p:sp>
        <p:nvSpPr>
          <p:cNvPr id="28684" name="Text Box 12"/>
          <p:cNvSpPr txBox="1"/>
          <p:nvPr/>
        </p:nvSpPr>
        <p:spPr>
          <a:xfrm>
            <a:off x="2038954" y="3887291"/>
            <a:ext cx="7186613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latin typeface="Times New Roman" panose="02020603050405020304" pitchFamily="18" charset="0"/>
              </a:rPr>
              <a:t>Một</a:t>
            </a:r>
            <a:r>
              <a:rPr sz="3200" b="1" dirty="0">
                <a:latin typeface="Times New Roman" panose="02020603050405020304" pitchFamily="18" charset="0"/>
              </a:rPr>
              <a:t> trăm bốn mươi xăng-ti-mét vuông</a:t>
            </a:r>
          </a:p>
        </p:txBody>
      </p:sp>
      <p:sp>
        <p:nvSpPr>
          <p:cNvPr id="28685" name="Text Box 13"/>
          <p:cNvSpPr txBox="1"/>
          <p:nvPr/>
        </p:nvSpPr>
        <p:spPr>
          <a:xfrm>
            <a:off x="2081212" y="4773798"/>
            <a:ext cx="7215188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 err="1">
                <a:latin typeface="Times New Roman" panose="02020603050405020304" pitchFamily="18" charset="0"/>
              </a:rPr>
              <a:t>Một</a:t>
            </a:r>
            <a:r>
              <a:rPr sz="3200" b="1" dirty="0">
                <a:latin typeface="Times New Roman" panose="02020603050405020304" pitchFamily="18" charset="0"/>
              </a:rPr>
              <a:t> trăm ba mươi lăm xăng-ti-mét vuông</a:t>
            </a:r>
          </a:p>
        </p:txBody>
      </p:sp>
      <p:grpSp>
        <p:nvGrpSpPr>
          <p:cNvPr id="3082" name="Group 14"/>
          <p:cNvGrpSpPr/>
          <p:nvPr/>
        </p:nvGrpSpPr>
        <p:grpSpPr>
          <a:xfrm>
            <a:off x="-152400" y="0"/>
            <a:ext cx="9448800" cy="6858000"/>
            <a:chOff x="48" y="0"/>
            <a:chExt cx="5664" cy="4224"/>
          </a:xfrm>
        </p:grpSpPr>
        <p:sp>
          <p:nvSpPr>
            <p:cNvPr id="3083" name="Line 15"/>
            <p:cNvSpPr/>
            <p:nvPr/>
          </p:nvSpPr>
          <p:spPr>
            <a:xfrm>
              <a:off x="288" y="1104"/>
              <a:ext cx="0" cy="2880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4" name="Line 16"/>
            <p:cNvSpPr/>
            <p:nvPr/>
          </p:nvSpPr>
          <p:spPr>
            <a:xfrm>
              <a:off x="5472" y="288"/>
              <a:ext cx="0" cy="2928"/>
            </a:xfrm>
            <a:prstGeom prst="line">
              <a:avLst/>
            </a:prstGeom>
            <a:ln w="57150" cap="flat" cmpd="sng">
              <a:pattFill prst="solidDmnd">
                <a:fgClr>
                  <a:srgbClr val="FFFF00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5" name="Line 17"/>
            <p:cNvSpPr/>
            <p:nvPr/>
          </p:nvSpPr>
          <p:spPr>
            <a:xfrm>
              <a:off x="192" y="432"/>
              <a:ext cx="0" cy="2880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sp>
          <p:nvSpPr>
            <p:cNvPr id="3086" name="Line 18"/>
            <p:cNvSpPr/>
            <p:nvPr/>
          </p:nvSpPr>
          <p:spPr>
            <a:xfrm>
              <a:off x="5568" y="1008"/>
              <a:ext cx="0" cy="2928"/>
            </a:xfrm>
            <a:prstGeom prst="line">
              <a:avLst/>
            </a:prstGeom>
            <a:ln w="57150" cap="flat" cmpd="sng">
              <a:pattFill prst="plaid">
                <a:fgClr>
                  <a:srgbClr val="FF0066"/>
                </a:fgClr>
                <a:bgClr>
                  <a:srgbClr val="27D988"/>
                </a:bgClr>
              </a:pattFill>
              <a:prstDash val="solid"/>
              <a:headEnd type="none" w="med" len="med"/>
              <a:tailEnd type="none" w="med" len="med"/>
            </a:ln>
          </p:spPr>
        </p:sp>
        <p:grpSp>
          <p:nvGrpSpPr>
            <p:cNvPr id="3087" name="Group 19"/>
            <p:cNvGrpSpPr/>
            <p:nvPr/>
          </p:nvGrpSpPr>
          <p:grpSpPr>
            <a:xfrm>
              <a:off x="48" y="0"/>
              <a:ext cx="5664" cy="4224"/>
              <a:chOff x="48" y="0"/>
              <a:chExt cx="5664" cy="4272"/>
            </a:xfrm>
          </p:grpSpPr>
          <p:pic>
            <p:nvPicPr>
              <p:cNvPr id="3088" name="Picture 20" descr="BAR0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6" y="4032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89" name="Picture 21" descr="BAR0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" y="48"/>
                <a:ext cx="5088" cy="240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94" name="AutoShape 22"/>
              <p:cNvSpPr>
                <a:spLocks noChangeArrowheads="1"/>
              </p:cNvSpPr>
              <p:nvPr/>
            </p:nvSpPr>
            <p:spPr bwMode="auto">
              <a:xfrm>
                <a:off x="48" y="48"/>
                <a:ext cx="336" cy="324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5" name="AutoShape 23"/>
              <p:cNvSpPr>
                <a:spLocks noChangeArrowheads="1"/>
              </p:cNvSpPr>
              <p:nvPr/>
            </p:nvSpPr>
            <p:spPr bwMode="auto">
              <a:xfrm>
                <a:off x="5376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6" name="AutoShape 24"/>
              <p:cNvSpPr>
                <a:spLocks noChangeArrowheads="1"/>
              </p:cNvSpPr>
              <p:nvPr/>
            </p:nvSpPr>
            <p:spPr bwMode="auto">
              <a:xfrm>
                <a:off x="5376" y="0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8697" name="AutoShape 25"/>
              <p:cNvSpPr>
                <a:spLocks noChangeArrowheads="1"/>
              </p:cNvSpPr>
              <p:nvPr/>
            </p:nvSpPr>
            <p:spPr bwMode="auto">
              <a:xfrm>
                <a:off x="48" y="3936"/>
                <a:ext cx="336" cy="336"/>
              </a:xfrm>
              <a:prstGeom prst="star5">
                <a:avLst/>
              </a:prstGeom>
              <a:solidFill>
                <a:srgbClr val="FFFF00"/>
              </a:solidFill>
              <a:ln w="38100" cmpd="dbl" algn="ctr">
                <a:solidFill>
                  <a:srgbClr val="0099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F2889EB-31D9-4E63-AA16-B30A4FC2BE31}"/>
              </a:ext>
            </a:extLst>
          </p:cNvPr>
          <p:cNvSpPr/>
          <p:nvPr/>
        </p:nvSpPr>
        <p:spPr>
          <a:xfrm>
            <a:off x="2381317" y="1224398"/>
            <a:ext cx="4320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28681" grpId="0"/>
      <p:bldP spid="28682" grpId="0"/>
      <p:bldP spid="28683" grpId="0"/>
      <p:bldP spid="28684" grpId="0"/>
      <p:bldP spid="2868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7"/>
          <p:cNvSpPr>
            <a:spLocks noTextEdit="1"/>
          </p:cNvSpPr>
          <p:nvPr/>
        </p:nvSpPr>
        <p:spPr>
          <a:xfrm>
            <a:off x="3505200" y="1818200"/>
            <a:ext cx="2590801" cy="8667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 b="1" dirty="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 </a:t>
            </a:r>
          </a:p>
        </p:txBody>
      </p:sp>
      <p:sp>
        <p:nvSpPr>
          <p:cNvPr id="2052" name="WordArt 8"/>
          <p:cNvSpPr>
            <a:spLocks noTextEdit="1"/>
          </p:cNvSpPr>
          <p:nvPr/>
        </p:nvSpPr>
        <p:spPr>
          <a:xfrm>
            <a:off x="2369197" y="3073845"/>
            <a:ext cx="5334000" cy="15877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DIỆN TÍCH HÌNH CHỮ </a:t>
            </a:r>
            <a:r>
              <a:rPr lang="en-US" sz="3600" b="1" dirty="0" smtClean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endParaRPr 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C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24000" y="832806"/>
            <a:ext cx="6912470" cy="6463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indent="0" algn="ctr" eaLnBrk="1" hangingPunct="1">
              <a:spcBef>
                <a:spcPct val="50000"/>
              </a:spcBef>
              <a:buNone/>
            </a:pPr>
            <a:r>
              <a:rPr b="1" i="1" dirty="0">
                <a:sym typeface="+mn-ea"/>
              </a:rPr>
              <a:t>Thứ </a:t>
            </a:r>
            <a:r>
              <a:rPr lang="en-US" b="1" i="1" dirty="0" smtClean="0">
                <a:sym typeface="+mn-ea"/>
              </a:rPr>
              <a:t>hai</a:t>
            </a:r>
            <a:r>
              <a:rPr b="1" i="1" dirty="0" smtClean="0">
                <a:sym typeface="+mn-ea"/>
              </a:rPr>
              <a:t> </a:t>
            </a:r>
            <a:r>
              <a:rPr b="1" i="1" dirty="0" err="1">
                <a:sym typeface="+mn-ea"/>
              </a:rPr>
              <a:t>ngày</a:t>
            </a:r>
            <a:r>
              <a:rPr b="1" i="1" dirty="0">
                <a:sym typeface="+mn-ea"/>
              </a:rPr>
              <a:t> </a:t>
            </a:r>
            <a:r>
              <a:rPr lang="en-US" b="1" i="1" dirty="0" smtClean="0">
                <a:sym typeface="+mn-ea"/>
              </a:rPr>
              <a:t>4 </a:t>
            </a:r>
            <a:r>
              <a:rPr b="1" i="1" dirty="0" err="1" smtClean="0">
                <a:sym typeface="+mn-ea"/>
              </a:rPr>
              <a:t>tháng</a:t>
            </a:r>
            <a:r>
              <a:rPr b="1" i="1" dirty="0" smtClean="0">
                <a:sym typeface="+mn-ea"/>
              </a:rPr>
              <a:t> </a:t>
            </a:r>
            <a:r>
              <a:rPr lang="en-US" b="1" i="1" dirty="0" smtClean="0">
                <a:sym typeface="+mn-ea"/>
              </a:rPr>
              <a:t>4</a:t>
            </a:r>
            <a:r>
              <a:rPr b="1" i="1" dirty="0" smtClean="0">
                <a:sym typeface="+mn-ea"/>
              </a:rPr>
              <a:t> </a:t>
            </a:r>
            <a:r>
              <a:rPr b="1" i="1" dirty="0">
                <a:sym typeface="+mn-ea"/>
              </a:rPr>
              <a:t>năm 202</a:t>
            </a:r>
            <a:r>
              <a:rPr lang="en-US" b="1" i="1" dirty="0">
                <a:sym typeface="+mn-ea"/>
              </a:rPr>
              <a:t>2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72833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2" y="33528"/>
            <a:ext cx="9102329" cy="686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1"/>
          <p:cNvSpPr txBox="1"/>
          <p:nvPr/>
        </p:nvSpPr>
        <p:spPr>
          <a:xfrm>
            <a:off x="3087885" y="647090"/>
            <a:ext cx="2709863" cy="370314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charset="0"/>
                <a:ea typeface="等线" charset="0"/>
                <a:cs typeface="等线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1575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1575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149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44" y="4393643"/>
            <a:ext cx="583406" cy="57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2188"/>
            <a:ext cx="569119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1447800" y="1377567"/>
            <a:ext cx="6705600" cy="10417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700" b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</a:t>
            </a:r>
            <a:r>
              <a:rPr lang="en-US" altLang="zh-CN" sz="27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sinh</a:t>
            </a:r>
            <a:r>
              <a:rPr lang="en-US" altLang="zh-CN" sz="2700" b="1" dirty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biết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quy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tắc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tính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diện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tích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hình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chữ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nhật</a:t>
            </a:r>
            <a:endParaRPr lang="zh-CN" altLang="en-US" sz="2700" b="1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1354764" y="3262589"/>
            <a:ext cx="6891671" cy="9447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Học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sinh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vận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dung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quy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tắc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để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giải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700" b="1" dirty="0" err="1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toán</a:t>
            </a:r>
            <a:r>
              <a:rPr lang="en-US" altLang="zh-CN" sz="2700" b="1" dirty="0" smtClean="0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.</a:t>
            </a:r>
            <a:endParaRPr lang="zh-CN" altLang="en-US" sz="2700" b="1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5368" name="图片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91" y="3006922"/>
            <a:ext cx="782241" cy="132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544" y="4408885"/>
            <a:ext cx="1647825" cy="95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图片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09749"/>
            <a:ext cx="832247" cy="78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602538"/>
      </p:ext>
    </p:extLst>
  </p:cSld>
  <p:clrMapOvr>
    <a:masterClrMapping/>
  </p:clrMapOvr>
  <p:transition spd="slow" advTm="1934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/>
          <p:nvPr/>
        </p:nvSpPr>
        <p:spPr>
          <a:xfrm>
            <a:off x="-35324" y="3572069"/>
            <a:ext cx="86868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3200" b="1" dirty="0"/>
              <a:t>- Hình chữ nhật ABCD </a:t>
            </a:r>
            <a:r>
              <a:rPr sz="3200" b="1" dirty="0" err="1"/>
              <a:t>có</a:t>
            </a:r>
            <a:r>
              <a:rPr sz="3200" b="1" dirty="0"/>
              <a:t> </a:t>
            </a:r>
            <a:r>
              <a:rPr lang="en-US" sz="3200" b="1" dirty="0" err="1" smtClean="0"/>
              <a:t>mấy</a:t>
            </a:r>
            <a:r>
              <a:rPr lang="en-US" sz="3200" b="1" dirty="0" smtClean="0"/>
              <a:t> ô </a:t>
            </a:r>
            <a:r>
              <a:rPr lang="en-US" sz="3200" b="1" dirty="0" err="1" smtClean="0"/>
              <a:t>vuông</a:t>
            </a:r>
            <a:r>
              <a:rPr lang="en-US" sz="3200" b="1" dirty="0" smtClean="0"/>
              <a:t>?</a:t>
            </a:r>
            <a:endParaRPr sz="3200" b="1" dirty="0">
              <a:solidFill>
                <a:srgbClr val="0000FF"/>
              </a:solidFill>
            </a:endParaRPr>
          </a:p>
        </p:txBody>
      </p:sp>
      <p:sp>
        <p:nvSpPr>
          <p:cNvPr id="35851" name="Text Box 11"/>
          <p:cNvSpPr txBox="1"/>
          <p:nvPr/>
        </p:nvSpPr>
        <p:spPr>
          <a:xfrm>
            <a:off x="26062" y="4211408"/>
            <a:ext cx="891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Viết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vào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chỗ</a:t>
            </a:r>
            <a:r>
              <a:rPr lang="en-US" sz="2800" b="1" dirty="0" smtClean="0"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</a:rPr>
              <a:t>chấm</a:t>
            </a:r>
            <a:r>
              <a:rPr lang="en-US" sz="2800" b="1" dirty="0" smtClean="0">
                <a:latin typeface="Times New Roman" panose="02020603050405020304" pitchFamily="18" charset="0"/>
              </a:rPr>
              <a:t>: 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B5A7E64-0882-4E78-91BC-AFDC8C1F7E73}"/>
              </a:ext>
            </a:extLst>
          </p:cNvPr>
          <p:cNvGrpSpPr/>
          <p:nvPr/>
        </p:nvGrpSpPr>
        <p:grpSpPr>
          <a:xfrm>
            <a:off x="1122834" y="786401"/>
            <a:ext cx="4704590" cy="2831413"/>
            <a:chOff x="2232558" y="1109323"/>
            <a:chExt cx="5018627" cy="3381577"/>
          </a:xfrm>
        </p:grpSpPr>
        <p:sp>
          <p:nvSpPr>
            <p:cNvPr id="35849" name="Text Box 9"/>
            <p:cNvSpPr txBox="1"/>
            <p:nvPr/>
          </p:nvSpPr>
          <p:spPr>
            <a:xfrm>
              <a:off x="6108185" y="2346833"/>
              <a:ext cx="1143000" cy="5191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dirty="0">
                  <a:latin typeface="Times New Roman" panose="02020603050405020304" pitchFamily="18" charset="0"/>
                </a:rPr>
                <a:t>3 cm</a:t>
              </a:r>
            </a:p>
          </p:txBody>
        </p:sp>
        <p:grpSp>
          <p:nvGrpSpPr>
            <p:cNvPr id="5125" name="Group 2"/>
            <p:cNvGrpSpPr/>
            <p:nvPr/>
          </p:nvGrpSpPr>
          <p:grpSpPr>
            <a:xfrm>
              <a:off x="2232558" y="1109323"/>
              <a:ext cx="4961746" cy="3381577"/>
              <a:chOff x="2845862" y="1348094"/>
              <a:chExt cx="2653957" cy="2324977"/>
            </a:xfrm>
          </p:grpSpPr>
          <p:sp>
            <p:nvSpPr>
              <p:cNvPr id="5132" name="Rectangle 4"/>
              <p:cNvSpPr/>
              <p:nvPr/>
            </p:nvSpPr>
            <p:spPr>
              <a:xfrm>
                <a:off x="3059373" y="1676400"/>
                <a:ext cx="1828800" cy="1600200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3" name="Text Box 5"/>
              <p:cNvSpPr txBox="1"/>
              <p:nvPr/>
            </p:nvSpPr>
            <p:spPr>
              <a:xfrm>
                <a:off x="4853576" y="1374492"/>
                <a:ext cx="609600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dirty="0"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5134" name="Text Box 6"/>
              <p:cNvSpPr txBox="1"/>
              <p:nvPr/>
            </p:nvSpPr>
            <p:spPr>
              <a:xfrm>
                <a:off x="4890219" y="3153959"/>
                <a:ext cx="609600" cy="5191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dirty="0"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5135" name="Text Box 7"/>
              <p:cNvSpPr txBox="1"/>
              <p:nvPr/>
            </p:nvSpPr>
            <p:spPr>
              <a:xfrm>
                <a:off x="2845862" y="3188540"/>
                <a:ext cx="248108" cy="3174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400" dirty="0">
                    <a:latin typeface=".VnTime" panose="020B7200000000000000" pitchFamily="34" charset="0"/>
                  </a:rPr>
                  <a:t>D</a:t>
                </a:r>
              </a:p>
            </p:txBody>
          </p:sp>
          <p:sp>
            <p:nvSpPr>
              <p:cNvPr id="5136" name="Text Box 8"/>
              <p:cNvSpPr txBox="1"/>
              <p:nvPr/>
            </p:nvSpPr>
            <p:spPr>
              <a:xfrm>
                <a:off x="3786504" y="1355721"/>
                <a:ext cx="1143000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dirty="0">
                    <a:latin typeface="Times New Roman" panose="02020603050405020304" pitchFamily="18" charset="0"/>
                  </a:rPr>
                  <a:t>4 cm</a:t>
                </a:r>
              </a:p>
            </p:txBody>
          </p:sp>
          <p:sp>
            <p:nvSpPr>
              <p:cNvPr id="5137" name="Text Box 10"/>
              <p:cNvSpPr txBox="1"/>
              <p:nvPr/>
            </p:nvSpPr>
            <p:spPr>
              <a:xfrm>
                <a:off x="2851438" y="1348094"/>
                <a:ext cx="609600" cy="519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800" dirty="0"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5138" name="Line 12"/>
              <p:cNvSpPr/>
              <p:nvPr/>
            </p:nvSpPr>
            <p:spPr>
              <a:xfrm>
                <a:off x="3973773" y="1676400"/>
                <a:ext cx="0" cy="16002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39" name="Line 13"/>
              <p:cNvSpPr/>
              <p:nvPr/>
            </p:nvSpPr>
            <p:spPr>
              <a:xfrm>
                <a:off x="3516573" y="1676400"/>
                <a:ext cx="0" cy="16002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40" name="Line 14"/>
              <p:cNvSpPr/>
              <p:nvPr/>
            </p:nvSpPr>
            <p:spPr>
              <a:xfrm>
                <a:off x="4430973" y="1676400"/>
                <a:ext cx="0" cy="160020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41" name="Line 15"/>
              <p:cNvSpPr/>
              <p:nvPr/>
            </p:nvSpPr>
            <p:spPr>
              <a:xfrm>
                <a:off x="3059373" y="2209800"/>
                <a:ext cx="182880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142" name="Line 16"/>
              <p:cNvSpPr/>
              <p:nvPr/>
            </p:nvSpPr>
            <p:spPr>
              <a:xfrm>
                <a:off x="3059373" y="2743200"/>
                <a:ext cx="1828800" cy="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35861" name="Text Box 21"/>
          <p:cNvSpPr txBox="1"/>
          <p:nvPr/>
        </p:nvSpPr>
        <p:spPr>
          <a:xfrm>
            <a:off x="-158710" y="4673728"/>
            <a:ext cx="952500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</a:rPr>
              <a:t>* </a:t>
            </a:r>
            <a:r>
              <a:rPr lang="en-US" sz="3200" dirty="0" err="1" smtClean="0">
                <a:latin typeface="Times New Roman" panose="02020603050405020304" pitchFamily="18" charset="0"/>
              </a:rPr>
              <a:t>Phép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nhân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</a:rPr>
              <a:t> ô </a:t>
            </a:r>
            <a:r>
              <a:rPr lang="en-US" sz="3200" dirty="0" err="1" smtClean="0">
                <a:latin typeface="Times New Roman" panose="02020603050405020304" pitchFamily="18" charset="0"/>
              </a:rPr>
              <a:t>vuông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</a:rPr>
              <a:t> ABCD </a:t>
            </a:r>
            <a:r>
              <a:rPr lang="en-US" sz="3200" dirty="0" err="1" smtClean="0">
                <a:latin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</a:rPr>
              <a:t>:</a:t>
            </a:r>
            <a:endParaRPr sz="3200" dirty="0">
              <a:latin typeface="Times New Roman" panose="02020603050405020304" pitchFamily="18" charset="0"/>
            </a:endParaRPr>
          </a:p>
        </p:txBody>
      </p:sp>
      <p:sp>
        <p:nvSpPr>
          <p:cNvPr id="35865" name="Text Box 25"/>
          <p:cNvSpPr txBox="1"/>
          <p:nvPr/>
        </p:nvSpPr>
        <p:spPr>
          <a:xfrm>
            <a:off x="37363" y="5895091"/>
            <a:ext cx="9132855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</a:rPr>
              <a:t>* </a:t>
            </a:r>
            <a:r>
              <a:rPr lang="en-US" sz="3200" dirty="0" err="1" smtClean="0">
                <a:latin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chữ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nhật</a:t>
            </a:r>
            <a:r>
              <a:rPr lang="en-US" sz="3200" dirty="0" smtClean="0">
                <a:latin typeface="Times New Roman" panose="02020603050405020304" pitchFamily="18" charset="0"/>
              </a:rPr>
              <a:t> ABCD </a:t>
            </a:r>
            <a:r>
              <a:rPr lang="en-US" sz="3200" dirty="0" err="1" smtClean="0">
                <a:latin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dài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</a:rPr>
              <a:t>……cm, </a:t>
            </a:r>
            <a:r>
              <a:rPr lang="en-US" sz="3200" dirty="0" err="1" smtClean="0">
                <a:latin typeface="Times New Roman" panose="02020603050405020304" pitchFamily="18" charset="0"/>
              </a:rPr>
              <a:t>chiều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rộng</a:t>
            </a:r>
            <a:r>
              <a:rPr lang="en-US" sz="3200" dirty="0" smtClean="0">
                <a:latin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</a:rPr>
              <a:t> …...cm.   </a:t>
            </a:r>
            <a:endParaRPr sz="3200" dirty="0">
              <a:latin typeface="Times New Roman" panose="02020603050405020304" pitchFamily="18" charset="0"/>
            </a:endParaRPr>
          </a:p>
        </p:txBody>
      </p:sp>
      <p:sp>
        <p:nvSpPr>
          <p:cNvPr id="35867" name="Text Box 27"/>
          <p:cNvSpPr txBox="1"/>
          <p:nvPr/>
        </p:nvSpPr>
        <p:spPr>
          <a:xfrm>
            <a:off x="186072" y="5258503"/>
            <a:ext cx="451607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</a:rPr>
              <a:t>4 </a:t>
            </a:r>
            <a:r>
              <a:rPr lang="en-US" b="1" dirty="0" smtClean="0">
                <a:solidFill>
                  <a:srgbClr val="0000FF"/>
                </a:solidFill>
              </a:rPr>
              <a:t>x 3 </a:t>
            </a:r>
            <a:r>
              <a:rPr lang="en-US" b="1" dirty="0">
                <a:solidFill>
                  <a:srgbClr val="0000FF"/>
                </a:solidFill>
              </a:rPr>
              <a:t>= 12 (ô </a:t>
            </a:r>
            <a:r>
              <a:rPr lang="en-US" b="1" dirty="0" err="1">
                <a:solidFill>
                  <a:srgbClr val="0000FF"/>
                </a:solidFill>
              </a:rPr>
              <a:t>vuông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131" name="Text Box 2"/>
          <p:cNvSpPr txBox="1"/>
          <p:nvPr/>
        </p:nvSpPr>
        <p:spPr>
          <a:xfrm>
            <a:off x="-457200" y="97044"/>
            <a:ext cx="8950669" cy="646331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. 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a)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Quan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sát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6600FF"/>
                </a:solidFill>
                <a:latin typeface="Times New Roman" panose="02020603050405020304" pitchFamily="18" charset="0"/>
              </a:rPr>
              <a:t>nhật</a:t>
            </a:r>
            <a:r>
              <a:rPr lang="en-US" b="1" dirty="0" smtClean="0">
                <a:solidFill>
                  <a:srgbClr val="6600FF"/>
                </a:solidFill>
                <a:latin typeface="Times New Roman" panose="02020603050405020304" pitchFamily="18" charset="0"/>
              </a:rPr>
              <a:t> ABCD</a:t>
            </a:r>
            <a:endParaRPr b="1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27"/>
          <p:cNvSpPr txBox="1"/>
          <p:nvPr/>
        </p:nvSpPr>
        <p:spPr>
          <a:xfrm>
            <a:off x="7162800" y="3617814"/>
            <a:ext cx="247416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12 ô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27"/>
          <p:cNvSpPr txBox="1"/>
          <p:nvPr/>
        </p:nvSpPr>
        <p:spPr>
          <a:xfrm>
            <a:off x="6488185" y="5878990"/>
            <a:ext cx="762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27"/>
          <p:cNvSpPr txBox="1"/>
          <p:nvPr/>
        </p:nvSpPr>
        <p:spPr>
          <a:xfrm>
            <a:off x="1359822" y="6328669"/>
            <a:ext cx="76200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51" grpId="0"/>
      <p:bldP spid="35861" grpId="0"/>
      <p:bldP spid="35865" grpId="0"/>
      <p:bldP spid="35867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/>
          <p:nvPr/>
        </p:nvSpPr>
        <p:spPr>
          <a:xfrm>
            <a:off x="228599" y="1219200"/>
            <a:ext cx="2438399" cy="16002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172" name="Text Box 5"/>
          <p:cNvSpPr txBox="1"/>
          <p:nvPr/>
        </p:nvSpPr>
        <p:spPr>
          <a:xfrm>
            <a:off x="2534475" y="771207"/>
            <a:ext cx="609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7173" name="Text Box 6"/>
          <p:cNvSpPr txBox="1"/>
          <p:nvPr/>
        </p:nvSpPr>
        <p:spPr>
          <a:xfrm>
            <a:off x="2401955" y="2733159"/>
            <a:ext cx="609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7174" name="Text Box 7"/>
          <p:cNvSpPr txBox="1"/>
          <p:nvPr/>
        </p:nvSpPr>
        <p:spPr>
          <a:xfrm>
            <a:off x="76200" y="2743200"/>
            <a:ext cx="6096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latin typeface=".VnTime" panose="020B7200000000000000" pitchFamily="34" charset="0"/>
              </a:rPr>
              <a:t>D</a:t>
            </a:r>
          </a:p>
        </p:txBody>
      </p:sp>
      <p:sp>
        <p:nvSpPr>
          <p:cNvPr id="7175" name="Text Box 8"/>
          <p:cNvSpPr txBox="1"/>
          <p:nvPr/>
        </p:nvSpPr>
        <p:spPr>
          <a:xfrm>
            <a:off x="1104900" y="746643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4cm</a:t>
            </a:r>
          </a:p>
        </p:txBody>
      </p:sp>
      <p:sp>
        <p:nvSpPr>
          <p:cNvPr id="7176" name="Text Box 9"/>
          <p:cNvSpPr txBox="1"/>
          <p:nvPr/>
        </p:nvSpPr>
        <p:spPr>
          <a:xfrm>
            <a:off x="2633865" y="1766887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3cm</a:t>
            </a:r>
          </a:p>
        </p:txBody>
      </p:sp>
      <p:sp>
        <p:nvSpPr>
          <p:cNvPr id="7177" name="Text Box 10"/>
          <p:cNvSpPr txBox="1"/>
          <p:nvPr/>
        </p:nvSpPr>
        <p:spPr>
          <a:xfrm>
            <a:off x="0" y="762000"/>
            <a:ext cx="609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178" name="Line 11"/>
          <p:cNvSpPr/>
          <p:nvPr/>
        </p:nvSpPr>
        <p:spPr>
          <a:xfrm>
            <a:off x="1447800" y="1235075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9" name="Line 12"/>
          <p:cNvSpPr/>
          <p:nvPr/>
        </p:nvSpPr>
        <p:spPr>
          <a:xfrm>
            <a:off x="8382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1" name="Line 14"/>
          <p:cNvSpPr/>
          <p:nvPr/>
        </p:nvSpPr>
        <p:spPr>
          <a:xfrm>
            <a:off x="228600" y="1752600"/>
            <a:ext cx="243839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2" name="Line 15"/>
          <p:cNvSpPr/>
          <p:nvPr/>
        </p:nvSpPr>
        <p:spPr>
          <a:xfrm>
            <a:off x="228600" y="2286000"/>
            <a:ext cx="243839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4" name="Text Box 23"/>
          <p:cNvSpPr txBox="1"/>
          <p:nvPr/>
        </p:nvSpPr>
        <p:spPr>
          <a:xfrm>
            <a:off x="1600200" y="6096000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7185" name="Text Box 24"/>
          <p:cNvSpPr txBox="1"/>
          <p:nvPr/>
        </p:nvSpPr>
        <p:spPr>
          <a:xfrm>
            <a:off x="3430454" y="523220"/>
            <a:ext cx="5103946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ABCD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 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x 3 = 12 (ô vuông)</a:t>
            </a:r>
          </a:p>
        </p:txBody>
      </p:sp>
      <p:sp>
        <p:nvSpPr>
          <p:cNvPr id="7186" name="Text Box 25"/>
          <p:cNvSpPr txBox="1"/>
          <p:nvPr/>
        </p:nvSpPr>
        <p:spPr>
          <a:xfrm>
            <a:off x="49635" y="76200"/>
            <a:ext cx="5410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/>
              <a:t>Đọc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kĩ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nội</a:t>
            </a:r>
            <a:r>
              <a:rPr lang="en-US" sz="2800" b="1" dirty="0" smtClean="0"/>
              <a:t> dung </a:t>
            </a:r>
            <a:r>
              <a:rPr lang="en-US" sz="2800" b="1" dirty="0" err="1" smtClean="0"/>
              <a:t>sau</a:t>
            </a:r>
            <a:r>
              <a:rPr lang="en-US" sz="2800" b="1" dirty="0" smtClean="0"/>
              <a:t>:</a:t>
            </a:r>
            <a:endParaRPr sz="2800" b="1" dirty="0">
              <a:latin typeface="Times New Roman" panose="02020603050405020304" pitchFamily="18" charset="0"/>
            </a:endParaRPr>
          </a:p>
        </p:txBody>
      </p:sp>
      <p:sp>
        <p:nvSpPr>
          <p:cNvPr id="38938" name="Rectangle 26"/>
          <p:cNvSpPr/>
          <p:nvPr/>
        </p:nvSpPr>
        <p:spPr>
          <a:xfrm>
            <a:off x="228599" y="2286000"/>
            <a:ext cx="625409" cy="533400"/>
          </a:xfrm>
          <a:prstGeom prst="rect">
            <a:avLst/>
          </a:prstGeom>
          <a:solidFill>
            <a:srgbClr val="DEC0CD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8939" name="Line 27"/>
          <p:cNvSpPr/>
          <p:nvPr/>
        </p:nvSpPr>
        <p:spPr>
          <a:xfrm flipH="1" flipV="1">
            <a:off x="588963" y="2667000"/>
            <a:ext cx="228600" cy="3810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8940" name="Text Box 28"/>
          <p:cNvSpPr txBox="1"/>
          <p:nvPr/>
        </p:nvSpPr>
        <p:spPr>
          <a:xfrm>
            <a:off x="457200" y="2819400"/>
            <a:ext cx="13509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1 cm</a:t>
            </a:r>
            <a:r>
              <a:rPr sz="2800" baseline="30000" dirty="0">
                <a:latin typeface="Times New Roman" panose="02020603050405020304" pitchFamily="18" charset="0"/>
              </a:rPr>
              <a:t>2</a:t>
            </a:r>
            <a:endParaRPr sz="2800" dirty="0">
              <a:latin typeface="Times New Roman" panose="02020603050405020304" pitchFamily="18" charset="0"/>
            </a:endParaRPr>
          </a:p>
        </p:txBody>
      </p:sp>
      <p:sp>
        <p:nvSpPr>
          <p:cNvPr id="38941" name="Text Box 29"/>
          <p:cNvSpPr txBox="1"/>
          <p:nvPr/>
        </p:nvSpPr>
        <p:spPr>
          <a:xfrm>
            <a:off x="3503548" y="1762780"/>
            <a:ext cx="522135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Diện tích mỗi ô vuông là 1cm</a:t>
            </a:r>
            <a:r>
              <a:rPr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8942" name="Text Box 30"/>
          <p:cNvSpPr txBox="1"/>
          <p:nvPr/>
        </p:nvSpPr>
        <p:spPr>
          <a:xfrm>
            <a:off x="2438400" y="2963991"/>
            <a:ext cx="6654089" cy="2492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i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D</a:t>
            </a:r>
            <a:r>
              <a:rPr b="1" i="1" dirty="0" err="1" smtClean="0">
                <a:solidFill>
                  <a:srgbClr val="0000FF"/>
                </a:solidFill>
              </a:rPr>
              <a:t>iện</a:t>
            </a:r>
            <a:r>
              <a:rPr b="1" i="1" dirty="0" smtClean="0">
                <a:solidFill>
                  <a:srgbClr val="0000FF"/>
                </a:solidFill>
              </a:rPr>
              <a:t> </a:t>
            </a:r>
            <a:r>
              <a:rPr b="1" i="1" dirty="0">
                <a:solidFill>
                  <a:srgbClr val="0000FF"/>
                </a:solidFill>
              </a:rPr>
              <a:t>tích hình chữ nhật ABCD </a:t>
            </a:r>
            <a:r>
              <a:rPr lang="en-US" b="1" i="1" dirty="0" err="1" smtClean="0">
                <a:solidFill>
                  <a:srgbClr val="0000FF"/>
                </a:solidFill>
              </a:rPr>
              <a:t>là</a:t>
            </a:r>
            <a:r>
              <a:rPr lang="en-US" b="1" i="1" dirty="0" smtClean="0">
                <a:solidFill>
                  <a:srgbClr val="0000FF"/>
                </a:solidFill>
              </a:rPr>
              <a:t>:</a:t>
            </a:r>
          </a:p>
          <a:p>
            <a:pPr algn="just">
              <a:spcBef>
                <a:spcPct val="50000"/>
              </a:spcBef>
            </a:pPr>
            <a:endParaRPr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endParaRPr sz="2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5" name="Text Box 33"/>
          <p:cNvSpPr txBox="1"/>
          <p:nvPr/>
        </p:nvSpPr>
        <p:spPr>
          <a:xfrm>
            <a:off x="76200" y="4495800"/>
            <a:ext cx="88392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Muốn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tính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diện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tích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chữ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nhật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ABCD ta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như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thế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nào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</a:rPr>
              <a:t>?</a:t>
            </a:r>
            <a:endParaRPr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38946" name="Text Box 34"/>
          <p:cNvSpPr txBox="1"/>
          <p:nvPr/>
        </p:nvSpPr>
        <p:spPr>
          <a:xfrm>
            <a:off x="3408082" y="3625711"/>
            <a:ext cx="3297517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4 x 3 </a:t>
            </a:r>
            <a:r>
              <a:rPr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</a:rPr>
              <a:t>12 cm</a:t>
            </a:r>
            <a:r>
              <a:rPr lang="en-US" sz="3200" b="1" baseline="30000" dirty="0" smtClean="0">
                <a:solidFill>
                  <a:srgbClr val="C00000"/>
                </a:solidFill>
              </a:rPr>
              <a:t>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Line 11">
            <a:extLst>
              <a:ext uri="{FF2B5EF4-FFF2-40B4-BE49-F238E27FC236}">
                <a16:creationId xmlns="" xmlns:a16="http://schemas.microsoft.com/office/drawing/2014/main" id="{55C310B7-D39F-4772-8337-DA62301C8517}"/>
              </a:ext>
            </a:extLst>
          </p:cNvPr>
          <p:cNvSpPr/>
          <p:nvPr/>
        </p:nvSpPr>
        <p:spPr>
          <a:xfrm>
            <a:off x="2057400" y="1219200"/>
            <a:ext cx="0" cy="1600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38941" grpId="0"/>
      <p:bldP spid="38942" grpId="0"/>
      <p:bldP spid="389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6"/>
          <p:cNvSpPr txBox="1"/>
          <p:nvPr/>
        </p:nvSpPr>
        <p:spPr>
          <a:xfrm>
            <a:off x="1600200" y="6096000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8213" name="Text Box 25"/>
          <p:cNvSpPr txBox="1"/>
          <p:nvPr/>
        </p:nvSpPr>
        <p:spPr>
          <a:xfrm>
            <a:off x="5829300" y="3111988"/>
            <a:ext cx="1600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cm</a:t>
            </a:r>
            <a:r>
              <a:rPr b="1" baseline="30000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4" name="Text Box 27"/>
          <p:cNvSpPr txBox="1"/>
          <p:nvPr/>
        </p:nvSpPr>
        <p:spPr>
          <a:xfrm>
            <a:off x="2819400" y="3124200"/>
            <a:ext cx="2743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latin typeface="Times New Roman" panose="02020603050405020304" pitchFamily="18" charset="0"/>
              </a:rPr>
              <a:t>4    </a:t>
            </a:r>
            <a:r>
              <a:rPr sz="3200" b="1" dirty="0">
                <a:latin typeface="Times New Roman" panose="02020603050405020304" pitchFamily="18" charset="0"/>
              </a:rPr>
              <a:t>X</a:t>
            </a:r>
            <a:r>
              <a:rPr b="1" dirty="0">
                <a:latin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</a:rPr>
              <a:t>   3   =</a:t>
            </a:r>
          </a:p>
        </p:txBody>
      </p:sp>
      <p:sp>
        <p:nvSpPr>
          <p:cNvPr id="8215" name="Text Box 28"/>
          <p:cNvSpPr txBox="1"/>
          <p:nvPr/>
        </p:nvSpPr>
        <p:spPr>
          <a:xfrm>
            <a:off x="1512116" y="2362200"/>
            <a:ext cx="70451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</a:rPr>
              <a:t>Diện tích hình chữ nhật ABCD là:</a:t>
            </a:r>
          </a:p>
        </p:txBody>
      </p:sp>
      <p:sp>
        <p:nvSpPr>
          <p:cNvPr id="39965" name="Text Box 29"/>
          <p:cNvSpPr txBox="1"/>
          <p:nvPr/>
        </p:nvSpPr>
        <p:spPr>
          <a:xfrm>
            <a:off x="1524000" y="4038600"/>
            <a:ext cx="2057400" cy="5847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Chiều dài</a:t>
            </a:r>
          </a:p>
        </p:txBody>
      </p:sp>
      <p:sp>
        <p:nvSpPr>
          <p:cNvPr id="39966" name="Text Box 30"/>
          <p:cNvSpPr txBox="1"/>
          <p:nvPr/>
        </p:nvSpPr>
        <p:spPr>
          <a:xfrm>
            <a:off x="3733800" y="4038600"/>
            <a:ext cx="2286000" cy="5847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Chiều rộng</a:t>
            </a:r>
          </a:p>
        </p:txBody>
      </p:sp>
      <p:sp>
        <p:nvSpPr>
          <p:cNvPr id="39967" name="Text Box 31"/>
          <p:cNvSpPr txBox="1"/>
          <p:nvPr/>
        </p:nvSpPr>
        <p:spPr>
          <a:xfrm>
            <a:off x="6172200" y="4114800"/>
            <a:ext cx="1981200" cy="584775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Times New Roman" panose="02020603050405020304" pitchFamily="18" charset="0"/>
              </a:rPr>
              <a:t>Diện tích</a:t>
            </a:r>
          </a:p>
        </p:txBody>
      </p:sp>
      <p:sp>
        <p:nvSpPr>
          <p:cNvPr id="39968" name="Line 32"/>
          <p:cNvSpPr/>
          <p:nvPr/>
        </p:nvSpPr>
        <p:spPr>
          <a:xfrm flipH="1">
            <a:off x="2743200" y="3581400"/>
            <a:ext cx="304800" cy="4572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69" name="Line 33"/>
          <p:cNvSpPr/>
          <p:nvPr/>
        </p:nvSpPr>
        <p:spPr>
          <a:xfrm>
            <a:off x="4648200" y="3581400"/>
            <a:ext cx="76200" cy="4572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70" name="Line 34"/>
          <p:cNvSpPr/>
          <p:nvPr/>
        </p:nvSpPr>
        <p:spPr>
          <a:xfrm>
            <a:off x="6705600" y="3581400"/>
            <a:ext cx="228600" cy="53340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71" name="Text Box 35"/>
          <p:cNvSpPr txBox="1"/>
          <p:nvPr/>
        </p:nvSpPr>
        <p:spPr>
          <a:xfrm>
            <a:off x="-23769" y="457200"/>
            <a:ext cx="90678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Muốn tính diện tích hình chữ nhật ta lấy chiều dài nhân với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chiều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(cùng đơn vị đo)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/>
      <p:bldP spid="8214" grpId="0"/>
      <p:bldP spid="8215" grpId="0"/>
      <p:bldP spid="39965" grpId="0" animBg="1"/>
      <p:bldP spid="39966" grpId="0" animBg="1"/>
      <p:bldP spid="39967" grpId="0" animBg="1"/>
      <p:bldP spid="399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0" name="Text Box 32"/>
          <p:cNvSpPr txBox="1"/>
          <p:nvPr/>
        </p:nvSpPr>
        <p:spPr>
          <a:xfrm>
            <a:off x="6737350" y="3621088"/>
            <a:ext cx="2057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 rộng</a:t>
            </a:r>
            <a:endParaRPr sz="2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83" name="Text Box 35"/>
          <p:cNvSpPr txBox="1"/>
          <p:nvPr/>
        </p:nvSpPr>
        <p:spPr>
          <a:xfrm>
            <a:off x="2170113" y="5203825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53284" name="Text Box 36"/>
          <p:cNvSpPr txBox="1"/>
          <p:nvPr/>
        </p:nvSpPr>
        <p:spPr>
          <a:xfrm>
            <a:off x="6905625" y="520541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53252" name="Rectangle 4"/>
          <p:cNvSpPr/>
          <p:nvPr/>
        </p:nvSpPr>
        <p:spPr>
          <a:xfrm>
            <a:off x="2703513" y="2613025"/>
            <a:ext cx="4059237" cy="30480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3" name="Rectangle 5"/>
          <p:cNvSpPr/>
          <p:nvPr/>
        </p:nvSpPr>
        <p:spPr>
          <a:xfrm>
            <a:off x="2703513" y="2628900"/>
            <a:ext cx="1066800" cy="10398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4" name="Rectangle 6"/>
          <p:cNvSpPr/>
          <p:nvPr/>
        </p:nvSpPr>
        <p:spPr>
          <a:xfrm>
            <a:off x="3746500" y="2613025"/>
            <a:ext cx="1030288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5" name="Rectangle 7"/>
          <p:cNvSpPr/>
          <p:nvPr/>
        </p:nvSpPr>
        <p:spPr>
          <a:xfrm>
            <a:off x="4760913" y="2617788"/>
            <a:ext cx="1001712" cy="1014412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6" name="Rectangle 8"/>
          <p:cNvSpPr/>
          <p:nvPr/>
        </p:nvSpPr>
        <p:spPr>
          <a:xfrm>
            <a:off x="5756275" y="2613025"/>
            <a:ext cx="1033463" cy="101917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7" name="Rectangle 9"/>
          <p:cNvSpPr/>
          <p:nvPr/>
        </p:nvSpPr>
        <p:spPr>
          <a:xfrm>
            <a:off x="2703513" y="3632200"/>
            <a:ext cx="1042987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8" name="Rectangle 10"/>
          <p:cNvSpPr/>
          <p:nvPr/>
        </p:nvSpPr>
        <p:spPr>
          <a:xfrm>
            <a:off x="3746500" y="3622675"/>
            <a:ext cx="1014413" cy="10255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59" name="Rectangle 11"/>
          <p:cNvSpPr/>
          <p:nvPr/>
        </p:nvSpPr>
        <p:spPr>
          <a:xfrm>
            <a:off x="4759325" y="3622675"/>
            <a:ext cx="1014413" cy="103187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0" name="Rectangle 12"/>
          <p:cNvSpPr/>
          <p:nvPr/>
        </p:nvSpPr>
        <p:spPr>
          <a:xfrm>
            <a:off x="5751513" y="3621088"/>
            <a:ext cx="1035050" cy="1025525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1" name="Rectangle 13"/>
          <p:cNvSpPr/>
          <p:nvPr/>
        </p:nvSpPr>
        <p:spPr>
          <a:xfrm>
            <a:off x="2703513" y="4646613"/>
            <a:ext cx="1066800" cy="1014412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2" name="Rectangle 14"/>
          <p:cNvSpPr/>
          <p:nvPr/>
        </p:nvSpPr>
        <p:spPr>
          <a:xfrm>
            <a:off x="3746500" y="4648200"/>
            <a:ext cx="1014413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3" name="Rectangle 15"/>
          <p:cNvSpPr/>
          <p:nvPr/>
        </p:nvSpPr>
        <p:spPr>
          <a:xfrm>
            <a:off x="4760913" y="4648200"/>
            <a:ext cx="1003300" cy="1014413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64" name="Rectangle 16"/>
          <p:cNvSpPr/>
          <p:nvPr/>
        </p:nvSpPr>
        <p:spPr>
          <a:xfrm>
            <a:off x="5756275" y="4646613"/>
            <a:ext cx="1033463" cy="1014412"/>
          </a:xfrm>
          <a:prstGeom prst="rect">
            <a:avLst/>
          </a:prstGeom>
          <a:solidFill>
            <a:srgbClr val="CC99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53270" name="Line 22"/>
          <p:cNvSpPr/>
          <p:nvPr/>
        </p:nvSpPr>
        <p:spPr>
          <a:xfrm>
            <a:off x="3709988" y="2590800"/>
            <a:ext cx="1066800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1" name="Line 23"/>
          <p:cNvSpPr/>
          <p:nvPr/>
        </p:nvSpPr>
        <p:spPr>
          <a:xfrm>
            <a:off x="2711450" y="2590800"/>
            <a:ext cx="1035050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2" name="Line 24"/>
          <p:cNvSpPr/>
          <p:nvPr/>
        </p:nvSpPr>
        <p:spPr>
          <a:xfrm>
            <a:off x="4776788" y="2590800"/>
            <a:ext cx="1006475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3" name="Line 25"/>
          <p:cNvSpPr/>
          <p:nvPr/>
        </p:nvSpPr>
        <p:spPr>
          <a:xfrm>
            <a:off x="5775325" y="2590800"/>
            <a:ext cx="1006475" cy="0"/>
          </a:xfrm>
          <a:prstGeom prst="line">
            <a:avLst/>
          </a:prstGeom>
          <a:ln w="76200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4" name="Line 26"/>
          <p:cNvSpPr/>
          <p:nvPr/>
        </p:nvSpPr>
        <p:spPr>
          <a:xfrm flipH="1">
            <a:off x="6781800" y="3557588"/>
            <a:ext cx="7938" cy="1050925"/>
          </a:xfrm>
          <a:prstGeom prst="line">
            <a:avLst/>
          </a:prstGeom>
          <a:ln w="762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7" name="Line 29"/>
          <p:cNvSpPr/>
          <p:nvPr/>
        </p:nvSpPr>
        <p:spPr>
          <a:xfrm>
            <a:off x="6786563" y="2620963"/>
            <a:ext cx="3175" cy="1036637"/>
          </a:xfrm>
          <a:prstGeom prst="line">
            <a:avLst/>
          </a:prstGeom>
          <a:ln w="762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8" name="Line 30"/>
          <p:cNvSpPr/>
          <p:nvPr/>
        </p:nvSpPr>
        <p:spPr>
          <a:xfrm flipH="1">
            <a:off x="6781800" y="4608513"/>
            <a:ext cx="0" cy="1054100"/>
          </a:xfrm>
          <a:prstGeom prst="line">
            <a:avLst/>
          </a:prstGeom>
          <a:ln w="76200" cap="flat" cmpd="sng">
            <a:solidFill>
              <a:srgbClr val="3333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3279" name="Text Box 31"/>
          <p:cNvSpPr txBox="1"/>
          <p:nvPr/>
        </p:nvSpPr>
        <p:spPr>
          <a:xfrm>
            <a:off x="3867150" y="2192338"/>
            <a:ext cx="2057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 dài</a:t>
            </a:r>
            <a:endParaRPr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82" name="Text Box 34"/>
          <p:cNvSpPr txBox="1"/>
          <p:nvPr/>
        </p:nvSpPr>
        <p:spPr>
          <a:xfrm>
            <a:off x="2198688" y="2379663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53285" name="Text Box 37"/>
          <p:cNvSpPr txBox="1"/>
          <p:nvPr/>
        </p:nvSpPr>
        <p:spPr>
          <a:xfrm>
            <a:off x="6905625" y="2400300"/>
            <a:ext cx="381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8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77260" y="459880"/>
            <a:ext cx="48006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1" i="0" u="none" strike="noStrike" kern="1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hình chữ nhật</a:t>
            </a:r>
            <a:endParaRPr kumimoji="0" lang="vi-VN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245" name="TextBox 34"/>
          <p:cNvSpPr txBox="1"/>
          <p:nvPr/>
        </p:nvSpPr>
        <p:spPr>
          <a:xfrm>
            <a:off x="4385469" y="-47303"/>
            <a:ext cx="1752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oán</a:t>
            </a:r>
            <a:endParaRPr lang="vi-VN" altLang="x-none" sz="3200" b="1" u="sng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0" grpId="0"/>
      <p:bldP spid="53283" grpId="0"/>
      <p:bldP spid="53284" grpId="0"/>
      <p:bldP spid="53252" grpId="0" animBg="1"/>
      <p:bldP spid="53253" grpId="0" animBg="1"/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  <p:bldP spid="53262" grpId="0" animBg="1"/>
      <p:bldP spid="53263" grpId="0" animBg="1"/>
      <p:bldP spid="53264" grpId="0" animBg="1"/>
      <p:bldP spid="53279" grpId="0"/>
      <p:bldP spid="53282" grpId="0"/>
      <p:bldP spid="532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/>
          <p:nvPr/>
        </p:nvSpPr>
        <p:spPr>
          <a:xfrm>
            <a:off x="92765" y="25516"/>
            <a:ext cx="9051235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4000" b="1" u="sng" dirty="0" err="1" smtClean="0">
                <a:solidFill>
                  <a:srgbClr val="0000FF"/>
                </a:solidFill>
              </a:rPr>
              <a:t>Ví</a:t>
            </a:r>
            <a:r>
              <a:rPr lang="en-US" sz="4000" b="1" u="sng" dirty="0" smtClean="0">
                <a:solidFill>
                  <a:srgbClr val="0000FF"/>
                </a:solidFill>
              </a:rPr>
              <a:t> </a:t>
            </a:r>
            <a:r>
              <a:rPr lang="en-US" sz="4000" b="1" u="sng" dirty="0" err="1" smtClean="0">
                <a:solidFill>
                  <a:srgbClr val="0000FF"/>
                </a:solidFill>
              </a:rPr>
              <a:t>dụ</a:t>
            </a:r>
            <a:r>
              <a:rPr sz="4000" b="1" u="sng" dirty="0" smtClean="0">
                <a:solidFill>
                  <a:srgbClr val="0000FF"/>
                </a:solidFill>
              </a:rPr>
              <a:t>:</a:t>
            </a:r>
            <a:r>
              <a:rPr sz="4000" b="1" dirty="0" smtClean="0">
                <a:solidFill>
                  <a:srgbClr val="0000FF"/>
                </a:solidFill>
              </a:rPr>
              <a:t> </a:t>
            </a:r>
            <a:r>
              <a:rPr sz="4000" b="1" dirty="0">
                <a:solidFill>
                  <a:srgbClr val="0000FF"/>
                </a:solidFill>
              </a:rPr>
              <a:t>Tính diện tích hình chữ </a:t>
            </a:r>
            <a:r>
              <a:rPr sz="4000" b="1" dirty="0" err="1">
                <a:solidFill>
                  <a:srgbClr val="0000FF"/>
                </a:solidFill>
              </a:rPr>
              <a:t>nhật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</a:t>
            </a:r>
            <a:r>
              <a:rPr sz="4000" b="1" dirty="0" err="1">
                <a:solidFill>
                  <a:srgbClr val="0000FF"/>
                </a:solidFill>
              </a:rPr>
              <a:t>hiều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sz="4000" b="1" dirty="0" err="1">
                <a:solidFill>
                  <a:srgbClr val="0000FF"/>
                </a:solidFill>
              </a:rPr>
              <a:t>dài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5c</a:t>
            </a:r>
            <a:r>
              <a:rPr sz="4000" b="1" dirty="0" smtClean="0">
                <a:solidFill>
                  <a:srgbClr val="0000FF"/>
                </a:solidFill>
              </a:rPr>
              <a:t>m</a:t>
            </a:r>
            <a:r>
              <a:rPr sz="4000" b="1" dirty="0">
                <a:solidFill>
                  <a:srgbClr val="0000FF"/>
                </a:solidFill>
              </a:rPr>
              <a:t>, chiều </a:t>
            </a:r>
            <a:r>
              <a:rPr sz="4000" b="1" dirty="0" err="1">
                <a:solidFill>
                  <a:srgbClr val="0000FF"/>
                </a:solidFill>
              </a:rPr>
              <a:t>rộng</a:t>
            </a:r>
            <a:r>
              <a:rPr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>3</a:t>
            </a:r>
            <a:r>
              <a:rPr sz="4000" b="1" dirty="0" smtClean="0">
                <a:solidFill>
                  <a:srgbClr val="0000FF"/>
                </a:solidFill>
              </a:rPr>
              <a:t>cm</a:t>
            </a:r>
            <a:r>
              <a:rPr sz="4000" b="1" dirty="0">
                <a:solidFill>
                  <a:srgbClr val="0000FF"/>
                </a:solidFill>
              </a:rPr>
              <a:t>.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1028700" y="2028101"/>
            <a:ext cx="708660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4000" b="1" dirty="0" err="1" smtClean="0">
                <a:latin typeface="Times New Roman" panose="02020603050405020304" pitchFamily="18" charset="0"/>
              </a:rPr>
              <a:t>Diện</a:t>
            </a:r>
            <a:r>
              <a:rPr sz="4000" b="1" dirty="0" smtClean="0">
                <a:latin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</a:rPr>
              <a:t>tích hình </a:t>
            </a:r>
            <a:r>
              <a:rPr sz="4000" b="1" dirty="0" err="1">
                <a:latin typeface="Times New Roman" panose="02020603050405020304" pitchFamily="18" charset="0"/>
              </a:rPr>
              <a:t>chữ</a:t>
            </a:r>
            <a:r>
              <a:rPr sz="4000" b="1" dirty="0">
                <a:latin typeface="Times New Roman" panose="02020603050405020304" pitchFamily="18" charset="0"/>
              </a:rPr>
              <a:t> </a:t>
            </a:r>
            <a:r>
              <a:rPr sz="4000" b="1" dirty="0" err="1">
                <a:latin typeface="Times New Roman" panose="02020603050405020304" pitchFamily="18" charset="0"/>
              </a:rPr>
              <a:t>nhật</a:t>
            </a:r>
            <a:r>
              <a:rPr sz="4000" b="1" dirty="0">
                <a:latin typeface="Times New Roman" panose="02020603050405020304" pitchFamily="18" charset="0"/>
              </a:rPr>
              <a:t> là:</a:t>
            </a:r>
          </a:p>
          <a:p>
            <a:pPr algn="ctr"/>
            <a:r>
              <a:rPr sz="4000" b="1" dirty="0">
                <a:latin typeface="Times New Roman" panose="02020603050405020304" pitchFamily="18" charset="0"/>
              </a:rPr>
              <a:t>	</a:t>
            </a:r>
            <a:r>
              <a:rPr lang="en-US" sz="4000" b="1" dirty="0" smtClean="0">
                <a:latin typeface="Times New Roman" panose="02020603050405020304" pitchFamily="18" charset="0"/>
              </a:rPr>
              <a:t>5 </a:t>
            </a:r>
            <a:r>
              <a:rPr sz="4000" b="1" dirty="0" smtClean="0">
                <a:latin typeface="Times New Roman" panose="02020603050405020304" pitchFamily="18" charset="0"/>
              </a:rPr>
              <a:t>x  </a:t>
            </a:r>
            <a:r>
              <a:rPr lang="en-US" sz="4000" b="1" dirty="0" smtClean="0">
                <a:latin typeface="Times New Roman" panose="02020603050405020304" pitchFamily="18" charset="0"/>
              </a:rPr>
              <a:t>3</a:t>
            </a:r>
            <a:r>
              <a:rPr sz="4000" b="1" dirty="0" smtClean="0">
                <a:latin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</a:rPr>
              <a:t>= </a:t>
            </a:r>
            <a:r>
              <a:rPr lang="en-US" sz="4000" b="1" dirty="0" smtClean="0">
                <a:latin typeface="Times New Roman" panose="02020603050405020304" pitchFamily="18" charset="0"/>
              </a:rPr>
              <a:t>15</a:t>
            </a:r>
            <a:r>
              <a:rPr sz="4000" b="1" dirty="0" smtClean="0">
                <a:latin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</a:rPr>
              <a:t>cm</a:t>
            </a:r>
            <a:r>
              <a:rPr sz="4000" b="1" baseline="30000" dirty="0">
                <a:latin typeface="Times New Roman" panose="02020603050405020304" pitchFamily="18" charset="0"/>
              </a:rPr>
              <a:t>2</a:t>
            </a:r>
            <a:endParaRPr sz="4000" b="1" dirty="0">
              <a:latin typeface="Times New Roman" panose="02020603050405020304" pitchFamily="18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4267200" y="3257791"/>
            <a:ext cx="41910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</a:rPr>
              <a:t>   </a:t>
            </a:r>
            <a:r>
              <a:rPr sz="4000" b="1" dirty="0">
                <a:latin typeface="Times New Roman" panose="02020603050405020304" pitchFamily="18" charset="0"/>
              </a:rPr>
              <a:t>Đáp số: </a:t>
            </a:r>
            <a:r>
              <a:rPr lang="en-US" sz="4000" b="1" dirty="0" smtClean="0">
                <a:latin typeface="Times New Roman" panose="02020603050405020304" pitchFamily="18" charset="0"/>
              </a:rPr>
              <a:t>15</a:t>
            </a:r>
            <a:r>
              <a:rPr sz="4000" b="1" dirty="0" smtClean="0">
                <a:latin typeface="Times New Roman" panose="02020603050405020304" pitchFamily="18" charset="0"/>
              </a:rPr>
              <a:t>cm</a:t>
            </a:r>
            <a:r>
              <a:rPr sz="4000" b="1" baseline="30000" dirty="0" smtClean="0">
                <a:latin typeface="Times New Roman" panose="02020603050405020304" pitchFamily="18" charset="0"/>
              </a:rPr>
              <a:t>2 </a:t>
            </a:r>
            <a:endParaRPr sz="4000" b="1" dirty="0">
              <a:latin typeface="Times New Roman" panose="02020603050405020304" pitchFamily="18" charset="0"/>
            </a:endParaRPr>
          </a:p>
        </p:txBody>
      </p:sp>
      <p:sp>
        <p:nvSpPr>
          <p:cNvPr id="13317" name="Text Box 10"/>
          <p:cNvSpPr txBox="1"/>
          <p:nvPr/>
        </p:nvSpPr>
        <p:spPr>
          <a:xfrm>
            <a:off x="3903048" y="1300904"/>
            <a:ext cx="2459652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 err="1"/>
              <a:t>Bài</a:t>
            </a:r>
            <a:r>
              <a:rPr lang="en-US" sz="4000" b="1" u="sng" dirty="0"/>
              <a:t> </a:t>
            </a:r>
            <a:r>
              <a:rPr lang="en-US" sz="4000" b="1" u="sng" dirty="0" err="1"/>
              <a:t>g</a:t>
            </a:r>
            <a:r>
              <a:rPr sz="4000" b="1" u="sng" dirty="0" err="1"/>
              <a:t>iải</a:t>
            </a:r>
            <a:endParaRPr sz="4000" b="1" u="sng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04B6F54B-61A3-4CFB-822A-1914D08AAF87}"/>
              </a:ext>
            </a:extLst>
          </p:cNvPr>
          <p:cNvCxnSpPr/>
          <p:nvPr/>
        </p:nvCxnSpPr>
        <p:spPr>
          <a:xfrm>
            <a:off x="2819400" y="1225845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9121BC4-34C5-486A-8C34-1B8DB1B5581A}"/>
              </a:ext>
            </a:extLst>
          </p:cNvPr>
          <p:cNvCxnSpPr/>
          <p:nvPr/>
        </p:nvCxnSpPr>
        <p:spPr>
          <a:xfrm>
            <a:off x="6477000" y="1260453"/>
            <a:ext cx="685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78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8" grpId="0"/>
      <p:bldP spid="133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654</Words>
  <Application>Microsoft Office PowerPoint</Application>
  <PresentationFormat>On-screen Show (4:3)</PresentationFormat>
  <Paragraphs>125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SimSun</vt:lpstr>
      <vt:lpstr>SimSun</vt:lpstr>
      <vt:lpstr>.VnTime</vt:lpstr>
      <vt:lpstr>Arial</vt:lpstr>
      <vt:lpstr>Calibri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ELEAD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FPT-ELEAD</dc:creator>
  <cp:lastModifiedBy>Microsoft account</cp:lastModifiedBy>
  <cp:revision>141</cp:revision>
  <dcterms:created xsi:type="dcterms:W3CDTF">2004-08-05T01:58:00Z</dcterms:created>
  <dcterms:modified xsi:type="dcterms:W3CDTF">2022-04-01T03:29:47Z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981BD0B7ABD346F98F135863A1246B7E</vt:lpwstr>
  </property>
  <property fmtid="{D5CDD505-2E9C-101B-9397-08002B2CF9AE}" pid="3" name="KSOProductBuildVer">
    <vt:lpwstr>1033-11.2.0.10382</vt:lpwstr>
  </property>
</Properties>
</file>