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sldIdLst>
    <p:sldId id="287" r:id="rId3"/>
    <p:sldId id="265" r:id="rId4"/>
    <p:sldId id="286" r:id="rId5"/>
    <p:sldId id="267" r:id="rId6"/>
    <p:sldId id="266" r:id="rId7"/>
    <p:sldId id="273" r:id="rId8"/>
    <p:sldId id="282" r:id="rId9"/>
    <p:sldId id="270" r:id="rId10"/>
    <p:sldId id="274" r:id="rId11"/>
    <p:sldId id="275" r:id="rId12"/>
    <p:sldId id="276" r:id="rId13"/>
    <p:sldId id="277" r:id="rId14"/>
    <p:sldId id="279" r:id="rId15"/>
    <p:sldId id="285" r:id="rId16"/>
    <p:sldId id="281"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C7E5FB"/>
    <a:srgbClr val="FFFF66"/>
    <a:srgbClr val="0099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37" d="100"/>
          <a:sy n="37" d="100"/>
        </p:scale>
        <p:origin x="1044" y="6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51463-38AD-44D0-82E0-22F178E5D11E}" type="datetimeFigureOut">
              <a:rPr lang="en-US" smtClean="0"/>
              <a:t>9/23/2021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5E7F-62A9-4701-BFC2-BAF91B9808FB}" type="slidenum">
              <a:rPr lang="en-US" smtClean="0"/>
              <a:t>‹#›</a:t>
            </a:fld>
            <a:endParaRPr lang="en-US"/>
          </a:p>
        </p:txBody>
      </p:sp>
    </p:spTree>
    <p:extLst>
      <p:ext uri="{BB962C8B-B14F-4D97-AF65-F5344CB8AC3E}">
        <p14:creationId xmlns:p14="http://schemas.microsoft.com/office/powerpoint/2010/main" val="158977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2</a:t>
            </a:fld>
            <a:endParaRPr lang="en-US"/>
          </a:p>
        </p:txBody>
      </p:sp>
    </p:spTree>
    <p:extLst>
      <p:ext uri="{BB962C8B-B14F-4D97-AF65-F5344CB8AC3E}">
        <p14:creationId xmlns:p14="http://schemas.microsoft.com/office/powerpoint/2010/main" val="3334993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5</a:t>
            </a:fld>
            <a:endParaRPr lang="en-US"/>
          </a:p>
        </p:txBody>
      </p:sp>
    </p:spTree>
    <p:extLst>
      <p:ext uri="{BB962C8B-B14F-4D97-AF65-F5344CB8AC3E}">
        <p14:creationId xmlns:p14="http://schemas.microsoft.com/office/powerpoint/2010/main" val="1566652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6</a:t>
            </a:fld>
            <a:endParaRPr lang="en-US"/>
          </a:p>
        </p:txBody>
      </p:sp>
    </p:spTree>
    <p:extLst>
      <p:ext uri="{BB962C8B-B14F-4D97-AF65-F5344CB8AC3E}">
        <p14:creationId xmlns:p14="http://schemas.microsoft.com/office/powerpoint/2010/main" val="162726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9</a:t>
            </a:fld>
            <a:endParaRPr lang="en-US"/>
          </a:p>
        </p:txBody>
      </p:sp>
    </p:spTree>
    <p:extLst>
      <p:ext uri="{BB962C8B-B14F-4D97-AF65-F5344CB8AC3E}">
        <p14:creationId xmlns:p14="http://schemas.microsoft.com/office/powerpoint/2010/main" val="3304358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11</a:t>
            </a:fld>
            <a:endParaRPr lang="en-US"/>
          </a:p>
        </p:txBody>
      </p:sp>
    </p:spTree>
    <p:extLst>
      <p:ext uri="{BB962C8B-B14F-4D97-AF65-F5344CB8AC3E}">
        <p14:creationId xmlns:p14="http://schemas.microsoft.com/office/powerpoint/2010/main" val="3807259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13</a:t>
            </a:fld>
            <a:endParaRPr lang="en-US"/>
          </a:p>
        </p:txBody>
      </p:sp>
    </p:spTree>
    <p:extLst>
      <p:ext uri="{BB962C8B-B14F-4D97-AF65-F5344CB8AC3E}">
        <p14:creationId xmlns:p14="http://schemas.microsoft.com/office/powerpoint/2010/main" val="1740707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fld id="{0E505E7F-62A9-4701-BFC2-BAF91B9808FB}" type="slidenum">
              <a:rPr lang="en-US" smtClean="0"/>
              <a:t>15</a:t>
            </a:fld>
            <a:endParaRPr lang="en-US"/>
          </a:p>
        </p:txBody>
      </p:sp>
    </p:spTree>
    <p:extLst>
      <p:ext uri="{BB962C8B-B14F-4D97-AF65-F5344CB8AC3E}">
        <p14:creationId xmlns:p14="http://schemas.microsoft.com/office/powerpoint/2010/main" val="1109469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B162E-F920-4511-832F-006A16C91F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BB6420-30C7-436E-B94E-C4769C49B56A}"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200889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986447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01789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2021/9/23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7584974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2021/9/23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2464160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2021/9/23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2801603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2021/9/23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3329386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2021/9/23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6034146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2021/9/23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7303185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2021/9/23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1621448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2021/9/23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8774160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B6420-30C7-436E-B94E-C4769C49B56A}"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1469695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2021/9/23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6478058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2021/9/23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2656022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2021/9/23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1994992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BB6420-30C7-436E-B94E-C4769C49B56A}"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427099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BB6420-30C7-436E-B94E-C4769C49B56A}" type="datetimeFigureOut">
              <a:rPr lang="en-US" smtClean="0"/>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904790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BB6420-30C7-436E-B94E-C4769C49B56A}" type="datetimeFigureOut">
              <a:rPr lang="en-US" smtClean="0"/>
              <a:t>9/23/2021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4189336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BB6420-30C7-436E-B94E-C4769C49B56A}" type="datetimeFigureOut">
              <a:rPr lang="en-US" smtClean="0"/>
              <a:t>9/23/2021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808111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B6420-30C7-436E-B94E-C4769C49B56A}" type="datetimeFigureOut">
              <a:rPr lang="en-US" smtClean="0"/>
              <a:t>9/23/2021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546078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BB6420-30C7-436E-B94E-C4769C49B56A}" type="datetimeFigureOut">
              <a:rPr lang="en-US" smtClean="0"/>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257922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BB6420-30C7-436E-B94E-C4769C49B56A}" type="datetimeFigureOut">
              <a:rPr lang="en-US" smtClean="0"/>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D0D62-841A-419D-ADDC-C3945F90E9C2}" type="slidenum">
              <a:rPr lang="en-US" smtClean="0"/>
              <a:t>‹#›</a:t>
            </a:fld>
            <a:endParaRPr lang="en-US"/>
          </a:p>
        </p:txBody>
      </p:sp>
    </p:spTree>
    <p:extLst>
      <p:ext uri="{BB962C8B-B14F-4D97-AF65-F5344CB8AC3E}">
        <p14:creationId xmlns:p14="http://schemas.microsoft.com/office/powerpoint/2010/main" val="377519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B6420-30C7-436E-B94E-C4769C49B56A}" type="datetimeFigureOut">
              <a:rPr lang="en-US" smtClean="0"/>
              <a:t>9/23/2021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D0D62-841A-419D-ADDC-C3945F90E9C2}" type="slidenum">
              <a:rPr lang="en-US" smtClean="0"/>
              <a:t>‹#›</a:t>
            </a:fld>
            <a:endParaRPr lang="en-US"/>
          </a:p>
        </p:txBody>
      </p:sp>
    </p:spTree>
    <p:extLst>
      <p:ext uri="{BB962C8B-B14F-4D97-AF65-F5344CB8AC3E}">
        <p14:creationId xmlns:p14="http://schemas.microsoft.com/office/powerpoint/2010/main" val="2728942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4D79-588C-414F-9935-D85D26666345}" type="datetimeFigureOut">
              <a:rPr lang="zh-CN" altLang="en-US" smtClean="0"/>
              <a:t>2021/9/23</a:t>
            </a:fld>
            <a:endParaRPr lang="zh-CN"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EC328-9116-4993-92C0-623125586BFE}" type="slidenum">
              <a:rPr lang="zh-CN" altLang="en-US" smtClean="0"/>
              <a:t>‹#›</a:t>
            </a:fld>
            <a:endParaRPr lang="zh-CN" altLang="en-US"/>
          </a:p>
        </p:txBody>
      </p:sp>
      <p:pic>
        <p:nvPicPr>
          <p:cNvPr id="7" name="图片 7" descr="444"/>
          <p:cNvPicPr>
            <a:picLocks noChangeAspect="1"/>
          </p:cNvPicPr>
          <p:nvPr userDrawn="1"/>
        </p:nvPicPr>
        <p:blipFill>
          <a:blip r:embed="rId14"/>
          <a:stretch>
            <a:fillRect/>
          </a:stretch>
        </p:blipFill>
        <p:spPr>
          <a:xfrm>
            <a:off x="-8256" y="3810"/>
            <a:ext cx="12208511" cy="6851015"/>
          </a:xfrm>
          <a:prstGeom prst="rect">
            <a:avLst/>
          </a:prstGeom>
        </p:spPr>
      </p:pic>
    </p:spTree>
    <p:extLst>
      <p:ext uri="{BB962C8B-B14F-4D97-AF65-F5344CB8AC3E}">
        <p14:creationId xmlns:p14="http://schemas.microsoft.com/office/powerpoint/2010/main" val="33380134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5201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20 Cách Buộc Dây Giày Cực Đẹp | Creative Ways to fasten Shoelaces - YouTube">
            <a:extLst>
              <a:ext uri="{FF2B5EF4-FFF2-40B4-BE49-F238E27FC236}">
                <a16:creationId xmlns:a16="http://schemas.microsoft.com/office/drawing/2014/main" id="{61AF06C5-F500-47B9-B43F-8B0168022A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112" b="10555"/>
          <a:stretch/>
        </p:blipFill>
        <p:spPr bwMode="auto">
          <a:xfrm>
            <a:off x="2087267" y="2049917"/>
            <a:ext cx="8284641" cy="416337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35BC009-3333-4392-B183-49967C1C1A9A}"/>
              </a:ext>
            </a:extLst>
          </p:cNvPr>
          <p:cNvSpPr txBox="1"/>
          <p:nvPr/>
        </p:nvSpPr>
        <p:spPr>
          <a:xfrm>
            <a:off x="1385887" y="350489"/>
            <a:ext cx="97631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a:ln>
                  <a:noFill/>
                </a:ln>
                <a:solidFill>
                  <a:srgbClr val="0070C0"/>
                </a:solidFill>
                <a:effectLst/>
                <a:uLnTx/>
                <a:uFillTx/>
                <a:latin typeface="Arial" panose="020B0604020202020204" pitchFamily="34" charset="0"/>
                <a:ea typeface="+mn-ea"/>
                <a:cs typeface="+mn-cs"/>
              </a:rPr>
              <a:t>Xâu</a:t>
            </a:r>
            <a:r>
              <a:rPr kumimoji="0" lang="en-GB" sz="3600" b="1" i="0" u="none" strike="noStrike" kern="1200" cap="none" spc="0" normalizeH="0" noProof="0">
                <a:ln>
                  <a:noFill/>
                </a:ln>
                <a:solidFill>
                  <a:srgbClr val="0070C0"/>
                </a:solidFill>
                <a:effectLst/>
                <a:uLnTx/>
                <a:uFillTx/>
                <a:latin typeface="Arial" panose="020B0604020202020204" pitchFamily="34" charset="0"/>
                <a:ea typeface="+mn-ea"/>
                <a:cs typeface="+mn-cs"/>
              </a:rPr>
              <a:t> dây giày</a:t>
            </a:r>
            <a:endParaRPr kumimoji="0" lang="en-US" sz="36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71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arn(inVertical)">
                                      <p:cBhvr>
                                        <p:cTn id="1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D53A8C9-646D-4270-BF22-2E2744056403}"/>
              </a:ext>
            </a:extLst>
          </p:cNvPr>
          <p:cNvSpPr/>
          <p:nvPr/>
        </p:nvSpPr>
        <p:spPr>
          <a:xfrm>
            <a:off x="971549" y="1624012"/>
            <a:ext cx="10248900" cy="3609975"/>
          </a:xfrm>
          <a:prstGeom prst="roundRect">
            <a:avLst/>
          </a:prstGeom>
          <a:solidFill>
            <a:srgbClr val="FF99CC"/>
          </a:solidFill>
        </p:spPr>
        <p:style>
          <a:lnRef idx="2">
            <a:schemeClr val="accent2"/>
          </a:lnRef>
          <a:fillRef idx="1">
            <a:schemeClr val="lt1"/>
          </a:fillRef>
          <a:effectRef idx="0">
            <a:schemeClr val="accent2"/>
          </a:effectRef>
          <a:fontRef idx="minor">
            <a:schemeClr val="dk1"/>
          </a:fontRef>
        </p:style>
        <p:txBody>
          <a:bodyPr rtlCol="0" anchor="ctr"/>
          <a:lstStyle/>
          <a:p>
            <a:pPr lvl="0" algn="just">
              <a:lnSpc>
                <a:spcPct val="130000"/>
              </a:lnSpc>
            </a:pPr>
            <a:r>
              <a:rPr lang="en-GB" sz="3200">
                <a:solidFill>
                  <a:schemeClr val="tx1"/>
                </a:solidFill>
              </a:rPr>
              <a:t>	Bàn tay thật kì diệu, bàn tay có thể giúp ta làm mọi việc, tạo ra các sản phẩm. Để làm được nhiều việc hơn, luôn cần luyện tay khéo léo.</a:t>
            </a:r>
            <a:endParaRPr kumimoji="0" lang="en-US" sz="3200" i="0" u="none" strike="noStrike" kern="1200" cap="none" spc="0" normalizeH="0" baseline="0" noProof="0" dirty="0">
              <a:ln>
                <a:noFill/>
              </a:ln>
              <a:solidFill>
                <a:schemeClr val="tx1"/>
              </a:solidFill>
              <a:effectLst/>
              <a:uLnTx/>
              <a:uFillTx/>
            </a:endParaRPr>
          </a:p>
        </p:txBody>
      </p:sp>
      <p:sp>
        <p:nvSpPr>
          <p:cNvPr id="4" name="Rectangle 3">
            <a:extLst>
              <a:ext uri="{FF2B5EF4-FFF2-40B4-BE49-F238E27FC236}">
                <a16:creationId xmlns:a16="http://schemas.microsoft.com/office/drawing/2014/main" id="{11363FE4-AA42-479F-BC1B-5FC8BBEA19CB}"/>
              </a:ext>
            </a:extLst>
          </p:cNvPr>
          <p:cNvSpPr/>
          <p:nvPr/>
        </p:nvSpPr>
        <p:spPr>
          <a:xfrm>
            <a:off x="2886851" y="5392511"/>
            <a:ext cx="6418297"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C00000"/>
                </a:solidFill>
                <a:effectLst/>
              </a:rPr>
              <a:t>KHÉO LÉO, CẨN THẬN</a:t>
            </a:r>
          </a:p>
        </p:txBody>
      </p:sp>
      <p:sp>
        <p:nvSpPr>
          <p:cNvPr id="6" name="TextBox 5">
            <a:extLst>
              <a:ext uri="{FF2B5EF4-FFF2-40B4-BE49-F238E27FC236}">
                <a16:creationId xmlns:a16="http://schemas.microsoft.com/office/drawing/2014/main" id="{9F908D23-017A-4DB9-ABB0-96EA55E4C933}"/>
              </a:ext>
            </a:extLst>
          </p:cNvPr>
          <p:cNvSpPr txBox="1"/>
          <p:nvPr/>
        </p:nvSpPr>
        <p:spPr>
          <a:xfrm>
            <a:off x="3204794" y="542159"/>
            <a:ext cx="6100354" cy="750783"/>
          </a:xfrm>
          <a:prstGeom prst="rect">
            <a:avLst/>
          </a:prstGeom>
          <a:noFill/>
        </p:spPr>
        <p:txBody>
          <a:bodyPr wrap="square">
            <a:spAutoFit/>
          </a:bodyPr>
          <a:lstStyle/>
          <a:p>
            <a:pPr marL="0" marR="0" lvl="0" indent="0" algn="ctr" defTabSz="914400" rtl="0" eaLnBrk="1" fontAlgn="auto" latinLnBrk="0" hangingPunct="1">
              <a:lnSpc>
                <a:spcPct val="130000"/>
              </a:lnSpc>
              <a:buClrTx/>
              <a:buSzTx/>
              <a:buFontTx/>
              <a:buNone/>
              <a:tabLst/>
              <a:defRPr/>
            </a:pPr>
            <a:r>
              <a:rPr kumimoji="0" lang="en-US" sz="3600" b="1" i="0" u="sng" strike="noStrike" kern="1200" cap="none" spc="0" normalizeH="0" baseline="0" noProof="0">
                <a:ln>
                  <a:noFill/>
                </a:ln>
                <a:solidFill>
                  <a:srgbClr val="002060"/>
                </a:solidFill>
                <a:effectLst/>
                <a:uLnTx/>
                <a:uFillTx/>
              </a:rPr>
              <a:t>Kết luận</a:t>
            </a:r>
            <a:r>
              <a:rPr kumimoji="0" lang="vi-VN" sz="3600" b="1" i="0" u="sng" strike="noStrike" kern="1200" cap="none" spc="0" normalizeH="0" baseline="0" noProof="0">
                <a:ln>
                  <a:noFill/>
                </a:ln>
                <a:solidFill>
                  <a:srgbClr val="002060"/>
                </a:solidFill>
                <a:effectLst/>
                <a:uLnTx/>
                <a:uFillTx/>
              </a:rPr>
              <a:t>:</a:t>
            </a:r>
            <a:endParaRPr kumimoji="0" lang="en-US" sz="3600" b="1" i="0" u="sng" strike="noStrike" kern="1200" cap="none" spc="0" normalizeH="0" baseline="0" noProof="0" dirty="0">
              <a:ln>
                <a:noFill/>
              </a:ln>
              <a:solidFill>
                <a:srgbClr val="002060"/>
              </a:solidFill>
              <a:effectLst/>
              <a:uLnTx/>
              <a:uFillTx/>
            </a:endParaRPr>
          </a:p>
        </p:txBody>
      </p:sp>
    </p:spTree>
    <p:extLst>
      <p:ext uri="{BB962C8B-B14F-4D97-AF65-F5344CB8AC3E}">
        <p14:creationId xmlns:p14="http://schemas.microsoft.com/office/powerpoint/2010/main" val="98369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13">
            <a:extLst>
              <a:ext uri="{FF2B5EF4-FFF2-40B4-BE49-F238E27FC236}">
                <a16:creationId xmlns:a16="http://schemas.microsoft.com/office/drawing/2014/main" id="{F7D1B18D-8328-4EB7-ACB3-68FB00F9F6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50480" cy="4134004"/>
          </a:xfrm>
          <a:prstGeom prst="rect">
            <a:avLst/>
          </a:prstGeom>
        </p:spPr>
      </p:pic>
      <p:grpSp>
        <p:nvGrpSpPr>
          <p:cNvPr id="7" name="组合 7">
            <a:extLst>
              <a:ext uri="{FF2B5EF4-FFF2-40B4-BE49-F238E27FC236}">
                <a16:creationId xmlns:a16="http://schemas.microsoft.com/office/drawing/2014/main" id="{D3EFF0A1-ADEF-467E-AB12-704C5084803D}"/>
              </a:ext>
            </a:extLst>
          </p:cNvPr>
          <p:cNvGrpSpPr/>
          <p:nvPr/>
        </p:nvGrpSpPr>
        <p:grpSpPr>
          <a:xfrm>
            <a:off x="2393187" y="3018175"/>
            <a:ext cx="10338318" cy="2957493"/>
            <a:chOff x="-578546" y="3048000"/>
            <a:chExt cx="7487347" cy="2225040"/>
          </a:xfrm>
        </p:grpSpPr>
        <p:pic>
          <p:nvPicPr>
            <p:cNvPr id="8" name="图片 8">
              <a:extLst>
                <a:ext uri="{FF2B5EF4-FFF2-40B4-BE49-F238E27FC236}">
                  <a16:creationId xmlns:a16="http://schemas.microsoft.com/office/drawing/2014/main" id="{EB1CBEB8-C945-459D-AB5F-E9165F032D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208" b="31328"/>
            <a:stretch>
              <a:fillRect/>
            </a:stretch>
          </p:blipFill>
          <p:spPr>
            <a:xfrm>
              <a:off x="-578546" y="3048000"/>
              <a:ext cx="7487347" cy="2225040"/>
            </a:xfrm>
            <a:prstGeom prst="rect">
              <a:avLst/>
            </a:prstGeom>
          </p:spPr>
        </p:pic>
        <p:sp>
          <p:nvSpPr>
            <p:cNvPr id="9" name="文本框 9">
              <a:extLst>
                <a:ext uri="{FF2B5EF4-FFF2-40B4-BE49-F238E27FC236}">
                  <a16:creationId xmlns:a16="http://schemas.microsoft.com/office/drawing/2014/main" id="{6EAC19AA-C176-4002-9725-7A35BADFC8A2}"/>
                </a:ext>
              </a:extLst>
            </p:cNvPr>
            <p:cNvSpPr txBox="1"/>
            <p:nvPr/>
          </p:nvSpPr>
          <p:spPr>
            <a:xfrm>
              <a:off x="30303" y="3887483"/>
              <a:ext cx="3934823" cy="6251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Mở rộng và tổng kết</a:t>
              </a:r>
              <a:endParaRPr kumimoji="0" lang="en-US" altLang="zh-CN" sz="48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endParaRPr>
            </a:p>
          </p:txBody>
        </p:sp>
      </p:grpSp>
    </p:spTree>
    <p:extLst>
      <p:ext uri="{BB962C8B-B14F-4D97-AF65-F5344CB8AC3E}">
        <p14:creationId xmlns:p14="http://schemas.microsoft.com/office/powerpoint/2010/main" val="350207616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14:presetBounceEnd="60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60000">
                                          <p:cBhvr additive="base">
                                            <p:cTn id="12" dur="11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13" dur="11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100" fill="hold"/>
                                            <p:tgtEl>
                                              <p:spTgt spid="7"/>
                                            </p:tgtEl>
                                            <p:attrNameLst>
                                              <p:attrName>ppt_x</p:attrName>
                                            </p:attrNameLst>
                                          </p:cBhvr>
                                          <p:tavLst>
                                            <p:tav tm="0">
                                              <p:val>
                                                <p:strVal val="1+#ppt_w/2"/>
                                              </p:val>
                                            </p:tav>
                                            <p:tav tm="100000">
                                              <p:val>
                                                <p:strVal val="#ppt_x"/>
                                              </p:val>
                                            </p:tav>
                                          </p:tavLst>
                                        </p:anim>
                                        <p:anim calcmode="lin" valueType="num">
                                          <p:cBhvr additive="base">
                                            <p:cTn id="13" dur="11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732D65B-6262-46AA-99EC-8B062F966920}"/>
              </a:ext>
            </a:extLst>
          </p:cNvPr>
          <p:cNvSpPr txBox="1"/>
          <p:nvPr/>
        </p:nvSpPr>
        <p:spPr>
          <a:xfrm>
            <a:off x="1430383" y="238537"/>
            <a:ext cx="9699172" cy="1077218"/>
          </a:xfrm>
          <a:prstGeom prst="rect">
            <a:avLst/>
          </a:prstGeom>
          <a:noFill/>
        </p:spPr>
        <p:txBody>
          <a:bodyPr wrap="square">
            <a:spAutoFit/>
          </a:bodyPr>
          <a:lstStyle/>
          <a:p>
            <a:pPr algn="ctr"/>
            <a:r>
              <a:rPr lang="en-GB" sz="3200" b="1">
                <a:solidFill>
                  <a:srgbClr val="002060"/>
                </a:solidFill>
              </a:rPr>
              <a:t>Để sáng tạo bằng đôi bàn tay, em đã dùng những nguyên liệu và dụng cụ gì?</a:t>
            </a:r>
            <a:endParaRPr lang="en-US" sz="3200" dirty="0">
              <a:solidFill>
                <a:srgbClr val="002060"/>
              </a:solidFill>
            </a:endParaRPr>
          </a:p>
        </p:txBody>
      </p:sp>
      <p:sp>
        <p:nvSpPr>
          <p:cNvPr id="7" name="Rectangle: Rounded Corners 6">
            <a:extLst>
              <a:ext uri="{FF2B5EF4-FFF2-40B4-BE49-F238E27FC236}">
                <a16:creationId xmlns:a16="http://schemas.microsoft.com/office/drawing/2014/main" id="{AB62D024-D8FE-4572-9304-25558F8BD216}"/>
              </a:ext>
            </a:extLst>
          </p:cNvPr>
          <p:cNvSpPr/>
          <p:nvPr/>
        </p:nvSpPr>
        <p:spPr>
          <a:xfrm>
            <a:off x="2146119" y="2076994"/>
            <a:ext cx="8267700" cy="3609975"/>
          </a:xfrm>
          <a:prstGeom prst="roundRect">
            <a:avLst/>
          </a:prstGeom>
          <a:solidFill>
            <a:srgbClr val="FF99CC"/>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30000"/>
              </a:lnSpc>
              <a:buClrTx/>
              <a:buSzTx/>
              <a:buFontTx/>
              <a:buNone/>
              <a:tabLst/>
              <a:defRPr/>
            </a:pPr>
            <a:r>
              <a:rPr kumimoji="0" lang="en-US" sz="4000" b="1" i="0" u="sng" strike="noStrike" kern="1200" cap="none" spc="0" normalizeH="0" baseline="0" noProof="0" dirty="0" err="1">
                <a:ln>
                  <a:noFill/>
                </a:ln>
                <a:solidFill>
                  <a:srgbClr val="002060"/>
                </a:solidFill>
                <a:effectLst/>
                <a:uLnTx/>
                <a:uFillTx/>
              </a:rPr>
              <a:t>Kết</a:t>
            </a:r>
            <a:r>
              <a:rPr kumimoji="0" lang="en-US" sz="4000" b="1" i="0" u="sng" strike="noStrike" kern="1200" cap="none" spc="0" normalizeH="0" baseline="0" noProof="0" dirty="0">
                <a:ln>
                  <a:noFill/>
                </a:ln>
                <a:solidFill>
                  <a:srgbClr val="002060"/>
                </a:solidFill>
                <a:effectLst/>
                <a:uLnTx/>
                <a:uFillTx/>
              </a:rPr>
              <a:t> </a:t>
            </a:r>
            <a:r>
              <a:rPr kumimoji="0" lang="en-US" sz="4000" b="1" i="0" u="sng" strike="noStrike" kern="1200" cap="none" spc="0" normalizeH="0" baseline="0" noProof="0" dirty="0" err="1">
                <a:ln>
                  <a:noFill/>
                </a:ln>
                <a:solidFill>
                  <a:srgbClr val="002060"/>
                </a:solidFill>
                <a:effectLst/>
                <a:uLnTx/>
                <a:uFillTx/>
              </a:rPr>
              <a:t>luận</a:t>
            </a:r>
            <a:r>
              <a:rPr kumimoji="0" lang="vi-VN" sz="4000" b="1" i="0" u="sng" strike="noStrike" kern="1200" cap="none" spc="0" normalizeH="0" baseline="0" noProof="0" dirty="0">
                <a:ln>
                  <a:noFill/>
                </a:ln>
                <a:solidFill>
                  <a:srgbClr val="002060"/>
                </a:solidFill>
                <a:effectLst/>
                <a:uLnTx/>
                <a:uFillTx/>
              </a:rPr>
              <a:t>:</a:t>
            </a:r>
            <a:endParaRPr kumimoji="0" lang="en-US" sz="4000" b="1" i="0" u="sng" strike="noStrike" kern="1200" cap="none" spc="0" normalizeH="0" baseline="0" noProof="0" dirty="0">
              <a:ln>
                <a:noFill/>
              </a:ln>
              <a:solidFill>
                <a:srgbClr val="002060"/>
              </a:solidFill>
              <a:effectLst/>
              <a:uLnTx/>
              <a:uFillTx/>
            </a:endParaRPr>
          </a:p>
          <a:p>
            <a:pPr lvl="0" algn="just">
              <a:lnSpc>
                <a:spcPct val="130000"/>
              </a:lnSpc>
            </a:pPr>
            <a:r>
              <a:rPr lang="en-GB" sz="4000" noProof="0">
                <a:solidFill>
                  <a:srgbClr val="002060"/>
                </a:solidFill>
              </a:rPr>
              <a:t>Với đôi bàn tay khéo léo và sự sáng tạo, chúng ta có thể làm được nhiều việc, tạo ra nhiều sản phẩm đẹp.</a:t>
            </a:r>
            <a:endParaRPr kumimoji="0" lang="en-US" sz="4000" i="0" u="none" strike="noStrike" kern="1200" cap="none" spc="0" normalizeH="0" baseline="0" noProof="0" dirty="0">
              <a:ln>
                <a:noFill/>
              </a:ln>
              <a:solidFill>
                <a:srgbClr val="002060"/>
              </a:solidFill>
              <a:effectLst/>
              <a:uLnTx/>
              <a:uFillTx/>
            </a:endParaRPr>
          </a:p>
        </p:txBody>
      </p:sp>
    </p:spTree>
    <p:extLst>
      <p:ext uri="{BB962C8B-B14F-4D97-AF65-F5344CB8AC3E}">
        <p14:creationId xmlns:p14="http://schemas.microsoft.com/office/powerpoint/2010/main" val="274878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a:extLst>
              <a:ext uri="{FF2B5EF4-FFF2-40B4-BE49-F238E27FC236}">
                <a16:creationId xmlns:a16="http://schemas.microsoft.com/office/drawing/2014/main" id="{02720E10-27DD-403F-9978-15B27ADDC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50480" cy="4134004"/>
          </a:xfrm>
          <a:prstGeom prst="rect">
            <a:avLst/>
          </a:prstGeom>
        </p:spPr>
      </p:pic>
      <p:grpSp>
        <p:nvGrpSpPr>
          <p:cNvPr id="3" name="组合 7">
            <a:extLst>
              <a:ext uri="{FF2B5EF4-FFF2-40B4-BE49-F238E27FC236}">
                <a16:creationId xmlns:a16="http://schemas.microsoft.com/office/drawing/2014/main" id="{3843CEA3-9746-4569-8E70-A81D87237046}"/>
              </a:ext>
            </a:extLst>
          </p:cNvPr>
          <p:cNvGrpSpPr/>
          <p:nvPr/>
        </p:nvGrpSpPr>
        <p:grpSpPr>
          <a:xfrm>
            <a:off x="2393187" y="3018175"/>
            <a:ext cx="10338318" cy="2957493"/>
            <a:chOff x="-578546" y="3048000"/>
            <a:chExt cx="7487347" cy="2225040"/>
          </a:xfrm>
        </p:grpSpPr>
        <p:pic>
          <p:nvPicPr>
            <p:cNvPr id="4" name="图片 8">
              <a:extLst>
                <a:ext uri="{FF2B5EF4-FFF2-40B4-BE49-F238E27FC236}">
                  <a16:creationId xmlns:a16="http://schemas.microsoft.com/office/drawing/2014/main" id="{A00950B7-34F8-445A-9B98-22D132E6A00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208" b="31328"/>
            <a:stretch>
              <a:fillRect/>
            </a:stretch>
          </p:blipFill>
          <p:spPr>
            <a:xfrm>
              <a:off x="-578546" y="3048000"/>
              <a:ext cx="7487347" cy="2225040"/>
            </a:xfrm>
            <a:prstGeom prst="rect">
              <a:avLst/>
            </a:prstGeom>
          </p:spPr>
        </p:pic>
        <p:sp>
          <p:nvSpPr>
            <p:cNvPr id="5" name="文本框 9">
              <a:extLst>
                <a:ext uri="{FF2B5EF4-FFF2-40B4-BE49-F238E27FC236}">
                  <a16:creationId xmlns:a16="http://schemas.microsoft.com/office/drawing/2014/main" id="{EB107193-A42A-4B9E-81DF-944797D0FA61}"/>
                </a:ext>
              </a:extLst>
            </p:cNvPr>
            <p:cNvSpPr txBox="1"/>
            <p:nvPr/>
          </p:nvSpPr>
          <p:spPr>
            <a:xfrm>
              <a:off x="30303" y="3887483"/>
              <a:ext cx="3934823" cy="5788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Hoạt động sau giờ học</a:t>
              </a:r>
              <a:endParaRPr kumimoji="0" lang="en-US" altLang="zh-CN" sz="4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endParaRPr>
            </a:p>
          </p:txBody>
        </p:sp>
      </p:grpSp>
    </p:spTree>
    <p:extLst>
      <p:ext uri="{BB962C8B-B14F-4D97-AF65-F5344CB8AC3E}">
        <p14:creationId xmlns:p14="http://schemas.microsoft.com/office/powerpoint/2010/main" val="284827374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14:presetBounceEnd="60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60000">
                                          <p:cBhvr additive="base">
                                            <p:cTn id="12" dur="1100" fill="hold"/>
                                            <p:tgtEl>
                                              <p:spTgt spid="3"/>
                                            </p:tgtEl>
                                            <p:attrNameLst>
                                              <p:attrName>ppt_x</p:attrName>
                                            </p:attrNameLst>
                                          </p:cBhvr>
                                          <p:tavLst>
                                            <p:tav tm="0">
                                              <p:val>
                                                <p:strVal val="1+#ppt_w/2"/>
                                              </p:val>
                                            </p:tav>
                                            <p:tav tm="100000">
                                              <p:val>
                                                <p:strVal val="#ppt_x"/>
                                              </p:val>
                                            </p:tav>
                                          </p:tavLst>
                                        </p:anim>
                                        <p:anim calcmode="lin" valueType="num" p14:bounceEnd="60000">
                                          <p:cBhvr additive="base">
                                            <p:cTn id="13" dur="11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100" fill="hold"/>
                                            <p:tgtEl>
                                              <p:spTgt spid="3"/>
                                            </p:tgtEl>
                                            <p:attrNameLst>
                                              <p:attrName>ppt_x</p:attrName>
                                            </p:attrNameLst>
                                          </p:cBhvr>
                                          <p:tavLst>
                                            <p:tav tm="0">
                                              <p:val>
                                                <p:strVal val="1+#ppt_w/2"/>
                                              </p:val>
                                            </p:tav>
                                            <p:tav tm="100000">
                                              <p:val>
                                                <p:strVal val="#ppt_x"/>
                                              </p:val>
                                            </p:tav>
                                          </p:tavLst>
                                        </p:anim>
                                        <p:anim calcmode="lin" valueType="num">
                                          <p:cBhvr additive="base">
                                            <p:cTn id="13" dur="11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64289A-C557-44E2-82A3-9EF4A594DA7F}"/>
              </a:ext>
            </a:extLst>
          </p:cNvPr>
          <p:cNvSpPr/>
          <p:nvPr/>
        </p:nvSpPr>
        <p:spPr>
          <a:xfrm>
            <a:off x="2006353" y="188051"/>
            <a:ext cx="7998781" cy="1125699"/>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chemeClr val="tx1"/>
                </a:solidFill>
                <a:latin typeface="Calibri" panose="020F0502020204030204"/>
              </a:rPr>
              <a:t>Về</a:t>
            </a:r>
            <a:r>
              <a:rPr lang="en-US" sz="3600" b="1" dirty="0">
                <a:solidFill>
                  <a:schemeClr val="tx1"/>
                </a:solidFill>
                <a:latin typeface="Calibri" panose="020F0502020204030204"/>
              </a:rPr>
              <a:t> </a:t>
            </a:r>
            <a:r>
              <a:rPr lang="en-US" sz="3600" b="1" dirty="0" err="1">
                <a:solidFill>
                  <a:schemeClr val="tx1"/>
                </a:solidFill>
                <a:latin typeface="Calibri" panose="020F0502020204030204"/>
              </a:rPr>
              <a:t>nhà</a:t>
            </a:r>
            <a:r>
              <a:rPr lang="en-US" sz="3600" b="1" dirty="0">
                <a:solidFill>
                  <a:schemeClr val="tx1"/>
                </a:solidFill>
                <a:latin typeface="Calibri" panose="020F0502020204030204"/>
              </a:rPr>
              <a:t> </a:t>
            </a:r>
            <a:r>
              <a:rPr lang="en-US" sz="3600" b="1" dirty="0" err="1">
                <a:solidFill>
                  <a:schemeClr val="tx1"/>
                </a:solidFill>
                <a:latin typeface="Calibri" panose="020F0502020204030204"/>
              </a:rPr>
              <a:t>cùng</a:t>
            </a:r>
            <a:r>
              <a:rPr lang="en-US" sz="3600" b="1" dirty="0">
                <a:solidFill>
                  <a:schemeClr val="tx1"/>
                </a:solidFill>
                <a:latin typeface="Calibri" panose="020F0502020204030204"/>
              </a:rPr>
              <a:t> </a:t>
            </a:r>
            <a:r>
              <a:rPr lang="en-US" sz="3600" b="1" dirty="0" err="1">
                <a:solidFill>
                  <a:schemeClr val="tx1"/>
                </a:solidFill>
                <a:latin typeface="Calibri" panose="020F0502020204030204"/>
              </a:rPr>
              <a:t>bố</a:t>
            </a:r>
            <a:r>
              <a:rPr lang="en-US" sz="3600" b="1" dirty="0">
                <a:solidFill>
                  <a:schemeClr val="tx1"/>
                </a:solidFill>
                <a:latin typeface="Calibri" panose="020F0502020204030204"/>
              </a:rPr>
              <a:t> </a:t>
            </a:r>
            <a:r>
              <a:rPr lang="en-US" sz="3600" b="1" err="1">
                <a:solidFill>
                  <a:schemeClr val="tx1"/>
                </a:solidFill>
                <a:latin typeface="Calibri" panose="020F0502020204030204"/>
              </a:rPr>
              <a:t>mẹ</a:t>
            </a:r>
            <a:r>
              <a:rPr lang="en-US" sz="3600" b="1">
                <a:solidFill>
                  <a:schemeClr val="tx1"/>
                </a:solidFill>
                <a:latin typeface="Calibri" panose="020F0502020204030204"/>
              </a:rPr>
              <a:t> chơi trò “Xiếc bóng”</a:t>
            </a:r>
            <a:endParaRPr kumimoji="0" lang="en-US" sz="3600" b="1" i="0" u="none" strike="noStrike" kern="1200" cap="none" spc="0" normalizeH="0" baseline="0" noProof="0" dirty="0">
              <a:ln>
                <a:noFill/>
              </a:ln>
              <a:solidFill>
                <a:schemeClr val="tx1"/>
              </a:solidFill>
              <a:effectLst/>
              <a:uLnTx/>
              <a:uFillTx/>
              <a:latin typeface="Calibri" panose="020F0502020204030204"/>
            </a:endParaRPr>
          </a:p>
        </p:txBody>
      </p:sp>
      <p:pic>
        <p:nvPicPr>
          <p:cNvPr id="5" name="Picture 4">
            <a:extLst>
              <a:ext uri="{FF2B5EF4-FFF2-40B4-BE49-F238E27FC236}">
                <a16:creationId xmlns:a16="http://schemas.microsoft.com/office/drawing/2014/main" id="{2C1BDBBE-BCB8-4B63-8953-D6EC221DD6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353" y="1500014"/>
            <a:ext cx="7658100" cy="4959712"/>
          </a:xfrm>
          <a:prstGeom prst="rect">
            <a:avLst/>
          </a:prstGeom>
        </p:spPr>
      </p:pic>
    </p:spTree>
    <p:extLst>
      <p:ext uri="{BB962C8B-B14F-4D97-AF65-F5344CB8AC3E}">
        <p14:creationId xmlns:p14="http://schemas.microsoft.com/office/powerpoint/2010/main" val="189399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916" y="-221890"/>
            <a:ext cx="10413485" cy="7289440"/>
          </a:xfrm>
          <a:prstGeom prst="rect">
            <a:avLst/>
          </a:prstGeom>
        </p:spPr>
      </p:pic>
      <p:sp>
        <p:nvSpPr>
          <p:cNvPr id="18" name="TextBox 17"/>
          <p:cNvSpPr txBox="1"/>
          <p:nvPr/>
        </p:nvSpPr>
        <p:spPr>
          <a:xfrm>
            <a:off x="3611863" y="4428367"/>
            <a:ext cx="5252605" cy="8299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libri Light" panose="020F0302020204030204"/>
                <a:ea typeface="+mn-ea"/>
                <a:cs typeface="+mn-cs"/>
              </a:rPr>
              <a:t>Củng cố bài học</a:t>
            </a:r>
            <a:endParaRPr kumimoji="0" lang="en-US" sz="4800" b="1" i="0" u="none" strike="noStrike" kern="1200" cap="none" spc="0" normalizeH="0" baseline="0" noProof="0" dirty="0">
              <a:ln>
                <a:noFill/>
              </a:ln>
              <a:solidFill>
                <a:srgbClr val="FF0000"/>
              </a:solidFill>
              <a:effectLst/>
              <a:uLnTx/>
              <a:uFillTx/>
              <a:latin typeface="Calibri Light" panose="020F0302020204030204"/>
              <a:ea typeface="+mn-ea"/>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p15:prstTrans prst="curtains"/>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0CB3A0-F86D-4969-BF2E-620359097C76}"/>
              </a:ext>
            </a:extLst>
          </p:cNvPr>
          <p:cNvSpPr/>
          <p:nvPr/>
        </p:nvSpPr>
        <p:spPr>
          <a:xfrm>
            <a:off x="5163141" y="1788071"/>
            <a:ext cx="6724059" cy="1938992"/>
          </a:xfrm>
          <a:prstGeom prst="rect">
            <a:avLst/>
          </a:prstGeom>
          <a:noFill/>
        </p:spPr>
        <p:txBody>
          <a:bodyPr wrap="square" lIns="91440" tIns="45720" rIns="91440" bIns="45720">
            <a:spAutoFit/>
          </a:bodyPr>
          <a:lstStyle/>
          <a:p>
            <a:pPr algn="ctr"/>
            <a:r>
              <a:rPr lang="en-US" sz="6000" b="1" cap="none" spc="0" err="1">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Bài</a:t>
            </a:r>
            <a:r>
              <a:rPr lang="en-US" sz="6000" b="1" cap="none" spc="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3: </a:t>
            </a:r>
          </a:p>
          <a:p>
            <a:pPr algn="ctr"/>
            <a:r>
              <a:rPr lang="en-US" sz="6000" b="1" cap="none" spc="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Luyện tay cho khéo</a:t>
            </a:r>
            <a:endParaRPr lang="en-US" sz="6000" b="1" cap="none" spc="0"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888380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DF7FDE-7A58-40F1-AA1E-291432472221}"/>
              </a:ext>
            </a:extLst>
          </p:cNvPr>
          <p:cNvSpPr/>
          <p:nvPr/>
        </p:nvSpPr>
        <p:spPr>
          <a:xfrm>
            <a:off x="0" y="1"/>
            <a:ext cx="12192000" cy="1332854"/>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92BD34E-A896-4792-AEB8-70B5861A8C8E}"/>
              </a:ext>
            </a:extLst>
          </p:cNvPr>
          <p:cNvSpPr/>
          <p:nvPr/>
        </p:nvSpPr>
        <p:spPr>
          <a:xfrm>
            <a:off x="0" y="6586780"/>
            <a:ext cx="12192000" cy="271220"/>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F524405-0921-4188-9B4D-58B05A0A6A7D}"/>
              </a:ext>
            </a:extLst>
          </p:cNvPr>
          <p:cNvSpPr/>
          <p:nvPr/>
        </p:nvSpPr>
        <p:spPr>
          <a:xfrm>
            <a:off x="0" y="0"/>
            <a:ext cx="12192000" cy="271220"/>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A4C8D35-1C33-434C-AC3E-1E5DE02F4643}"/>
              </a:ext>
            </a:extLst>
          </p:cNvPr>
          <p:cNvSpPr txBox="1"/>
          <p:nvPr/>
        </p:nvSpPr>
        <p:spPr>
          <a:xfrm>
            <a:off x="3765120" y="371150"/>
            <a:ext cx="5362575" cy="861774"/>
          </a:xfrm>
          <a:prstGeom prst="rect">
            <a:avLst/>
          </a:prstGeom>
          <a:noFill/>
        </p:spPr>
        <p:txBody>
          <a:bodyPr wrap="square" rtlCol="0">
            <a:spAutoFit/>
          </a:bodyPr>
          <a:lstStyle/>
          <a:p>
            <a:r>
              <a:rPr lang="en-US" sz="5000" dirty="0" err="1">
                <a:solidFill>
                  <a:srgbClr val="7030A0"/>
                </a:solidFill>
              </a:rPr>
              <a:t>Mục</a:t>
            </a:r>
            <a:r>
              <a:rPr lang="en-US" sz="5000" dirty="0">
                <a:solidFill>
                  <a:srgbClr val="7030A0"/>
                </a:solidFill>
              </a:rPr>
              <a:t> </a:t>
            </a:r>
            <a:r>
              <a:rPr lang="en-US" sz="5000" dirty="0" err="1">
                <a:solidFill>
                  <a:srgbClr val="7030A0"/>
                </a:solidFill>
              </a:rPr>
              <a:t>tiêu</a:t>
            </a:r>
            <a:r>
              <a:rPr lang="en-US" sz="5000" dirty="0">
                <a:solidFill>
                  <a:srgbClr val="7030A0"/>
                </a:solidFill>
              </a:rPr>
              <a:t> </a:t>
            </a:r>
            <a:r>
              <a:rPr lang="en-US" sz="5000" dirty="0" err="1">
                <a:solidFill>
                  <a:srgbClr val="7030A0"/>
                </a:solidFill>
              </a:rPr>
              <a:t>bài</a:t>
            </a:r>
            <a:r>
              <a:rPr lang="en-US" sz="5000" dirty="0">
                <a:solidFill>
                  <a:srgbClr val="7030A0"/>
                </a:solidFill>
              </a:rPr>
              <a:t> </a:t>
            </a:r>
            <a:r>
              <a:rPr lang="en-US" sz="5000" dirty="0" err="1">
                <a:solidFill>
                  <a:srgbClr val="7030A0"/>
                </a:solidFill>
              </a:rPr>
              <a:t>học</a:t>
            </a:r>
            <a:endParaRPr lang="en-US" sz="5000" dirty="0">
              <a:solidFill>
                <a:srgbClr val="7030A0"/>
              </a:solidFill>
            </a:endParaRPr>
          </a:p>
        </p:txBody>
      </p:sp>
      <p:sp>
        <p:nvSpPr>
          <p:cNvPr id="6" name="TextBox 5">
            <a:extLst>
              <a:ext uri="{FF2B5EF4-FFF2-40B4-BE49-F238E27FC236}">
                <a16:creationId xmlns:a16="http://schemas.microsoft.com/office/drawing/2014/main" id="{669D9BC1-ADC6-4F66-9122-4F2C7C945A8A}"/>
              </a:ext>
            </a:extLst>
          </p:cNvPr>
          <p:cNvSpPr txBox="1"/>
          <p:nvPr/>
        </p:nvSpPr>
        <p:spPr>
          <a:xfrm>
            <a:off x="2065685" y="2065743"/>
            <a:ext cx="8761444" cy="1664879"/>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GB" sz="3600">
                <a:solidFill>
                  <a:srgbClr val="FF0000"/>
                </a:solidFill>
              </a:rPr>
              <a:t>Tự làm một món đồ thủ công</a:t>
            </a:r>
            <a:r>
              <a:rPr lang="vi-VN" sz="3600">
                <a:solidFill>
                  <a:srgbClr val="FF0000"/>
                </a:solidFill>
              </a:rPr>
              <a:t>.</a:t>
            </a:r>
            <a:endParaRPr lang="en-US" sz="3600" dirty="0">
              <a:solidFill>
                <a:srgbClr val="FF0000"/>
              </a:solidFill>
            </a:endParaRPr>
          </a:p>
          <a:p>
            <a:pPr marL="457200" indent="-457200">
              <a:lnSpc>
                <a:spcPct val="150000"/>
              </a:lnSpc>
              <a:buFont typeface="Arial" panose="020B0604020202020204" pitchFamily="34" charset="0"/>
              <a:buChar char="•"/>
            </a:pPr>
            <a:r>
              <a:rPr lang="en-GB" sz="3600">
                <a:solidFill>
                  <a:srgbClr val="FF0000"/>
                </a:solidFill>
              </a:rPr>
              <a:t>Thể hiện sự khéo léo, cẩn thận khi làm việc</a:t>
            </a:r>
            <a:r>
              <a:rPr lang="vi-VN" sz="3600">
                <a:solidFill>
                  <a:srgbClr val="FF0000"/>
                </a:solidFill>
              </a:rPr>
              <a:t>.</a:t>
            </a:r>
            <a:endParaRPr lang="en-US" sz="3600" dirty="0">
              <a:solidFill>
                <a:srgbClr val="FF0000"/>
              </a:solidFill>
            </a:endParaRPr>
          </a:p>
        </p:txBody>
      </p:sp>
    </p:spTree>
    <p:extLst>
      <p:ext uri="{BB962C8B-B14F-4D97-AF65-F5344CB8AC3E}">
        <p14:creationId xmlns:p14="http://schemas.microsoft.com/office/powerpoint/2010/main" val="305120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3">
            <a:extLst>
              <a:ext uri="{FF2B5EF4-FFF2-40B4-BE49-F238E27FC236}">
                <a16:creationId xmlns:a16="http://schemas.microsoft.com/office/drawing/2014/main" id="{1D83FB03-EA17-4551-869C-08607536F1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650480" cy="4134004"/>
          </a:xfrm>
          <a:prstGeom prst="rect">
            <a:avLst/>
          </a:prstGeom>
        </p:spPr>
      </p:pic>
      <p:grpSp>
        <p:nvGrpSpPr>
          <p:cNvPr id="5" name="组合 7">
            <a:extLst>
              <a:ext uri="{FF2B5EF4-FFF2-40B4-BE49-F238E27FC236}">
                <a16:creationId xmlns:a16="http://schemas.microsoft.com/office/drawing/2014/main" id="{A8EA5C3C-A6C1-44ED-A732-AA78EC0CA124}"/>
              </a:ext>
            </a:extLst>
          </p:cNvPr>
          <p:cNvGrpSpPr/>
          <p:nvPr/>
        </p:nvGrpSpPr>
        <p:grpSpPr>
          <a:xfrm>
            <a:off x="2393187" y="3018175"/>
            <a:ext cx="10338318" cy="2957493"/>
            <a:chOff x="-578546" y="3048000"/>
            <a:chExt cx="7487347" cy="2225040"/>
          </a:xfrm>
        </p:grpSpPr>
        <p:pic>
          <p:nvPicPr>
            <p:cNvPr id="6" name="图片 8">
              <a:extLst>
                <a:ext uri="{FF2B5EF4-FFF2-40B4-BE49-F238E27FC236}">
                  <a16:creationId xmlns:a16="http://schemas.microsoft.com/office/drawing/2014/main" id="{22825634-D88D-4A06-A677-924DB6FFD7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208" b="31328"/>
            <a:stretch>
              <a:fillRect/>
            </a:stretch>
          </p:blipFill>
          <p:spPr>
            <a:xfrm>
              <a:off x="-578546" y="3048000"/>
              <a:ext cx="7487347" cy="2225040"/>
            </a:xfrm>
            <a:prstGeom prst="rect">
              <a:avLst/>
            </a:prstGeom>
          </p:spPr>
        </p:pic>
        <p:sp>
          <p:nvSpPr>
            <p:cNvPr id="7" name="文本框 9">
              <a:extLst>
                <a:ext uri="{FF2B5EF4-FFF2-40B4-BE49-F238E27FC236}">
                  <a16:creationId xmlns:a16="http://schemas.microsoft.com/office/drawing/2014/main" id="{F9A6376D-A520-460C-A63B-427E8D047F63}"/>
                </a:ext>
              </a:extLst>
            </p:cNvPr>
            <p:cNvSpPr txBox="1"/>
            <p:nvPr/>
          </p:nvSpPr>
          <p:spPr>
            <a:xfrm>
              <a:off x="394764" y="3887483"/>
              <a:ext cx="3934823" cy="694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Khởi động</a:t>
              </a:r>
              <a:endParaRPr kumimoji="0" lang="en-US" altLang="zh-CN" sz="5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endParaRPr>
            </a:p>
          </p:txBody>
        </p:sp>
      </p:grpSp>
    </p:spTree>
    <p:extLst>
      <p:ext uri="{BB962C8B-B14F-4D97-AF65-F5344CB8AC3E}">
        <p14:creationId xmlns:p14="http://schemas.microsoft.com/office/powerpoint/2010/main" val="288259595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14:presetBounceEnd="60000">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14:bounceEnd="60000">
                                          <p:cBhvr additive="base">
                                            <p:cTn id="12" dur="11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13" dur="11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100" fill="hold"/>
                                            <p:tgtEl>
                                              <p:spTgt spid="5"/>
                                            </p:tgtEl>
                                            <p:attrNameLst>
                                              <p:attrName>ppt_x</p:attrName>
                                            </p:attrNameLst>
                                          </p:cBhvr>
                                          <p:tavLst>
                                            <p:tav tm="0">
                                              <p:val>
                                                <p:strVal val="1+#ppt_w/2"/>
                                              </p:val>
                                            </p:tav>
                                            <p:tav tm="100000">
                                              <p:val>
                                                <p:strVal val="#ppt_x"/>
                                              </p:val>
                                            </p:tav>
                                          </p:tavLst>
                                        </p:anim>
                                        <p:anim calcmode="lin" valueType="num">
                                          <p:cBhvr additive="base">
                                            <p:cTn id="13" dur="11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27A476B-122E-4ECB-BC2D-6AAA52E18F88}"/>
              </a:ext>
            </a:extLst>
          </p:cNvPr>
          <p:cNvSpPr txBox="1"/>
          <p:nvPr/>
        </p:nvSpPr>
        <p:spPr>
          <a:xfrm>
            <a:off x="1361856" y="468229"/>
            <a:ext cx="9468287" cy="646331"/>
          </a:xfrm>
          <a:prstGeom prst="rect">
            <a:avLst/>
          </a:prstGeom>
          <a:noFill/>
        </p:spPr>
        <p:txBody>
          <a:bodyPr wrap="square" rtlCol="0">
            <a:spAutoFit/>
          </a:bodyPr>
          <a:lstStyle/>
          <a:p>
            <a:pPr algn="ctr"/>
            <a:r>
              <a:rPr lang="en-GB" sz="3600" b="1">
                <a:solidFill>
                  <a:srgbClr val="002060"/>
                </a:solidFill>
              </a:rPr>
              <a:t>Hằng ngày, đôi bàn tay có thể làm những việc gì?</a:t>
            </a:r>
            <a:endParaRPr lang="en-US" sz="3600" b="1">
              <a:solidFill>
                <a:srgbClr val="002060"/>
              </a:solidFill>
            </a:endParaRPr>
          </a:p>
        </p:txBody>
      </p:sp>
      <p:pic>
        <p:nvPicPr>
          <p:cNvPr id="3" name="Picture 2">
            <a:extLst>
              <a:ext uri="{FF2B5EF4-FFF2-40B4-BE49-F238E27FC236}">
                <a16:creationId xmlns:a16="http://schemas.microsoft.com/office/drawing/2014/main" id="{3EDDE523-621C-4755-8189-A0FD27879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637" y="1705625"/>
            <a:ext cx="2219635" cy="2276793"/>
          </a:xfrm>
          <a:prstGeom prst="rect">
            <a:avLst/>
          </a:prstGeom>
        </p:spPr>
      </p:pic>
      <p:pic>
        <p:nvPicPr>
          <p:cNvPr id="5" name="Picture 4">
            <a:extLst>
              <a:ext uri="{FF2B5EF4-FFF2-40B4-BE49-F238E27FC236}">
                <a16:creationId xmlns:a16="http://schemas.microsoft.com/office/drawing/2014/main" id="{2CB7F877-10E8-4FEE-BC4A-D9E0668029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146" y="3262289"/>
            <a:ext cx="2305372" cy="2286319"/>
          </a:xfrm>
          <a:prstGeom prst="rect">
            <a:avLst/>
          </a:prstGeom>
        </p:spPr>
      </p:pic>
      <p:pic>
        <p:nvPicPr>
          <p:cNvPr id="7" name="Picture 6">
            <a:extLst>
              <a:ext uri="{FF2B5EF4-FFF2-40B4-BE49-F238E27FC236}">
                <a16:creationId xmlns:a16="http://schemas.microsoft.com/office/drawing/2014/main" id="{8C295938-B6AC-412E-8D8C-6495E0A622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3570" y="2452551"/>
            <a:ext cx="2172003" cy="1952898"/>
          </a:xfrm>
          <a:prstGeom prst="rect">
            <a:avLst/>
          </a:prstGeom>
        </p:spPr>
      </p:pic>
      <p:pic>
        <p:nvPicPr>
          <p:cNvPr id="10" name="Picture 9">
            <a:extLst>
              <a:ext uri="{FF2B5EF4-FFF2-40B4-BE49-F238E27FC236}">
                <a16:creationId xmlns:a16="http://schemas.microsoft.com/office/drawing/2014/main" id="{366F0C70-FB83-4B10-8798-BF5C9AAF1B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1447" y="4125441"/>
            <a:ext cx="2305372" cy="2029108"/>
          </a:xfrm>
          <a:prstGeom prst="rect">
            <a:avLst/>
          </a:prstGeom>
        </p:spPr>
      </p:pic>
    </p:spTree>
    <p:extLst>
      <p:ext uri="{BB962C8B-B14F-4D97-AF65-F5344CB8AC3E}">
        <p14:creationId xmlns:p14="http://schemas.microsoft.com/office/powerpoint/2010/main" val="49977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4CF2754-CB5C-43EF-8863-1E029CF2099E}"/>
              </a:ext>
            </a:extLst>
          </p:cNvPr>
          <p:cNvSpPr/>
          <p:nvPr/>
        </p:nvSpPr>
        <p:spPr>
          <a:xfrm>
            <a:off x="3072985" y="387413"/>
            <a:ext cx="5771213" cy="832349"/>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5400" b="1">
                <a:solidFill>
                  <a:srgbClr val="C00000"/>
                </a:solidFill>
              </a:rPr>
              <a:t>Bàn tay biết nói</a:t>
            </a:r>
            <a:endParaRPr lang="en-US" sz="5400" b="1" dirty="0">
              <a:solidFill>
                <a:srgbClr val="C00000"/>
              </a:solidFill>
            </a:endParaRPr>
          </a:p>
        </p:txBody>
      </p:sp>
      <p:sp>
        <p:nvSpPr>
          <p:cNvPr id="5" name="TextBox 4">
            <a:extLst>
              <a:ext uri="{FF2B5EF4-FFF2-40B4-BE49-F238E27FC236}">
                <a16:creationId xmlns:a16="http://schemas.microsoft.com/office/drawing/2014/main" id="{7116A591-6A57-4FE7-9206-E90B21FAF635}"/>
              </a:ext>
            </a:extLst>
          </p:cNvPr>
          <p:cNvSpPr txBox="1"/>
          <p:nvPr/>
        </p:nvSpPr>
        <p:spPr>
          <a:xfrm>
            <a:off x="1270087" y="1747247"/>
            <a:ext cx="9458794" cy="523220"/>
          </a:xfrm>
          <a:prstGeom prst="rect">
            <a:avLst/>
          </a:prstGeom>
          <a:noFill/>
        </p:spPr>
        <p:txBody>
          <a:bodyPr wrap="square" rtlCol="0">
            <a:spAutoFit/>
          </a:bodyPr>
          <a:lstStyle/>
          <a:p>
            <a:r>
              <a:rPr lang="en-GB" sz="2800"/>
              <a:t>Hãy dùng đôi bàn tay của mình để thể hiện những nội dung sau:</a:t>
            </a:r>
            <a:endParaRPr lang="en-US" sz="2800"/>
          </a:p>
        </p:txBody>
      </p:sp>
      <p:sp>
        <p:nvSpPr>
          <p:cNvPr id="10" name="Rectangle 9">
            <a:extLst>
              <a:ext uri="{FF2B5EF4-FFF2-40B4-BE49-F238E27FC236}">
                <a16:creationId xmlns:a16="http://schemas.microsoft.com/office/drawing/2014/main" id="{5D9EAE36-8D9C-4678-A2C0-5B9EDDF19BBF}"/>
              </a:ext>
            </a:extLst>
          </p:cNvPr>
          <p:cNvSpPr/>
          <p:nvPr/>
        </p:nvSpPr>
        <p:spPr>
          <a:xfrm>
            <a:off x="4309276" y="5111437"/>
            <a:ext cx="2853731"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Tuyệt vời</a:t>
            </a:r>
          </a:p>
        </p:txBody>
      </p:sp>
      <p:sp>
        <p:nvSpPr>
          <p:cNvPr id="12" name="Rectangle 11">
            <a:extLst>
              <a:ext uri="{FF2B5EF4-FFF2-40B4-BE49-F238E27FC236}">
                <a16:creationId xmlns:a16="http://schemas.microsoft.com/office/drawing/2014/main" id="{BB2C1A93-75FA-4E5C-BF43-DF78A871420C}"/>
              </a:ext>
            </a:extLst>
          </p:cNvPr>
          <p:cNvSpPr/>
          <p:nvPr/>
        </p:nvSpPr>
        <p:spPr>
          <a:xfrm>
            <a:off x="4234768" y="5111095"/>
            <a:ext cx="3002745"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Sóng biển</a:t>
            </a:r>
          </a:p>
        </p:txBody>
      </p:sp>
      <p:sp>
        <p:nvSpPr>
          <p:cNvPr id="13" name="Rectangle 12">
            <a:extLst>
              <a:ext uri="{FF2B5EF4-FFF2-40B4-BE49-F238E27FC236}">
                <a16:creationId xmlns:a16="http://schemas.microsoft.com/office/drawing/2014/main" id="{7139E708-B837-43F3-88EE-622AACC3A38B}"/>
              </a:ext>
            </a:extLst>
          </p:cNvPr>
          <p:cNvSpPr/>
          <p:nvPr/>
        </p:nvSpPr>
        <p:spPr>
          <a:xfrm>
            <a:off x="3723009" y="5110753"/>
            <a:ext cx="4261103"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Gọi điện thoại</a:t>
            </a:r>
          </a:p>
        </p:txBody>
      </p:sp>
      <p:sp>
        <p:nvSpPr>
          <p:cNvPr id="14" name="Rectangle 13">
            <a:extLst>
              <a:ext uri="{FF2B5EF4-FFF2-40B4-BE49-F238E27FC236}">
                <a16:creationId xmlns:a16="http://schemas.microsoft.com/office/drawing/2014/main" id="{175D1188-C2CE-4E2C-BB4C-EA07AE41ACE8}"/>
              </a:ext>
            </a:extLst>
          </p:cNvPr>
          <p:cNvSpPr/>
          <p:nvPr/>
        </p:nvSpPr>
        <p:spPr>
          <a:xfrm>
            <a:off x="4336045" y="5035260"/>
            <a:ext cx="2747548"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Ngôi nhà</a:t>
            </a:r>
          </a:p>
        </p:txBody>
      </p:sp>
      <p:sp>
        <p:nvSpPr>
          <p:cNvPr id="15" name="Rectangle 14">
            <a:extLst>
              <a:ext uri="{FF2B5EF4-FFF2-40B4-BE49-F238E27FC236}">
                <a16:creationId xmlns:a16="http://schemas.microsoft.com/office/drawing/2014/main" id="{E64B9B9D-B581-479D-B6CC-D45FD9F83F88}"/>
              </a:ext>
            </a:extLst>
          </p:cNvPr>
          <p:cNvSpPr/>
          <p:nvPr/>
        </p:nvSpPr>
        <p:spPr>
          <a:xfrm>
            <a:off x="4823997" y="5006726"/>
            <a:ext cx="2236511"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Mặt nạ</a:t>
            </a:r>
          </a:p>
        </p:txBody>
      </p:sp>
      <p:sp>
        <p:nvSpPr>
          <p:cNvPr id="16" name="Rectangle 15">
            <a:extLst>
              <a:ext uri="{FF2B5EF4-FFF2-40B4-BE49-F238E27FC236}">
                <a16:creationId xmlns:a16="http://schemas.microsoft.com/office/drawing/2014/main" id="{264B1A1D-599F-4225-BE48-7BA606C3406D}"/>
              </a:ext>
            </a:extLst>
          </p:cNvPr>
          <p:cNvSpPr/>
          <p:nvPr/>
        </p:nvSpPr>
        <p:spPr>
          <a:xfrm>
            <a:off x="4951778" y="5186246"/>
            <a:ext cx="1920206"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Lá cây</a:t>
            </a:r>
          </a:p>
        </p:txBody>
      </p:sp>
      <p:sp>
        <p:nvSpPr>
          <p:cNvPr id="17" name="Rectangle 16">
            <a:extLst>
              <a:ext uri="{FF2B5EF4-FFF2-40B4-BE49-F238E27FC236}">
                <a16:creationId xmlns:a16="http://schemas.microsoft.com/office/drawing/2014/main" id="{3A1E1A4D-FDBB-4581-83D9-4DE513B79700}"/>
              </a:ext>
            </a:extLst>
          </p:cNvPr>
          <p:cNvSpPr/>
          <p:nvPr/>
        </p:nvSpPr>
        <p:spPr>
          <a:xfrm>
            <a:off x="4928693" y="5232863"/>
            <a:ext cx="1167307"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Gió</a:t>
            </a:r>
          </a:p>
        </p:txBody>
      </p:sp>
      <p:sp>
        <p:nvSpPr>
          <p:cNvPr id="18" name="Rectangle 17">
            <a:extLst>
              <a:ext uri="{FF2B5EF4-FFF2-40B4-BE49-F238E27FC236}">
                <a16:creationId xmlns:a16="http://schemas.microsoft.com/office/drawing/2014/main" id="{FB3DAEA8-4A39-451D-8C0B-3322431CF329}"/>
              </a:ext>
            </a:extLst>
          </p:cNvPr>
          <p:cNvSpPr/>
          <p:nvPr/>
        </p:nvSpPr>
        <p:spPr>
          <a:xfrm>
            <a:off x="5209043" y="5110753"/>
            <a:ext cx="1580882"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Mưa</a:t>
            </a:r>
          </a:p>
        </p:txBody>
      </p:sp>
      <p:sp>
        <p:nvSpPr>
          <p:cNvPr id="19" name="Rectangle 18">
            <a:extLst>
              <a:ext uri="{FF2B5EF4-FFF2-40B4-BE49-F238E27FC236}">
                <a16:creationId xmlns:a16="http://schemas.microsoft.com/office/drawing/2014/main" id="{2100FE7A-8C31-4A2F-914D-AB77E7636E34}"/>
              </a:ext>
            </a:extLst>
          </p:cNvPr>
          <p:cNvSpPr/>
          <p:nvPr/>
        </p:nvSpPr>
        <p:spPr>
          <a:xfrm>
            <a:off x="3592301" y="5232179"/>
            <a:ext cx="5007397"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6600"/>
                </a:solidFill>
                <a:effectLst/>
              </a:rPr>
              <a:t>Tình yêu thương</a:t>
            </a:r>
          </a:p>
        </p:txBody>
      </p:sp>
      <p:pic>
        <p:nvPicPr>
          <p:cNvPr id="3" name="Picture 2">
            <a:extLst>
              <a:ext uri="{FF2B5EF4-FFF2-40B4-BE49-F238E27FC236}">
                <a16:creationId xmlns:a16="http://schemas.microsoft.com/office/drawing/2014/main" id="{963AA0E1-354E-41B2-9576-75A2050AB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2640" y="1923595"/>
            <a:ext cx="6096000" cy="3429000"/>
          </a:xfrm>
          <a:prstGeom prst="rect">
            <a:avLst/>
          </a:prstGeom>
        </p:spPr>
      </p:pic>
    </p:spTree>
    <p:extLst>
      <p:ext uri="{BB962C8B-B14F-4D97-AF65-F5344CB8AC3E}">
        <p14:creationId xmlns:p14="http://schemas.microsoft.com/office/powerpoint/2010/main" val="324433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 presetClass="exit" presetSubtype="10" fill="hold" grpId="1" nodeType="withEffect">
                                  <p:stCondLst>
                                    <p:cond delay="0"/>
                                  </p:stCondLst>
                                  <p:childTnLst>
                                    <p:animEffect transition="out" filter="checkerboard(across)">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par>
                                <p:cTn id="42" presetID="5" presetClass="exit" presetSubtype="10" fill="hold" grpId="1" nodeType="withEffect">
                                  <p:stCondLst>
                                    <p:cond delay="0"/>
                                  </p:stCondLst>
                                  <p:childTnLst>
                                    <p:animEffect transition="out" filter="checkerboard(across)">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par>
                                <p:cTn id="52" presetID="5" presetClass="exit" presetSubtype="10" fill="hold" grpId="1" nodeType="withEffect">
                                  <p:stCondLst>
                                    <p:cond delay="0"/>
                                  </p:stCondLst>
                                  <p:childTnLst>
                                    <p:animEffect transition="out" filter="checkerboard(across)">
                                      <p:cBhvr>
                                        <p:cTn id="53" dur="500"/>
                                        <p:tgtEl>
                                          <p:spTgt spid="13"/>
                                        </p:tgtEl>
                                      </p:cBhvr>
                                    </p:animEffect>
                                    <p:set>
                                      <p:cBhvr>
                                        <p:cTn id="54" dur="1" fill="hold">
                                          <p:stCondLst>
                                            <p:cond delay="499"/>
                                          </p:stCondLst>
                                        </p:cTn>
                                        <p:tgtEl>
                                          <p:spTgt spid="1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par>
                                <p:cTn id="62" presetID="5" presetClass="exit" presetSubtype="10" fill="hold" grpId="1" nodeType="withEffect">
                                  <p:stCondLst>
                                    <p:cond delay="0"/>
                                  </p:stCondLst>
                                  <p:childTnLst>
                                    <p:animEffect transition="out" filter="checkerboard(across)">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ppt_w</p:attrName>
                                        </p:attrNameLst>
                                      </p:cBhvr>
                                      <p:tavLst>
                                        <p:tav tm="0">
                                          <p:val>
                                            <p:fltVal val="0"/>
                                          </p:val>
                                        </p:tav>
                                        <p:tav tm="100000">
                                          <p:val>
                                            <p:strVal val="#ppt_w"/>
                                          </p:val>
                                        </p:tav>
                                      </p:tavLst>
                                    </p:anim>
                                    <p:anim calcmode="lin" valueType="num">
                                      <p:cBhvr>
                                        <p:cTn id="70" dur="500" fill="hold"/>
                                        <p:tgtEl>
                                          <p:spTgt spid="16"/>
                                        </p:tgtEl>
                                        <p:attrNameLst>
                                          <p:attrName>ppt_h</p:attrName>
                                        </p:attrNameLst>
                                      </p:cBhvr>
                                      <p:tavLst>
                                        <p:tav tm="0">
                                          <p:val>
                                            <p:fltVal val="0"/>
                                          </p:val>
                                        </p:tav>
                                        <p:tav tm="100000">
                                          <p:val>
                                            <p:strVal val="#ppt_h"/>
                                          </p:val>
                                        </p:tav>
                                      </p:tavLst>
                                    </p:anim>
                                    <p:animEffect transition="in" filter="fade">
                                      <p:cBhvr>
                                        <p:cTn id="71" dur="500"/>
                                        <p:tgtEl>
                                          <p:spTgt spid="16"/>
                                        </p:tgtEl>
                                      </p:cBhvr>
                                    </p:animEffect>
                                  </p:childTnLst>
                                </p:cTn>
                              </p:par>
                              <p:par>
                                <p:cTn id="72" presetID="5" presetClass="exit" presetSubtype="10" fill="hold" grpId="1" nodeType="withEffect">
                                  <p:stCondLst>
                                    <p:cond delay="0"/>
                                  </p:stCondLst>
                                  <p:childTnLst>
                                    <p:animEffect transition="out" filter="checkerboard(across)">
                                      <p:cBhvr>
                                        <p:cTn id="73" dur="500"/>
                                        <p:tgtEl>
                                          <p:spTgt spid="15"/>
                                        </p:tgtEl>
                                      </p:cBhvr>
                                    </p:animEffect>
                                    <p:set>
                                      <p:cBhvr>
                                        <p:cTn id="74" dur="1" fill="hold">
                                          <p:stCondLst>
                                            <p:cond delay="499"/>
                                          </p:stCondLst>
                                        </p:cTn>
                                        <p:tgtEl>
                                          <p:spTgt spid="1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500" fill="hold"/>
                                        <p:tgtEl>
                                          <p:spTgt spid="17"/>
                                        </p:tgtEl>
                                        <p:attrNameLst>
                                          <p:attrName>ppt_w</p:attrName>
                                        </p:attrNameLst>
                                      </p:cBhvr>
                                      <p:tavLst>
                                        <p:tav tm="0">
                                          <p:val>
                                            <p:fltVal val="0"/>
                                          </p:val>
                                        </p:tav>
                                        <p:tav tm="100000">
                                          <p:val>
                                            <p:strVal val="#ppt_w"/>
                                          </p:val>
                                        </p:tav>
                                      </p:tavLst>
                                    </p:anim>
                                    <p:anim calcmode="lin" valueType="num">
                                      <p:cBhvr>
                                        <p:cTn id="80" dur="500" fill="hold"/>
                                        <p:tgtEl>
                                          <p:spTgt spid="17"/>
                                        </p:tgtEl>
                                        <p:attrNameLst>
                                          <p:attrName>ppt_h</p:attrName>
                                        </p:attrNameLst>
                                      </p:cBhvr>
                                      <p:tavLst>
                                        <p:tav tm="0">
                                          <p:val>
                                            <p:fltVal val="0"/>
                                          </p:val>
                                        </p:tav>
                                        <p:tav tm="100000">
                                          <p:val>
                                            <p:strVal val="#ppt_h"/>
                                          </p:val>
                                        </p:tav>
                                      </p:tavLst>
                                    </p:anim>
                                    <p:animEffect transition="in" filter="fade">
                                      <p:cBhvr>
                                        <p:cTn id="81" dur="500"/>
                                        <p:tgtEl>
                                          <p:spTgt spid="17"/>
                                        </p:tgtEl>
                                      </p:cBhvr>
                                    </p:animEffect>
                                  </p:childTnLst>
                                </p:cTn>
                              </p:par>
                              <p:par>
                                <p:cTn id="82" presetID="5" presetClass="exit" presetSubtype="10" fill="hold" grpId="1" nodeType="withEffect">
                                  <p:stCondLst>
                                    <p:cond delay="0"/>
                                  </p:stCondLst>
                                  <p:childTnLst>
                                    <p:animEffect transition="out" filter="checkerboard(across)">
                                      <p:cBhvr>
                                        <p:cTn id="83" dur="500"/>
                                        <p:tgtEl>
                                          <p:spTgt spid="16"/>
                                        </p:tgtEl>
                                      </p:cBhvr>
                                    </p:animEffect>
                                    <p:set>
                                      <p:cBhvr>
                                        <p:cTn id="84" dur="1" fill="hold">
                                          <p:stCondLst>
                                            <p:cond delay="499"/>
                                          </p:stCondLst>
                                        </p:cTn>
                                        <p:tgtEl>
                                          <p:spTgt spid="16"/>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par>
                                <p:cTn id="92" presetID="5" presetClass="exit" presetSubtype="10" fill="hold" grpId="1" nodeType="withEffect">
                                  <p:stCondLst>
                                    <p:cond delay="0"/>
                                  </p:stCondLst>
                                  <p:childTnLst>
                                    <p:animEffect transition="out" filter="checkerboard(across)">
                                      <p:cBhvr>
                                        <p:cTn id="93" dur="500"/>
                                        <p:tgtEl>
                                          <p:spTgt spid="17"/>
                                        </p:tgtEl>
                                      </p:cBhvr>
                                    </p:animEffect>
                                    <p:set>
                                      <p:cBhvr>
                                        <p:cTn id="94" dur="1" fill="hold">
                                          <p:stCondLst>
                                            <p:cond delay="499"/>
                                          </p:stCondLst>
                                        </p:cTn>
                                        <p:tgtEl>
                                          <p:spTgt spid="17"/>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par>
                                <p:cTn id="102" presetID="5" presetClass="exit" presetSubtype="10" fill="hold" grpId="1" nodeType="withEffect">
                                  <p:stCondLst>
                                    <p:cond delay="0"/>
                                  </p:stCondLst>
                                  <p:childTnLst>
                                    <p:animEffect transition="out" filter="checkerboard(across)">
                                      <p:cBhvr>
                                        <p:cTn id="103" dur="500"/>
                                        <p:tgtEl>
                                          <p:spTgt spid="18"/>
                                        </p:tgtEl>
                                      </p:cBhvr>
                                    </p:animEffect>
                                    <p:set>
                                      <p:cBhvr>
                                        <p:cTn id="104"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10" grpId="0"/>
      <p:bldP spid="10"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3">
            <a:extLst>
              <a:ext uri="{FF2B5EF4-FFF2-40B4-BE49-F238E27FC236}">
                <a16:creationId xmlns:a16="http://schemas.microsoft.com/office/drawing/2014/main" id="{1EC753BF-E675-4122-A03F-37B68DF52C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34" y="0"/>
            <a:ext cx="7650480" cy="4134004"/>
          </a:xfrm>
          <a:prstGeom prst="rect">
            <a:avLst/>
          </a:prstGeom>
        </p:spPr>
      </p:pic>
      <p:grpSp>
        <p:nvGrpSpPr>
          <p:cNvPr id="5" name="组合 7">
            <a:extLst>
              <a:ext uri="{FF2B5EF4-FFF2-40B4-BE49-F238E27FC236}">
                <a16:creationId xmlns:a16="http://schemas.microsoft.com/office/drawing/2014/main" id="{D5518431-C4F1-48FF-897C-D9FF34F9C568}"/>
              </a:ext>
            </a:extLst>
          </p:cNvPr>
          <p:cNvGrpSpPr/>
          <p:nvPr/>
        </p:nvGrpSpPr>
        <p:grpSpPr>
          <a:xfrm>
            <a:off x="2393187" y="3018175"/>
            <a:ext cx="10338318" cy="2957493"/>
            <a:chOff x="-578546" y="3048000"/>
            <a:chExt cx="7487347" cy="2225040"/>
          </a:xfrm>
        </p:grpSpPr>
        <p:pic>
          <p:nvPicPr>
            <p:cNvPr id="6" name="图片 8">
              <a:extLst>
                <a:ext uri="{FF2B5EF4-FFF2-40B4-BE49-F238E27FC236}">
                  <a16:creationId xmlns:a16="http://schemas.microsoft.com/office/drawing/2014/main" id="{9F41BFAD-6244-4593-8C2C-284300F48E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208" b="31328"/>
            <a:stretch>
              <a:fillRect/>
            </a:stretch>
          </p:blipFill>
          <p:spPr>
            <a:xfrm>
              <a:off x="-578546" y="3048000"/>
              <a:ext cx="7487347" cy="2225040"/>
            </a:xfrm>
            <a:prstGeom prst="rect">
              <a:avLst/>
            </a:prstGeom>
          </p:spPr>
        </p:pic>
        <p:sp>
          <p:nvSpPr>
            <p:cNvPr id="7" name="文本框 9">
              <a:extLst>
                <a:ext uri="{FF2B5EF4-FFF2-40B4-BE49-F238E27FC236}">
                  <a16:creationId xmlns:a16="http://schemas.microsoft.com/office/drawing/2014/main" id="{1CE2FE9C-F935-406F-9CB9-2B43793D325A}"/>
                </a:ext>
              </a:extLst>
            </p:cNvPr>
            <p:cNvSpPr txBox="1"/>
            <p:nvPr/>
          </p:nvSpPr>
          <p:spPr>
            <a:xfrm>
              <a:off x="16507" y="3813191"/>
              <a:ext cx="3934823" cy="694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rPr>
                <a:t>Khám phá chủ đề</a:t>
              </a:r>
              <a:endParaRPr kumimoji="0" lang="en-US" altLang="zh-CN" sz="54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Calibri" panose="020F0502020204030204" pitchFamily="34" charset="0"/>
                <a:ea typeface="方正黑体简体" panose="03000509000000000000" pitchFamily="65" charset="-122"/>
                <a:cs typeface="Calibri" panose="020F0502020204030204" pitchFamily="34" charset="0"/>
                <a:sym typeface="+mn-lt"/>
              </a:endParaRPr>
            </a:p>
          </p:txBody>
        </p:sp>
      </p:grpSp>
    </p:spTree>
    <p:extLst>
      <p:ext uri="{BB962C8B-B14F-4D97-AF65-F5344CB8AC3E}">
        <p14:creationId xmlns:p14="http://schemas.microsoft.com/office/powerpoint/2010/main" val="254214534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14:presetBounceEnd="60000">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14:bounceEnd="60000">
                                          <p:cBhvr additive="base">
                                            <p:cTn id="12" dur="11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13" dur="11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100" fill="hold"/>
                                            <p:tgtEl>
                                              <p:spTgt spid="5"/>
                                            </p:tgtEl>
                                            <p:attrNameLst>
                                              <p:attrName>ppt_x</p:attrName>
                                            </p:attrNameLst>
                                          </p:cBhvr>
                                          <p:tavLst>
                                            <p:tav tm="0">
                                              <p:val>
                                                <p:strVal val="1+#ppt_w/2"/>
                                              </p:val>
                                            </p:tav>
                                            <p:tav tm="100000">
                                              <p:val>
                                                <p:strVal val="#ppt_x"/>
                                              </p:val>
                                            </p:tav>
                                          </p:tavLst>
                                        </p:anim>
                                        <p:anim calcmode="lin" valueType="num">
                                          <p:cBhvr additive="base">
                                            <p:cTn id="13" dur="11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FF7747-A45C-4882-85C0-0A78BA483AEB}"/>
              </a:ext>
            </a:extLst>
          </p:cNvPr>
          <p:cNvSpPr txBox="1"/>
          <p:nvPr/>
        </p:nvSpPr>
        <p:spPr>
          <a:xfrm>
            <a:off x="3442063" y="455414"/>
            <a:ext cx="6100354" cy="584775"/>
          </a:xfrm>
          <a:prstGeom prst="rect">
            <a:avLst/>
          </a:prstGeom>
          <a:noFill/>
        </p:spPr>
        <p:txBody>
          <a:bodyPr wrap="square">
            <a:spAutoFit/>
          </a:bodyPr>
          <a:lstStyle/>
          <a:p>
            <a:pPr algn="ctr"/>
            <a:r>
              <a:rPr lang="en-GB" sz="3200" b="1">
                <a:solidFill>
                  <a:srgbClr val="002060"/>
                </a:solidFill>
              </a:rPr>
              <a:t>Thử tài khéo léo của đôi bàn tay</a:t>
            </a:r>
            <a:endParaRPr lang="en-US" sz="3200" dirty="0">
              <a:solidFill>
                <a:srgbClr val="002060"/>
              </a:solidFill>
            </a:endParaRPr>
          </a:p>
        </p:txBody>
      </p:sp>
      <p:sp>
        <p:nvSpPr>
          <p:cNvPr id="6" name="TextBox 5">
            <a:extLst>
              <a:ext uri="{FF2B5EF4-FFF2-40B4-BE49-F238E27FC236}">
                <a16:creationId xmlns:a16="http://schemas.microsoft.com/office/drawing/2014/main" id="{F3F0C10C-3A80-4166-A86B-8B32949712F4}"/>
              </a:ext>
            </a:extLst>
          </p:cNvPr>
          <p:cNvSpPr txBox="1"/>
          <p:nvPr/>
        </p:nvSpPr>
        <p:spPr>
          <a:xfrm>
            <a:off x="3366802" y="1471763"/>
            <a:ext cx="5353891" cy="584775"/>
          </a:xfrm>
          <a:prstGeom prst="rect">
            <a:avLst/>
          </a:prstGeom>
          <a:noFill/>
        </p:spPr>
        <p:txBody>
          <a:bodyPr wrap="square" rtlCol="0">
            <a:spAutoFit/>
          </a:bodyPr>
          <a:lstStyle/>
          <a:p>
            <a:pPr algn="ctr"/>
            <a:r>
              <a:rPr lang="en-GB" sz="3200" b="1">
                <a:solidFill>
                  <a:srgbClr val="0070C0"/>
                </a:solidFill>
              </a:rPr>
              <a:t>Tranh làm từ lá khô</a:t>
            </a:r>
            <a:endParaRPr lang="en-US" sz="3200" b="1" dirty="0">
              <a:solidFill>
                <a:srgbClr val="0070C0"/>
              </a:solidFill>
            </a:endParaRPr>
          </a:p>
        </p:txBody>
      </p:sp>
      <p:pic>
        <p:nvPicPr>
          <p:cNvPr id="7" name="Picture 2" descr="30 Tạo hình bằng lá cây ý tưởng | lá cây, cây, trang trí">
            <a:extLst>
              <a:ext uri="{FF2B5EF4-FFF2-40B4-BE49-F238E27FC236}">
                <a16:creationId xmlns:a16="http://schemas.microsoft.com/office/drawing/2014/main" id="{2910D108-63AB-4991-B8AD-3F77FBD74D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277" y="3033712"/>
            <a:ext cx="3057525" cy="2619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4" descr="Sở Giáo Dục Và Đào Tạo Vĩnh Phúc">
            <a:extLst>
              <a:ext uri="{FF2B5EF4-FFF2-40B4-BE49-F238E27FC236}">
                <a16:creationId xmlns:a16="http://schemas.microsoft.com/office/drawing/2014/main" id="{ED391E4E-5716-4220-8BE0-BC1AC18B57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2887" y="3077112"/>
            <a:ext cx="3136815" cy="2597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6" descr="Tạo hình con vật từ lá cây 3">
            <a:extLst>
              <a:ext uri="{FF2B5EF4-FFF2-40B4-BE49-F238E27FC236}">
                <a16:creationId xmlns:a16="http://schemas.microsoft.com/office/drawing/2014/main" id="{7AC07DDA-F218-43EA-8F58-EEA7BDA7C4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2103" y="3075000"/>
            <a:ext cx="2537571" cy="2619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8" descr="Junbaby: Cách làm đồ chơi từ lá cây">
            <a:extLst>
              <a:ext uri="{FF2B5EF4-FFF2-40B4-BE49-F238E27FC236}">
                <a16:creationId xmlns:a16="http://schemas.microsoft.com/office/drawing/2014/main" id="{E9BDDB6F-F313-470B-AA83-ABCF878E43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6836" y="3055412"/>
            <a:ext cx="2604789" cy="26389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12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ách làm khung ảnh bằng bìa carton siêu đơn giản">
            <a:extLst>
              <a:ext uri="{FF2B5EF4-FFF2-40B4-BE49-F238E27FC236}">
                <a16:creationId xmlns:a16="http://schemas.microsoft.com/office/drawing/2014/main" id="{32910050-22A6-4A41-8AB3-B0DF3E6F0C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699" y="2637741"/>
            <a:ext cx="5715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ướng dẫn làm khung hình giấy - Paper frame tutorial - YouTube">
            <a:extLst>
              <a:ext uri="{FF2B5EF4-FFF2-40B4-BE49-F238E27FC236}">
                <a16:creationId xmlns:a16="http://schemas.microsoft.com/office/drawing/2014/main" id="{037C7814-1F18-4436-9D3A-6AC877E5BC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9049" y="2637741"/>
            <a:ext cx="508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2CD9F2C-5A30-48E4-A719-DD3035C2A93B}"/>
              </a:ext>
            </a:extLst>
          </p:cNvPr>
          <p:cNvSpPr txBox="1"/>
          <p:nvPr/>
        </p:nvSpPr>
        <p:spPr>
          <a:xfrm>
            <a:off x="1214437" y="1481413"/>
            <a:ext cx="9763125" cy="646331"/>
          </a:xfrm>
          <a:prstGeom prst="rect">
            <a:avLst/>
          </a:prstGeom>
          <a:noFill/>
        </p:spPr>
        <p:txBody>
          <a:bodyPr wrap="square" rtlCol="0">
            <a:spAutoFit/>
          </a:bodyPr>
          <a:lstStyle/>
          <a:p>
            <a:pPr lvl="0" algn="ctr"/>
            <a:r>
              <a:rPr lang="en-GB" sz="3600" b="1">
                <a:solidFill>
                  <a:srgbClr val="0070C0"/>
                </a:solidFill>
              </a:rPr>
              <a:t>Làm khung ảnh bằng bìa</a:t>
            </a:r>
            <a:endParaRPr kumimoji="0" lang="en-US" sz="3600" b="1" i="0" u="none" strike="noStrike" kern="1200" cap="none" spc="0" normalizeH="0" baseline="0" noProof="0" dirty="0">
              <a:ln>
                <a:noFill/>
              </a:ln>
              <a:solidFill>
                <a:srgbClr val="0070C0"/>
              </a:solidFill>
              <a:effectLst/>
              <a:uLnTx/>
              <a:uFillTx/>
              <a:latin typeface="Calibri" panose="020F0502020204030204"/>
            </a:endParaRPr>
          </a:p>
        </p:txBody>
      </p:sp>
      <p:sp>
        <p:nvSpPr>
          <p:cNvPr id="8" name="TextBox 7">
            <a:extLst>
              <a:ext uri="{FF2B5EF4-FFF2-40B4-BE49-F238E27FC236}">
                <a16:creationId xmlns:a16="http://schemas.microsoft.com/office/drawing/2014/main" id="{1492011C-E20E-4CF7-A26B-AEBB9FADF5ED}"/>
              </a:ext>
            </a:extLst>
          </p:cNvPr>
          <p:cNvSpPr txBox="1"/>
          <p:nvPr/>
        </p:nvSpPr>
        <p:spPr>
          <a:xfrm>
            <a:off x="3442063" y="455414"/>
            <a:ext cx="6100354" cy="584775"/>
          </a:xfrm>
          <a:prstGeom prst="rect">
            <a:avLst/>
          </a:prstGeom>
          <a:noFill/>
        </p:spPr>
        <p:txBody>
          <a:bodyPr wrap="square">
            <a:spAutoFit/>
          </a:bodyPr>
          <a:lstStyle/>
          <a:p>
            <a:pPr algn="ctr"/>
            <a:r>
              <a:rPr lang="en-GB" sz="3200" b="1">
                <a:solidFill>
                  <a:srgbClr val="002060"/>
                </a:solidFill>
              </a:rPr>
              <a:t>Thử tài khéo léo của đôi bàn tay</a:t>
            </a:r>
            <a:endParaRPr lang="en-US" sz="3200" dirty="0">
              <a:solidFill>
                <a:srgbClr val="002060"/>
              </a:solidFill>
            </a:endParaRPr>
          </a:p>
        </p:txBody>
      </p:sp>
    </p:spTree>
    <p:extLst>
      <p:ext uri="{BB962C8B-B14F-4D97-AF65-F5344CB8AC3E}">
        <p14:creationId xmlns:p14="http://schemas.microsoft.com/office/powerpoint/2010/main" val="322153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1000"/>
                                        <p:tgtEl>
                                          <p:spTgt spid="3076"/>
                                        </p:tgtEl>
                                      </p:cBhvr>
                                    </p:animEffect>
                                    <p:anim calcmode="lin" valueType="num">
                                      <p:cBhvr>
                                        <p:cTn id="18" dur="1000" fill="hold"/>
                                        <p:tgtEl>
                                          <p:spTgt spid="3076"/>
                                        </p:tgtEl>
                                        <p:attrNameLst>
                                          <p:attrName>ppt_x</p:attrName>
                                        </p:attrNameLst>
                                      </p:cBhvr>
                                      <p:tavLst>
                                        <p:tav tm="0">
                                          <p:val>
                                            <p:strVal val="#ppt_x"/>
                                          </p:val>
                                        </p:tav>
                                        <p:tav tm="100000">
                                          <p:val>
                                            <p:strVal val="#ppt_x"/>
                                          </p:val>
                                        </p:tav>
                                      </p:tavLst>
                                    </p:anim>
                                    <p:anim calcmode="lin" valueType="num">
                                      <p:cBhvr>
                                        <p:cTn id="19"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TotalTime>
  <Words>355</Words>
  <Application>Microsoft Office PowerPoint</Application>
  <PresentationFormat>Widescreen</PresentationFormat>
  <Paragraphs>50</Paragraphs>
  <Slides>16</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等线</vt:lpstr>
      <vt:lpstr>Arial</vt:lpstr>
      <vt:lpstr>Calibri</vt:lpstr>
      <vt:lpstr>Calibri Light</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Ms Quyen</cp:lastModifiedBy>
  <cp:revision>31</cp:revision>
  <dcterms:created xsi:type="dcterms:W3CDTF">2021-06-07T06:59:14Z</dcterms:created>
  <dcterms:modified xsi:type="dcterms:W3CDTF">2021-09-23T03:51:28Z</dcterms:modified>
</cp:coreProperties>
</file>