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22" r:id="rId4"/>
    <p:sldMasterId id="2147483746" r:id="rId5"/>
  </p:sldMasterIdLst>
  <p:notesMasterIdLst>
    <p:notesMasterId r:id="rId33"/>
  </p:notesMasterIdLst>
  <p:sldIdLst>
    <p:sldId id="518" r:id="rId6"/>
    <p:sldId id="474" r:id="rId7"/>
    <p:sldId id="258" r:id="rId8"/>
    <p:sldId id="260" r:id="rId9"/>
    <p:sldId id="261" r:id="rId10"/>
    <p:sldId id="262" r:id="rId11"/>
    <p:sldId id="263" r:id="rId12"/>
    <p:sldId id="310" r:id="rId13"/>
    <p:sldId id="497" r:id="rId14"/>
    <p:sldId id="467" r:id="rId15"/>
    <p:sldId id="504" r:id="rId16"/>
    <p:sldId id="507" r:id="rId17"/>
    <p:sldId id="508" r:id="rId18"/>
    <p:sldId id="509" r:id="rId19"/>
    <p:sldId id="506" r:id="rId20"/>
    <p:sldId id="338" r:id="rId21"/>
    <p:sldId id="510" r:id="rId22"/>
    <p:sldId id="340" r:id="rId23"/>
    <p:sldId id="511" r:id="rId24"/>
    <p:sldId id="515" r:id="rId25"/>
    <p:sldId id="514" r:id="rId26"/>
    <p:sldId id="517" r:id="rId27"/>
    <p:sldId id="513" r:id="rId28"/>
    <p:sldId id="480" r:id="rId29"/>
    <p:sldId id="503" r:id="rId30"/>
    <p:sldId id="476" r:id="rId31"/>
    <p:sldId id="519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26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57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4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8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8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0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7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61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7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94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05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89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58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088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985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2516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2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9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9.jpeg"/><Relationship Id="rId5" Type="http://schemas.openxmlformats.org/officeDocument/2006/relationships/image" Target="../media/image31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gif"/><Relationship Id="rId18" Type="http://schemas.openxmlformats.org/officeDocument/2006/relationships/slide" Target="slide8.xml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image" Target="../media/image21.gif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6.xml"/><Relationship Id="rId1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48E518-7323-40F9-99A8-5D6FF8F4D227}"/>
              </a:ext>
            </a:extLst>
          </p:cNvPr>
          <p:cNvSpPr txBox="1"/>
          <p:nvPr/>
        </p:nvSpPr>
        <p:spPr>
          <a:xfrm>
            <a:off x="2854568" y="324464"/>
            <a:ext cx="6482864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cs typeface="#9Slide03 Arima Madurai Medium" panose="00000600000000000000" pitchFamily="2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000" b="1" dirty="0">
                <a:cs typeface="#9Slide03 Arima Madurai Medium" panose="00000600000000000000" pitchFamily="2" charset="0"/>
              </a:rPr>
              <a:t>TRƯỜNG TIỂU </a:t>
            </a:r>
            <a:r>
              <a:rPr lang="en-US" sz="2000" b="1">
                <a:cs typeface="#9Slide03 Arima Madurai Medium" panose="00000600000000000000" pitchFamily="2" charset="0"/>
              </a:rPr>
              <a:t>HỌC </a:t>
            </a:r>
            <a:r>
              <a:rPr lang="en-US" sz="2000" b="1" smtClean="0">
                <a:cs typeface="#9Slide03 Arima Madurai Medium" panose="00000600000000000000" pitchFamily="2" charset="0"/>
              </a:rPr>
              <a:t>PHÚC LỢI</a:t>
            </a:r>
            <a:endParaRPr lang="vi-VN" sz="2000" b="1" dirty="0">
              <a:cs typeface="#9Slide03 Arima Madurai Medium" panose="00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F2C74-7BBC-4EDF-9391-CE4DEAAB46D8}"/>
              </a:ext>
            </a:extLst>
          </p:cNvPr>
          <p:cNvSpPr txBox="1"/>
          <p:nvPr/>
        </p:nvSpPr>
        <p:spPr>
          <a:xfrm>
            <a:off x="1850922" y="1858297"/>
            <a:ext cx="8490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smtClean="0">
                <a:solidFill>
                  <a:srgbClr val="FF0000"/>
                </a:solidFill>
                <a:cs typeface="#9Slide03 Arima Madurai Medium" panose="00000600000000000000" pitchFamily="2" charset="0"/>
              </a:rPr>
              <a:t>CHÀO MỪNG CÁC CON ĐẾN TIẾT </a:t>
            </a:r>
            <a:r>
              <a:rPr lang="en-US" sz="6600" b="1" smtClean="0">
                <a:solidFill>
                  <a:srgbClr val="FF0000"/>
                </a:solidFill>
                <a:cs typeface="#9Slide03 Arima Madurai Medium" panose="00000600000000000000" pitchFamily="2" charset="0"/>
              </a:rPr>
              <a:t>TIẾNG VIỆT</a:t>
            </a:r>
            <a:endParaRPr lang="vi-VN" sz="6600" b="1" dirty="0">
              <a:solidFill>
                <a:srgbClr val="FF0000"/>
              </a:solidFill>
              <a:cs typeface="#9Slide03 Arima Madurai Medium" panose="00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1" y="106473"/>
            <a:ext cx="1153489" cy="115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81939" y="-273248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F22C83-AC38-45D8-BDD1-4CE2365E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5052766" y="2635504"/>
            <a:ext cx="4617720" cy="1270108"/>
            <a:chOff x="2470108" y="2002067"/>
            <a:chExt cx="3012536" cy="966897"/>
          </a:xfrm>
        </p:grpSpPr>
        <p:sp>
          <p:nvSpPr>
            <p:cNvPr id="19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21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3030634" y="2169208"/>
              <a:ext cx="2452010" cy="632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25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2418028" y="410234"/>
            <a:ext cx="1456672" cy="1150374"/>
            <a:chOff x="1353570" y="1860082"/>
            <a:chExt cx="1425587" cy="1247005"/>
          </a:xfrm>
        </p:grpSpPr>
        <p:sp>
          <p:nvSpPr>
            <p:cNvPr id="27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8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4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90979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Khi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cơn mưa vừa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dứt,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anh em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chợt thấy cầu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vồng.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Cầu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vồng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kìa! 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nhìn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xem. Đẹp quá!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Bi chỉ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lên bầu trời và nói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tiếp: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- Anh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nghe nói dưới chân cầu vồng có bảy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hũ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đấy.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hưởng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ứng: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Lát nữa,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mình sẽ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đi lấy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nhé! Có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rồi, 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sẽ mua nhiều búp bê và quần áo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đẹp.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sẽ mua một con ngựa hồng và một cái ô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Bỗng nhiên,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cầu vồng biến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mất. Bi cười: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Em ơi!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đùa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đấy! Ở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đó không có 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đâu.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vẻ: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Thế ạ?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vậy,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sẽ vẽ tặng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nhiều búp bê và quần áo đủ các màu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sắc.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Không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bảy hũ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dưới chân cầu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vồng,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anh em vẫn cười vui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vẻ.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46769" y="0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5"/>
            <a:ext cx="1290409" cy="472512"/>
            <a:chOff x="2470108" y="1864944"/>
            <a:chExt cx="2704644" cy="1104020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0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14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7664" y="0"/>
            <a:ext cx="821015" cy="584775"/>
            <a:chOff x="1353570" y="1860082"/>
            <a:chExt cx="1425587" cy="1247005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35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4270" y="2934618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bảy hũ vàng </a:t>
            </a:r>
            <a:endParaRPr lang="en-US" sz="3200" b="1"/>
          </a:p>
        </p:txBody>
      </p:sp>
      <p:sp>
        <p:nvSpPr>
          <p:cNvPr id="3" name="Rectangle 2"/>
          <p:cNvSpPr/>
          <p:nvPr/>
        </p:nvSpPr>
        <p:spPr>
          <a:xfrm>
            <a:off x="4274270" y="2064462"/>
            <a:ext cx="16840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endParaRPr lang="en-US" sz="3200" b="1"/>
          </a:p>
        </p:txBody>
      </p:sp>
      <p:sp>
        <p:nvSpPr>
          <p:cNvPr id="4" name="Rectangle 3"/>
          <p:cNvSpPr/>
          <p:nvPr/>
        </p:nvSpPr>
        <p:spPr>
          <a:xfrm>
            <a:off x="4274270" y="3804773"/>
            <a:ext cx="2433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hưởng ứng</a:t>
            </a:r>
            <a:endParaRPr lang="en-US" sz="3200" b="1"/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5"/>
            <a:ext cx="1290409" cy="472512"/>
            <a:chOff x="2470108" y="1864944"/>
            <a:chExt cx="2704644" cy="1104020"/>
          </a:xfrm>
        </p:grpSpPr>
        <p:sp>
          <p:nvSpPr>
            <p:cNvPr id="6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7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0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281515" y="533493"/>
            <a:ext cx="5353665" cy="925519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từ khó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7664" y="0"/>
            <a:ext cx="821015" cy="584775"/>
            <a:chOff x="1353570" y="1860082"/>
            <a:chExt cx="1425587" cy="1247005"/>
          </a:xfrm>
        </p:grpSpPr>
        <p:sp>
          <p:nvSpPr>
            <p:cNvPr id="14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9302" y="2294673"/>
            <a:ext cx="8819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vậy,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</a:t>
            </a:r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  <a:endParaRPr lang="en-US" sz="3200" b="1"/>
          </a:p>
        </p:txBody>
      </p:sp>
      <p:grpSp>
        <p:nvGrpSpPr>
          <p:cNvPr id="3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5"/>
            <a:ext cx="1290409" cy="472512"/>
            <a:chOff x="2470108" y="1864944"/>
            <a:chExt cx="2704644" cy="1104020"/>
          </a:xfrm>
        </p:grpSpPr>
        <p:sp>
          <p:nvSpPr>
            <p:cNvPr id="4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5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0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281515" y="533493"/>
            <a:ext cx="5353665" cy="925519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đọc câu</a:t>
            </a:r>
            <a:endParaRPr lang="en-US" sz="32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760839" y="2294673"/>
            <a:ext cx="117987" cy="669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38451" y="2993923"/>
            <a:ext cx="117987" cy="669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413522" y="2294672"/>
            <a:ext cx="117987" cy="6697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7664" y="0"/>
            <a:ext cx="821015" cy="584775"/>
            <a:chOff x="1353570" y="1860082"/>
            <a:chExt cx="1425587" cy="1247005"/>
          </a:xfrm>
        </p:grpSpPr>
        <p:sp>
          <p:nvSpPr>
            <p:cNvPr id="16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02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90979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Khi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cơn mưa vừa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dứt,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hai anh em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Bống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chợt thấy cầu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vồng.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Cầu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vồng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kìa! Em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nhìn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xem. Đẹp quá!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Bi chỉ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lên bầu trời và nói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tiếp:</a:t>
            </a:r>
          </a:p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- Anh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nghe nói dưới chân cầu vồng có bảy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hũ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đấy.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hưởng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ứng: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Lát nữa,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mình sẽ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đi lấy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nhé! Có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rồi, em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sẽ mua nhiều búp bê và quần áo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đẹp.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anh sẽ mua một con ngựa hồng và một cái ô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Bỗng nhiên,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cầu vồng biến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mất. Bi cười: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Em ơi!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Anh đùa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đấy! Ở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đó không có vàng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đâu.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vẻ: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Thế ạ?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sẽ vẽ tặng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nhiều búp bê và quần áo đủ các màu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sắc.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Không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bảy hũ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vàng dưới chân cầu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vồng,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hai anh em vẫn cười vui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vẻ.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46769" y="0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5"/>
            <a:ext cx="1290409" cy="472512"/>
            <a:chOff x="2470108" y="1864944"/>
            <a:chExt cx="2704644" cy="1104020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0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2547050" y="5933070"/>
            <a:ext cx="7097901" cy="694309"/>
            <a:chOff x="708943" y="6018640"/>
            <a:chExt cx="5825836" cy="7356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018640"/>
              <a:ext cx="5825836" cy="735696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1373" y="6110866"/>
              <a:ext cx="5660976" cy="554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 đọc chia làm mấy đoạn?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7664" y="0"/>
            <a:ext cx="821015" cy="584775"/>
            <a:chOff x="1353570" y="1860082"/>
            <a:chExt cx="1425587" cy="1247005"/>
          </a:xfrm>
        </p:grpSpPr>
        <p:sp>
          <p:nvSpPr>
            <p:cNvPr id="18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69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90979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Khi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cơn mưa vừa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dứt,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anh em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chợt thấy cầu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vồng.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Cầu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vồng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kìa! 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nhìn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xem. Đẹp quá!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Bi chỉ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lên bầu trời và nói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tiếp: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- Anh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nghe nói dưới chân cầu vồng có bảy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hũ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đấy.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hưởng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ứng: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Lát nữa,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mình sẽ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đi lấy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nhé! Có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rồi, 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sẽ mua nhiều búp bê và quần áo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đẹp.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sẽ mua một con ngựa hồng và một cái ô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11859" y="-72908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5"/>
            <a:ext cx="1290409" cy="472512"/>
            <a:chOff x="2470108" y="1864944"/>
            <a:chExt cx="2704644" cy="1104020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0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-36141" y="4087024"/>
            <a:ext cx="122281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Bỗng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nhiên, cầu vồng biến mất. Bi cười: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- Em ơi! Anh đùa đấy! Ở đó không có vàng đâu.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Bống vui vẻ: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- Thế ạ? Nếu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vậy,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tô.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- Còn anh sẽ vẽ tặng em nhiều búp bê và quần áo đủ các màu sắc.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     Không có bảy hũ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dưới chân cầu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vồng,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anh em vẫn cười vui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vẻ.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7664" y="0"/>
            <a:ext cx="821015" cy="584775"/>
            <a:chOff x="1353570" y="1860082"/>
            <a:chExt cx="1425587" cy="1247005"/>
          </a:xfrm>
        </p:grpSpPr>
        <p:sp>
          <p:nvSpPr>
            <p:cNvPr id="17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89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70C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4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-14932" y="1449589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5941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2F8A156-1A38-4189-967A-512EDFFA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42" y="1"/>
            <a:ext cx="997258" cy="8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9089" y="616488"/>
            <a:ext cx="8303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Hũ</a:t>
            </a:r>
            <a:r>
              <a:rPr lang="en-US" sz="3200" dirty="0" smtClean="0"/>
              <a:t>: </a:t>
            </a:r>
            <a:r>
              <a:rPr lang="en-US" sz="3200" dirty="0" err="1" smtClean="0"/>
              <a:t>bình</a:t>
            </a:r>
            <a:r>
              <a:rPr lang="en-US" sz="3200" dirty="0" smtClean="0"/>
              <a:t> </a:t>
            </a:r>
            <a:r>
              <a:rPr lang="en-US" sz="3200" dirty="0" err="1" smtClean="0"/>
              <a:t>sành</a:t>
            </a:r>
            <a:r>
              <a:rPr lang="en-US" sz="3200" dirty="0"/>
              <a:t> </a:t>
            </a:r>
            <a:r>
              <a:rPr lang="en-US" sz="3200" dirty="0" err="1" smtClean="0"/>
              <a:t>sứ</a:t>
            </a:r>
            <a:r>
              <a:rPr lang="en-US" sz="3200" dirty="0" smtClean="0"/>
              <a:t> </a:t>
            </a:r>
            <a:r>
              <a:rPr lang="en-US" sz="3200" dirty="0" err="1" smtClean="0"/>
              <a:t>loại</a:t>
            </a:r>
            <a:r>
              <a:rPr lang="en-US" sz="3200" dirty="0" smtClean="0"/>
              <a:t> </a:t>
            </a:r>
            <a:r>
              <a:rPr lang="en-US" sz="3200" dirty="0" err="1" smtClean="0"/>
              <a:t>nhỏ</a:t>
            </a:r>
            <a:r>
              <a:rPr lang="en-US" sz="3200" dirty="0" smtClean="0"/>
              <a:t>, ở </a:t>
            </a:r>
            <a:r>
              <a:rPr lang="en-US" sz="3200" dirty="0" err="1" smtClean="0"/>
              <a:t>giữa</a:t>
            </a:r>
            <a:r>
              <a:rPr lang="en-US" sz="3200" dirty="0" smtClean="0"/>
              <a:t> </a:t>
            </a:r>
            <a:r>
              <a:rPr lang="en-US" sz="3200" dirty="0" err="1" smtClean="0"/>
              <a:t>phình</a:t>
            </a:r>
            <a:r>
              <a:rPr lang="en-US" sz="3200" dirty="0" smtClean="0"/>
              <a:t> </a:t>
            </a:r>
            <a:r>
              <a:rPr lang="en-US" sz="3200" dirty="0" err="1" smtClean="0"/>
              <a:t>ra</a:t>
            </a:r>
            <a:r>
              <a:rPr lang="en-US" sz="3200" dirty="0" smtClean="0"/>
              <a:t>, </a:t>
            </a:r>
            <a:r>
              <a:rPr lang="en-US" sz="3200" dirty="0" err="1" smtClean="0"/>
              <a:t>nhỏ</a:t>
            </a:r>
            <a:r>
              <a:rPr lang="en-US" sz="3200" dirty="0" smtClean="0"/>
              <a:t> </a:t>
            </a:r>
            <a:r>
              <a:rPr lang="en-US" sz="3200" dirty="0" err="1" smtClean="0"/>
              <a:t>dần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đáy</a:t>
            </a:r>
            <a:r>
              <a:rPr lang="en-US" sz="3200" dirty="0" smtClean="0"/>
              <a:t>, </a:t>
            </a:r>
            <a:r>
              <a:rPr lang="en-US" sz="3200" dirty="0" err="1" smtClean="0"/>
              <a:t>dùng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đựng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sp>
        <p:nvSpPr>
          <p:cNvPr id="5" name="AutoShape 2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ũ sành đựng gạo phúc lộc 30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50" y="1780744"/>
            <a:ext cx="3296267" cy="32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ũ sành đựng gạo - tài lộc - 35kg | Hũ sành đựng gạ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064" y="1780744"/>
            <a:ext cx="3406879" cy="32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5"/>
            <a:ext cx="1290409" cy="472512"/>
            <a:chOff x="2470108" y="1864944"/>
            <a:chExt cx="2704644" cy="1104020"/>
          </a:xfrm>
        </p:grpSpPr>
        <p:sp>
          <p:nvSpPr>
            <p:cNvPr id="12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3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0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14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7664" y="0"/>
            <a:ext cx="821015" cy="584775"/>
            <a:chOff x="1353570" y="1860082"/>
            <a:chExt cx="1425587" cy="1247005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2547050" y="5534864"/>
            <a:ext cx="7097901" cy="694309"/>
            <a:chOff x="708943" y="6018640"/>
            <a:chExt cx="5825836" cy="7356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018640"/>
              <a:ext cx="5825836" cy="735696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1373" y="6110866"/>
              <a:ext cx="5660976" cy="5544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 hãy đặt một câu với từ “hũ”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90979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Khi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cơn mưa vừa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dứt,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anh em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chợt thấy cầu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vồng.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Cầu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vồng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kìa! 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nhìn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xem. Đẹp quá!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Bi chỉ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lên bầu trời và nói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tiếp: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- Anh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nghe nói dưới chân cầu vồng có bảy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hũ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đấy.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hưởng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ứng: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Lát nữa,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mình sẽ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đi lấy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nhé! Có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rồi, 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sẽ mua nhiều búp bê và quần áo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đẹp.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sẽ mua một con ngựa hồng và một cái ô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Bỗng nhiên,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cầu vồng biến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mất. Bi cười: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Em ơi!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đùa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đấy! Ở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đó không có 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đâu.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vẻ: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Thế ạ?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vậy,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sẽ vẽ tặng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nhiều búp bê và quần áo đủ các màu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sắc.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Không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bảy hũ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dưới chân cầu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vồng,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anh em vẫn cười vui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vẻ.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46769" y="0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5"/>
            <a:ext cx="1290409" cy="472512"/>
            <a:chOff x="2470108" y="1864944"/>
            <a:chExt cx="2704644" cy="1104020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0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14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7664" y="0"/>
            <a:ext cx="821015" cy="584775"/>
            <a:chOff x="1353570" y="1860082"/>
            <a:chExt cx="1425587" cy="1247005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3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BF567BB0-5218-44B4-9DC4-8122A52B06A8}"/>
              </a:ext>
            </a:extLst>
          </p:cNvPr>
          <p:cNvSpPr/>
          <p:nvPr/>
        </p:nvSpPr>
        <p:spPr>
          <a:xfrm>
            <a:off x="3040446" y="2682240"/>
            <a:ext cx="7513320" cy="260603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43" name="Hexagon 42">
            <a:extLst>
              <a:ext uri="{FF2B5EF4-FFF2-40B4-BE49-F238E27FC236}">
                <a16:creationId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2539039" y="195751"/>
            <a:ext cx="9208710" cy="2545989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6F7952-49CE-41AB-926B-9C3E8414E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8352" y="564024"/>
            <a:ext cx="4048125" cy="180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3291" y="3569760"/>
            <a:ext cx="485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 HIỂU </a:t>
            </a:r>
            <a:r>
              <a:rPr lang="en-US" altLang="zh-CN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endParaRPr lang="zh-CN" alt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5" name="15"/>
          <p:cNvSpPr/>
          <p:nvPr/>
        </p:nvSpPr>
        <p:spPr>
          <a:xfrm>
            <a:off x="1958340" y="535903"/>
            <a:ext cx="2392723" cy="17191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451" y="997403"/>
            <a:ext cx="1680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TIẾT 2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35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69110" y="162232"/>
            <a:ext cx="5029200" cy="840658"/>
          </a:xfrm>
          <a:prstGeom prst="roundRect">
            <a:avLst>
              <a:gd name="adj" fmla="val 50000"/>
            </a:avLst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/>
              <a:t>Thảo luận nhóm</a:t>
            </a:r>
            <a:endParaRPr lang="en-US" sz="3200" b="1"/>
          </a:p>
        </p:txBody>
      </p:sp>
      <p:grpSp>
        <p:nvGrpSpPr>
          <p:cNvPr id="5" name="Group 4"/>
          <p:cNvGrpSpPr/>
          <p:nvPr/>
        </p:nvGrpSpPr>
        <p:grpSpPr>
          <a:xfrm>
            <a:off x="1460090" y="1209366"/>
            <a:ext cx="9497962" cy="5088195"/>
            <a:chOff x="1312606" y="1297857"/>
            <a:chExt cx="9497962" cy="5088195"/>
          </a:xfrm>
        </p:grpSpPr>
        <p:sp>
          <p:nvSpPr>
            <p:cNvPr id="2" name="Rounded Rectangle 1"/>
            <p:cNvSpPr/>
            <p:nvPr/>
          </p:nvSpPr>
          <p:spPr>
            <a:xfrm>
              <a:off x="1312606" y="1297857"/>
              <a:ext cx="9497962" cy="508819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spcAft>
                  <a:spcPts val="1200"/>
                </a:spcAft>
                <a:buAutoNum type="arabicPeriod"/>
              </a:pPr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 có bảy hũ </a:t>
              </a: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 </a:t>
              </a:r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 </a:t>
              </a: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 Bống sẽ làm </a:t>
              </a:r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gì?</a:t>
              </a:r>
            </a:p>
            <a:p>
              <a:pPr>
                <a:spcAft>
                  <a:spcPts val="1200"/>
                </a:spcAft>
              </a:pPr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endPara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Không </a:t>
              </a: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 bài </a:t>
              </a:r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hũ vàng, </a:t>
              </a: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 anh em làm </a:t>
              </a:r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gì?</a:t>
              </a:r>
            </a:p>
            <a:p>
              <a:pPr>
                <a:spcAft>
                  <a:spcPts val="1200"/>
                </a:spcAft>
              </a:pPr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Tìm </a:t>
              </a:r>
              <a:r>
                <a: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câu nói cho thấy hai anh em rất quan tâm và yêu quý </a:t>
              </a:r>
              <a:r>
                <a:rPr lang="en-US" sz="28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nhau?</a:t>
              </a:r>
              <a:endPara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36F7952-49CE-41AB-926B-9C3E8414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60340" y="2378075"/>
              <a:ext cx="4048125" cy="180488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929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43" name="Hexagon 42">
            <a:extLst>
              <a:ext uri="{FF2B5EF4-FFF2-40B4-BE49-F238E27FC236}">
                <a16:creationId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0" y="192759"/>
            <a:ext cx="11436775" cy="2545989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6340" y="1111810"/>
            <a:ext cx="727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0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 tập đọc lại</a:t>
            </a:r>
            <a:endParaRPr lang="zh-CN" alt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05655" y="-94441"/>
            <a:ext cx="1796415" cy="1758315"/>
          </a:xfrm>
          <a:prstGeom prst="rect">
            <a:avLst/>
          </a:prstGeom>
        </p:spPr>
      </p:pic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08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90979"/>
            <a:ext cx="1219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Khi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cơn mưa vừa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dứt,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hai anh em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Bống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chợt thấy cầu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vồng.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Cầu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vồng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kìa! Em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nhìn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xem. Đẹp quá!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Bi chỉ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lên bầu trời và nói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tiếp:</a:t>
            </a:r>
          </a:p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- Anh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nghe nói dưới chân cầu vồng có bảy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hũ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đấy.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hưởng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ứng: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Lát nữa,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mình sẽ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đi lấy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nhé! Có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rồi, em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sẽ mua nhiều búp bê và quần áo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đẹp.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anh sẽ mua một con ngựa hồng và một cái ô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Bỗng nhiên,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cầu vồng biến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mất. Bi cười: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Em ơi!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Anh đùa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đấy! Ở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đó không có vàng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đâu.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vẻ: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Thế ạ?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vậy,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sẽ vẽ tặng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em nhiều búp bê và quần áo đủ các màu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sắc.</a:t>
            </a:r>
          </a:p>
          <a:p>
            <a:pPr algn="just"/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    Không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bảy hũ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vàng dưới chân cầu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vồng,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hai anh em vẫn cười vui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vẻ.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46769" y="0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5"/>
            <a:ext cx="1290409" cy="472512"/>
            <a:chOff x="2470108" y="1864944"/>
            <a:chExt cx="2704644" cy="1104020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0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14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7664" y="0"/>
            <a:ext cx="821015" cy="584775"/>
            <a:chOff x="1353570" y="1860082"/>
            <a:chExt cx="1425587" cy="1247005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574151" y="5933070"/>
            <a:ext cx="8654009" cy="737420"/>
          </a:xfrm>
          <a:prstGeom prst="roundRect">
            <a:avLst>
              <a:gd name="adj" fmla="val 50000"/>
            </a:avLst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Nêu giọng đọc của các nhân vật trong bài.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769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590979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Khi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cơn mưa vừa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dứt,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anh em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chợt thấy cầu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vồng.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Cầu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vồng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kìa! 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nhìn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xem. Đẹp quá!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Bi chỉ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lên bầu trời và nói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tiếp:</a:t>
            </a:r>
          </a:p>
          <a:p>
            <a:pPr algn="just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- Anh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nghe nói dưới chân cầu vồng có bảy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hũ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đấy.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hưởng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ứng: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Lát nữa,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mình sẽ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đi lấy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nhé! Có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rồi, em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sẽ mua nhiều búp bê và quần áo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đẹp.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sẽ mua một con ngựa hồng và một cái ô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Bỗng nhiên,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cầu vồng biến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mất. Bi cười: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Em ơi!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đùa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đấy! Ở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đó không có vàng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đâu.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Bống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vẻ: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Thế ạ?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vậy,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sẽ lấy bút màu để vẽ tặng anh ngựa hồng và ô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tô.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- Còn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sẽ vẽ tặng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nhiều búp bê và quần áo đủ các màu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sắc.</a:t>
            </a:r>
          </a:p>
          <a:p>
            <a:pPr algn="just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     Không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bảy hũ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vàng dưới chân cầu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vồng,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hai anh em vẫn cười vui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vẻ.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46769" y="0"/>
            <a:ext cx="616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5"/>
            <a:ext cx="1290409" cy="472512"/>
            <a:chOff x="2470108" y="1864944"/>
            <a:chExt cx="2704644" cy="1104020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0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14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47664" y="0"/>
            <a:ext cx="821015" cy="584775"/>
            <a:chOff x="1353570" y="1860082"/>
            <a:chExt cx="1425587" cy="1247005"/>
          </a:xfrm>
        </p:grpSpPr>
        <p:sp>
          <p:nvSpPr>
            <p:cNvPr id="15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6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2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43" name="Hexagon 42">
            <a:extLst>
              <a:ext uri="{FF2B5EF4-FFF2-40B4-BE49-F238E27FC236}">
                <a16:creationId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0" y="192759"/>
            <a:ext cx="11436775" cy="2545989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66340" y="1111810"/>
            <a:ext cx="7273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0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 tập theo văn bản đọc</a:t>
            </a:r>
            <a:endParaRPr lang="zh-CN" altLang="en-US" sz="4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105655" y="-94441"/>
            <a:ext cx="1796415" cy="1758315"/>
          </a:xfrm>
          <a:prstGeom prst="rect">
            <a:avLst/>
          </a:prstGeom>
        </p:spPr>
      </p:pic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5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84DE9D-1273-4658-9F1E-89C631CC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" y="128255"/>
            <a:ext cx="968641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047661-608C-4A03-9079-2F05BFDF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591" y="128255"/>
            <a:ext cx="867765" cy="8152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56E1E43-C21E-4C15-A088-6FFD05BFF0EE}"/>
              </a:ext>
            </a:extLst>
          </p:cNvPr>
          <p:cNvSpPr/>
          <p:nvPr/>
        </p:nvSpPr>
        <p:spPr>
          <a:xfrm>
            <a:off x="2222205" y="4190035"/>
            <a:ext cx="2546565" cy="10069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D1A4C7-4C9F-4D31-B961-265DF74AFE0E}"/>
              </a:ext>
            </a:extLst>
          </p:cNvPr>
          <p:cNvSpPr/>
          <p:nvPr/>
        </p:nvSpPr>
        <p:spPr>
          <a:xfrm>
            <a:off x="6836735" y="4190035"/>
            <a:ext cx="2546565" cy="100699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04A7DC5-8C82-4603-9BFC-4CDF9CCBA6A6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1172205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DC08A2-ED1B-49DC-9526-3917E130AA6A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3341247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360A5CD-3978-4AC4-872C-2660BB3C616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1297172"/>
            <a:ext cx="5031824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DE7DF3-C55D-41E4-86FB-9A9A6182AFB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2427215"/>
            <a:ext cx="5887812" cy="176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FA337B4-90E6-43A7-91DF-9E854FB3C078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2881423" y="1297172"/>
            <a:ext cx="5228595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61B048-DAD1-4559-9C1B-719F44B9C75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598120" y="2349795"/>
            <a:ext cx="2511898" cy="184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FC951D-3FD1-489C-A286-B3BB9873A2E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335154" y="2427213"/>
            <a:ext cx="774864" cy="1762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29735" y="1942015"/>
            <a:ext cx="8563325" cy="23302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865160" y="2814775"/>
            <a:ext cx="54924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:a16="http://schemas.microsoft.com/office/drawing/2014/main" id="{21524754-C788-4C9F-8E18-3ABD698E7C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1159" y="360992"/>
            <a:ext cx="324260" cy="4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02A307-1BA9-4FB9-A877-0297B8B57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419" y="414905"/>
            <a:ext cx="953195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5FCCBC-A8CA-477A-AA6C-BA727FAA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6" y="5900387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127"/>
            <a:ext cx="4766405" cy="5719686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778538" y="1594148"/>
            <a:ext cx="463492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54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54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54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5400" dirty="0">
              <a:solidFill>
                <a:schemeClr val="bg1"/>
              </a:solidFill>
              <a:latin typeface="UTM Av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9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506" y="1056904"/>
            <a:ext cx="6693823" cy="47112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20" name="1a">
            <a:hlinkClick r:id="rId5" action="ppaction://hlinksldjump"/>
            <a:extLst>
              <a:ext uri="{FF2B5EF4-FFF2-40B4-BE49-F238E27FC236}">
                <a16:creationId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29" y="1056904"/>
            <a:ext cx="3286184" cy="237209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2a">
            <a:hlinkClick r:id="rId7" action="ppaction://hlinksldjump"/>
            <a:extLst>
              <a:ext uri="{FF2B5EF4-FFF2-40B4-BE49-F238E27FC236}">
                <a16:creationId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417" y="1056904"/>
            <a:ext cx="3228925" cy="237209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3a">
            <a:hlinkClick r:id="rId9" action="ppaction://hlinksldjump"/>
            <a:extLst>
              <a:ext uri="{FF2B5EF4-FFF2-40B4-BE49-F238E27FC236}">
                <a16:creationId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39" y="3412542"/>
            <a:ext cx="3243391" cy="235563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4a">
            <a:hlinkClick r:id="rId11" action="ppaction://hlinksldjump"/>
            <a:extLst>
              <a:ext uri="{FF2B5EF4-FFF2-40B4-BE49-F238E27FC236}">
                <a16:creationId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62" y="3428998"/>
            <a:ext cx="3199147" cy="233918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9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17" name="Picture 16">
            <a:hlinkClick r:id="rId18" action="ppaction://hlinksldjump"/>
            <a:extLst>
              <a:ext uri="{FF2B5EF4-FFF2-40B4-BE49-F238E27FC236}">
                <a16:creationId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029" y="1056903"/>
            <a:ext cx="6693823" cy="47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1250066" y="3300714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D9DFFB-2E60-49B7-AEC5-067BDDE415E2}"/>
              </a:ext>
            </a:extLst>
          </p:cNvPr>
          <p:cNvSpPr txBox="1"/>
          <p:nvPr/>
        </p:nvSpPr>
        <p:spPr>
          <a:xfrm>
            <a:off x="125006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D634D9-AB63-4CB6-AA06-E200A0D86A17}"/>
              </a:ext>
            </a:extLst>
          </p:cNvPr>
          <p:cNvSpPr txBox="1"/>
          <p:nvPr/>
        </p:nvSpPr>
        <p:spPr>
          <a:xfrm>
            <a:off x="1250066" y="3300714"/>
            <a:ext cx="29209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250066" y="1354238"/>
            <a:ext cx="63738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truồng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338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250066" y="1354238"/>
            <a:ext cx="59715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/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535D8-67EC-45C9-8FD9-E06670C45FE9}"/>
              </a:ext>
            </a:extLst>
          </p:cNvPr>
          <p:cNvSpPr txBox="1"/>
          <p:nvPr/>
        </p:nvSpPr>
        <p:spPr>
          <a:xfrm>
            <a:off x="1250066" y="3300714"/>
            <a:ext cx="3195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4026E7-4326-43F4-956F-59C2B8E3E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880" y="1690577"/>
            <a:ext cx="7814930" cy="1738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B9F3D39-28F6-41BD-810F-3CA4A7DEF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92" y="0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4&quot;&gt;&lt;object type=&quot;3&quot; unique_id=&quot;10006&quot;&gt;&lt;property id=&quot;20148&quot; value=&quot;5&quot;/&gt;&lt;property id=&quot;20300&quot; value=&quot;Slide 1&quot;/&gt;&lt;property id=&quot;20307&quot; value=&quot;474&quot;/&gt;&lt;/object&gt;&lt;object type=&quot;3&quot; unique_id=&quot;10007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0&quot;&gt;&lt;property id=&quot;20148&quot; value=&quot;5&quot;/&gt;&lt;property id=&quot;20300&quot; value=&quot;Slide 5&quot;/&gt;&lt;property id=&quot;20307&quot; value=&quot;262&quot;/&gt;&lt;/object&gt;&lt;object type=&quot;3&quot; unique_id=&quot;10011&quot;&gt;&lt;property id=&quot;20148&quot; value=&quot;5&quot;/&gt;&lt;property id=&quot;20300&quot; value=&quot;Slide 6&quot;/&gt;&lt;property id=&quot;20307&quot; value=&quot;263&quot;/&gt;&lt;/object&gt;&lt;object type=&quot;3&quot; unique_id=&quot;10012&quot;&gt;&lt;property id=&quot;20148&quot; value=&quot;5&quot;/&gt;&lt;property id=&quot;20300&quot; value=&quot;Slide 7&quot;/&gt;&lt;property id=&quot;20307&quot; value=&quot;310&quot;/&gt;&lt;/object&gt;&lt;object type=&quot;3&quot; unique_id=&quot;10013&quot;&gt;&lt;property id=&quot;20148&quot; value=&quot;5&quot;/&gt;&lt;property id=&quot;20300&quot; value=&quot;Slide 8&quot;/&gt;&lt;property id=&quot;20307&quot; value=&quot;497&quot;/&gt;&lt;/object&gt;&lt;object type=&quot;3&quot; unique_id=&quot;10014&quot;&gt;&lt;property id=&quot;20148&quot; value=&quot;5&quot;/&gt;&lt;property id=&quot;20300&quot; value=&quot;Slide 9&quot;/&gt;&lt;property id=&quot;20307&quot; value=&quot;467&quot;/&gt;&lt;/object&gt;&lt;object type=&quot;3&quot; unique_id=&quot;10015&quot;&gt;&lt;property id=&quot;20148&quot; value=&quot;5&quot;/&gt;&lt;property id=&quot;20300&quot; value=&quot;Slide 10&quot;/&gt;&lt;property id=&quot;20307&quot; value=&quot;486&quot;/&gt;&lt;/object&gt;&lt;object type=&quot;3&quot; unique_id=&quot;10016&quot;&gt;&lt;property id=&quot;20148&quot; value=&quot;5&quot;/&gt;&lt;property id=&quot;20300&quot; value=&quot;Slide 11&quot;/&gt;&lt;property id=&quot;20307&quot; value=&quot;499&quot;/&gt;&lt;/object&gt;&lt;object type=&quot;3&quot; unique_id=&quot;10017&quot;&gt;&lt;property id=&quot;20148&quot; value=&quot;5&quot;/&gt;&lt;property id=&quot;20300&quot; value=&quot;Slide 12&quot;/&gt;&lt;property id=&quot;20307&quot; value=&quot;477&quot;/&gt;&lt;/object&gt;&lt;object type=&quot;3&quot; unique_id=&quot;10018&quot;&gt;&lt;property id=&quot;20148&quot; value=&quot;5&quot;/&gt;&lt;property id=&quot;20300&quot; value=&quot;Slide 13&quot;/&gt;&lt;property id=&quot;20307&quot; value=&quot;500&quot;/&gt;&lt;/object&gt;&lt;object type=&quot;3&quot; unique_id=&quot;10019&quot;&gt;&lt;property id=&quot;20148&quot; value=&quot;5&quot;/&gt;&lt;property id=&quot;20300&quot; value=&quot;Slide 14&quot;/&gt;&lt;property id=&quot;20307&quot; value=&quot;338&quot;/&gt;&lt;/object&gt;&lt;object type=&quot;3&quot; unique_id=&quot;10020&quot;&gt;&lt;property id=&quot;20148&quot; value=&quot;5&quot;/&gt;&lt;property id=&quot;20300&quot; value=&quot;Slide 15&quot;/&gt;&lt;property id=&quot;20307&quot; value=&quot;501&quot;/&gt;&lt;/object&gt;&lt;object type=&quot;3&quot; unique_id=&quot;10021&quot;&gt;&lt;property id=&quot;20148&quot; value=&quot;5&quot;/&gt;&lt;property id=&quot;20300&quot; value=&quot;Slide 16&quot;/&gt;&lt;property id=&quot;20307&quot; value=&quot;340&quot;/&gt;&lt;/object&gt;&lt;object type=&quot;3&quot; unique_id=&quot;10022&quot;&gt;&lt;property id=&quot;20148&quot; value=&quot;5&quot;/&gt;&lt;property id=&quot;20300&quot; value=&quot;Slide 17&quot;/&gt;&lt;property id=&quot;20307&quot; value=&quot;480&quot;/&gt;&lt;/object&gt;&lt;object type=&quot;3&quot; unique_id=&quot;10023&quot;&gt;&lt;property id=&quot;20148&quot; value=&quot;5&quot;/&gt;&lt;property id=&quot;20300&quot; value=&quot;Slide 18&quot;/&gt;&lt;property id=&quot;20307&quot; value=&quot;503&quot;/&gt;&lt;/object&gt;&lt;object type=&quot;3&quot; unique_id=&quot;10033&quot;&gt;&lt;property id=&quot;20148&quot; value=&quot;5&quot;/&gt;&lt;property id=&quot;20300&quot; value=&quot;Slide 19&quot;/&gt;&lt;property id=&quot;20307&quot; value=&quot;476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1558</Words>
  <Application>Microsoft Office PowerPoint</Application>
  <PresentationFormat>Widescreen</PresentationFormat>
  <Paragraphs>164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Microsoft YaHei</vt:lpstr>
      <vt:lpstr>宋体</vt:lpstr>
      <vt:lpstr>宋体</vt:lpstr>
      <vt:lpstr>#9Slide03 Arima Madurai Medium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UTM Avo</vt:lpstr>
      <vt:lpstr>3_Office Theme</vt:lpstr>
      <vt:lpstr>Office Theme</vt:lpstr>
      <vt:lpstr>Default Design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Ms Quyen</cp:lastModifiedBy>
  <cp:revision>31</cp:revision>
  <dcterms:created xsi:type="dcterms:W3CDTF">2021-05-22T00:11:39Z</dcterms:created>
  <dcterms:modified xsi:type="dcterms:W3CDTF">2021-09-16T16:20:11Z</dcterms:modified>
</cp:coreProperties>
</file>