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7"/>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 id="20075770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16/09/2021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16/09/2021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16/09/2021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16/09/2021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16/09/2021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16/09/2021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16/09/2021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16/09/2021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16/09/2021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3.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6.gif"/><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7.jp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grpSp>
        <p:nvGrpSpPr>
          <p:cNvPr id="18" name="Group 17"/>
          <p:cNvGrpSpPr/>
          <p:nvPr/>
        </p:nvGrpSpPr>
        <p:grpSpPr>
          <a:xfrm>
            <a:off x="1189464" y="614725"/>
            <a:ext cx="10129792" cy="4448362"/>
            <a:chOff x="923993" y="-1019362"/>
            <a:chExt cx="10129792" cy="4448362"/>
          </a:xfrm>
        </p:grpSpPr>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88456" y="-1019362"/>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1984619" y="895347"/>
              <a:ext cx="84369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243" y="40172"/>
            <a:ext cx="1862370" cy="1862370"/>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Bố</a:t>
            </a:r>
            <a:r>
              <a:rPr lang="en-US" sz="3200" dirty="0">
                <a:solidFill>
                  <a:schemeClr val="tx1"/>
                </a:solidFill>
              </a:rPr>
              <a:t> </a:t>
            </a:r>
            <a:r>
              <a:rPr lang="en-US" sz="3200" dirty="0" err="1">
                <a:solidFill>
                  <a:schemeClr val="tx1"/>
                </a:solidFill>
              </a:rPr>
              <a:t>mẹ</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nghề</a:t>
            </a:r>
            <a:r>
              <a:rPr lang="en-US" sz="3200" dirty="0">
                <a:solidFill>
                  <a:schemeClr val="tx1"/>
                </a:solidFill>
              </a:rPr>
              <a:t> </a:t>
            </a:r>
            <a:r>
              <a:rPr lang="en-US" sz="3200" dirty="0" err="1">
                <a:solidFill>
                  <a:schemeClr val="tx1"/>
                </a:solidFill>
              </a:rPr>
              <a:t>gì</a:t>
            </a:r>
            <a:r>
              <a:rPr lang="en-US" sz="3200" dirty="0">
                <a:solidFill>
                  <a:schemeClr val="tx1"/>
                </a:solidFill>
              </a:rPr>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Nghề</a:t>
            </a:r>
            <a:r>
              <a:rPr lang="en-US" sz="3200" dirty="0">
                <a:solidFill>
                  <a:schemeClr val="tx1"/>
                </a:solidFill>
              </a:rPr>
              <a:t> </a:t>
            </a:r>
            <a:r>
              <a:rPr lang="en-US" sz="3200" dirty="0" err="1">
                <a:solidFill>
                  <a:schemeClr val="tx1"/>
                </a:solidFill>
              </a:rPr>
              <a:t>đó</a:t>
            </a:r>
            <a:r>
              <a:rPr lang="en-US" sz="3200" dirty="0">
                <a:solidFill>
                  <a:schemeClr val="tx1"/>
                </a:solidFill>
              </a:rPr>
              <a:t> </a:t>
            </a:r>
            <a:r>
              <a:rPr lang="en-US" sz="3200" dirty="0" err="1">
                <a:solidFill>
                  <a:schemeClr val="tx1"/>
                </a:solidFill>
              </a:rPr>
              <a:t>có</a:t>
            </a:r>
            <a:r>
              <a:rPr lang="en-US" sz="3200" dirty="0">
                <a:solidFill>
                  <a:schemeClr val="tx1"/>
                </a:solidFill>
              </a:rPr>
              <a:t> ý </a:t>
            </a:r>
            <a:r>
              <a:rPr lang="en-US" sz="3200" dirty="0" err="1">
                <a:solidFill>
                  <a:schemeClr val="tx1"/>
                </a:solidFill>
              </a:rPr>
              <a:t>nghĩa</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xã</a:t>
            </a:r>
            <a:r>
              <a:rPr lang="en-US" sz="3200" dirty="0">
                <a:solidFill>
                  <a:schemeClr val="tx1"/>
                </a:solidFill>
              </a:rPr>
              <a:t> </a:t>
            </a:r>
            <a:r>
              <a:rPr lang="en-US" sz="3200" dirty="0" err="1">
                <a:solidFill>
                  <a:schemeClr val="tx1"/>
                </a:solidFill>
              </a:rPr>
              <a:t>hội</a:t>
            </a:r>
            <a:r>
              <a:rPr lang="en-US" sz="3200" dirty="0">
                <a:solidFill>
                  <a:schemeClr val="tx1"/>
                </a:solidFill>
              </a:rPr>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Bộ</a:t>
            </a:r>
            <a:r>
              <a:rPr lang="en-US" sz="3200" dirty="0">
                <a:solidFill>
                  <a:schemeClr val="tx1"/>
                </a:solidFill>
              </a:rPr>
              <a:t> </a:t>
            </a:r>
            <a:r>
              <a:rPr lang="en-US" sz="3200" dirty="0" err="1">
                <a:solidFill>
                  <a:schemeClr val="tx1"/>
                </a:solidFill>
              </a:rPr>
              <a:t>đội</a:t>
            </a:r>
            <a:r>
              <a:rPr lang="en-US" sz="3200" dirty="0">
                <a:solidFill>
                  <a:schemeClr val="tx1"/>
                </a:solidFill>
              </a:rPr>
              <a:t> </a:t>
            </a:r>
            <a:r>
              <a:rPr lang="en-US" sz="3200" dirty="0" err="1">
                <a:solidFill>
                  <a:schemeClr val="tx1"/>
                </a:solidFill>
              </a:rPr>
              <a:t>hải</a:t>
            </a:r>
            <a:r>
              <a:rPr lang="en-US" sz="3200" dirty="0">
                <a:solidFill>
                  <a:schemeClr val="tx1"/>
                </a:solidFill>
              </a:rPr>
              <a:t> </a:t>
            </a:r>
            <a:r>
              <a:rPr lang="en-US" sz="3200" dirty="0" err="1">
                <a:solidFill>
                  <a:schemeClr val="tx1"/>
                </a:solidFill>
              </a:rPr>
              <a:t>quân</a:t>
            </a:r>
            <a:endParaRPr lang="en-US" sz="3200" dirty="0">
              <a:solidFill>
                <a:schemeClr val="tx1"/>
              </a:solidFill>
            </a:endParaRPr>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737419" y="217856"/>
            <a:ext cx="10840064"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1708368" y="2628900"/>
            <a:ext cx="2880095"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Công</a:t>
            </a:r>
            <a:r>
              <a:rPr lang="en-US" sz="3200" dirty="0">
                <a:solidFill>
                  <a:schemeClr val="tx1"/>
                </a:solidFill>
              </a:rPr>
              <a:t> </a:t>
            </a:r>
            <a:r>
              <a:rPr lang="en-US" sz="3200" dirty="0" err="1">
                <a:solidFill>
                  <a:schemeClr val="tx1"/>
                </a:solidFill>
              </a:rPr>
              <a:t>nhân</a:t>
            </a:r>
            <a:r>
              <a:rPr lang="en-US" sz="3200" dirty="0">
                <a:solidFill>
                  <a:schemeClr val="tx1"/>
                </a:solidFill>
              </a:rPr>
              <a:t> may</a:t>
            </a:r>
          </a:p>
        </p:txBody>
      </p:sp>
      <p:sp>
        <p:nvSpPr>
          <p:cNvPr id="5" name="Rectangle 4">
            <a:extLst>
              <a:ext uri="{FF2B5EF4-FFF2-40B4-BE49-F238E27FC236}">
                <a16:creationId xmlns:a16="http://schemas.microsoft.com/office/drawing/2014/main" id="{31F98266-410D-4C66-903B-04AD6D1F562B}"/>
              </a:ext>
            </a:extLst>
          </p:cNvPr>
          <p:cNvSpPr/>
          <p:nvPr/>
        </p:nvSpPr>
        <p:spPr>
          <a:xfrm>
            <a:off x="7703288" y="2628899"/>
            <a:ext cx="2562446" cy="563525"/>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Thợ</a:t>
            </a:r>
            <a:r>
              <a:rPr lang="en-US" sz="3200" dirty="0">
                <a:solidFill>
                  <a:schemeClr val="tx1"/>
                </a:solidFill>
              </a:rPr>
              <a:t> </a:t>
            </a:r>
            <a:r>
              <a:rPr lang="en-US" sz="3200" dirty="0" err="1">
                <a:solidFill>
                  <a:schemeClr val="tx1"/>
                </a:solidFill>
              </a:rPr>
              <a:t>đan</a:t>
            </a:r>
            <a:r>
              <a:rPr lang="en-US" sz="3200" dirty="0">
                <a:solidFill>
                  <a:schemeClr val="tx1"/>
                </a:solidFill>
              </a:rPr>
              <a:t> </a:t>
            </a:r>
            <a:r>
              <a:rPr lang="en-US" sz="3200" dirty="0" err="1">
                <a:solidFill>
                  <a:schemeClr val="tx1"/>
                </a:solidFill>
              </a:rPr>
              <a:t>nón</a:t>
            </a:r>
            <a:endParaRPr lang="en-US" sz="3200" dirty="0">
              <a:solidFill>
                <a:schemeClr val="tx1"/>
              </a:solidFill>
            </a:endParaRPr>
          </a:p>
        </p:txBody>
      </p:sp>
      <p:sp>
        <p:nvSpPr>
          <p:cNvPr id="6" name="Rectangle 5">
            <a:extLst>
              <a:ext uri="{FF2B5EF4-FFF2-40B4-BE49-F238E27FC236}">
                <a16:creationId xmlns:a16="http://schemas.microsoft.com/office/drawing/2014/main" id="{E7A8632B-7FE6-47D6-8E81-A825D992AFF4}"/>
              </a:ext>
            </a:extLst>
          </p:cNvPr>
          <p:cNvSpPr/>
          <p:nvPr/>
        </p:nvSpPr>
        <p:spPr>
          <a:xfrm>
            <a:off x="1900097" y="5590232"/>
            <a:ext cx="288009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Nông</a:t>
            </a:r>
            <a:r>
              <a:rPr lang="en-US" sz="3200" dirty="0">
                <a:solidFill>
                  <a:schemeClr val="tx1"/>
                </a:solidFill>
              </a:rPr>
              <a:t> </a:t>
            </a:r>
            <a:r>
              <a:rPr lang="en-US" sz="3200" dirty="0" err="1">
                <a:solidFill>
                  <a:schemeClr val="tx1"/>
                </a:solidFill>
              </a:rPr>
              <a:t>dân</a:t>
            </a:r>
            <a:endParaRPr lang="en-US" sz="3200" dirty="0">
              <a:solidFill>
                <a:schemeClr val="tx1"/>
              </a:solidFill>
            </a:endParaRPr>
          </a:p>
        </p:txBody>
      </p:sp>
      <p:sp>
        <p:nvSpPr>
          <p:cNvPr id="7" name="Rectangle 6">
            <a:extLst>
              <a:ext uri="{FF2B5EF4-FFF2-40B4-BE49-F238E27FC236}">
                <a16:creationId xmlns:a16="http://schemas.microsoft.com/office/drawing/2014/main" id="{4B7E56B6-3A8C-4A7B-BA10-4DE317D6F3F9}"/>
              </a:ext>
            </a:extLst>
          </p:cNvPr>
          <p:cNvSpPr/>
          <p:nvPr/>
        </p:nvSpPr>
        <p:spPr>
          <a:xfrm>
            <a:off x="7204918" y="5590232"/>
            <a:ext cx="3559185" cy="576761"/>
          </a:xfrm>
          <a:prstGeom prst="rect">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rPr>
              <a:t>Người</a:t>
            </a:r>
            <a:r>
              <a:rPr lang="en-US" sz="3200" dirty="0">
                <a:solidFill>
                  <a:schemeClr val="tx1"/>
                </a:solidFill>
              </a:rPr>
              <a:t> </a:t>
            </a:r>
            <a:r>
              <a:rPr lang="en-US" sz="3200" dirty="0" err="1">
                <a:solidFill>
                  <a:schemeClr val="tx1"/>
                </a:solidFill>
              </a:rPr>
              <a:t>bán</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quả</a:t>
            </a:r>
            <a:endParaRPr lang="en-US" sz="3200" dirty="0">
              <a:solidFill>
                <a:schemeClr val="tx1"/>
              </a:solidFill>
            </a:endParaRPr>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Aachen" panose="02020500000000000000" pitchFamily="18" charset="0"/>
                <a:cs typeface="Arial" panose="020B0604020202020204" pitchFamily="34" charset="0"/>
                <a:sym typeface="字魂59号-创粗黑" panose="00000500000000000000" pitchFamily="2" charset="-122"/>
              </a:endParaRPr>
            </a:p>
          </p:txBody>
        </p:sp>
      </p:grpSp>
      <p:sp>
        <p:nvSpPr>
          <p:cNvPr id="3" name="Content Placeholder 2">
            <a:extLst>
              <a:ext uri="{FF2B5EF4-FFF2-40B4-BE49-F238E27FC236}">
                <a16:creationId xmlns:a16="http://schemas.microsoft.com/office/drawing/2014/main" id="{F363ED64-7167-4107-A0EB-7B28614550A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873052" y="172027"/>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932312"/>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780213" y="1574800"/>
            <a:ext cx="5411787" cy="5032375"/>
          </a:xfrm>
        </p:spPr>
      </p:pic>
      <p:sp>
        <p:nvSpPr>
          <p:cNvPr id="4" name="Rectangle 3">
            <a:extLst>
              <a:ext uri="{FF2B5EF4-FFF2-40B4-BE49-F238E27FC236}">
                <a16:creationId xmlns:a16="http://schemas.microsoft.com/office/drawing/2014/main" id="{77170933-90BE-4201-B881-F5B60A855B2C}"/>
              </a:ext>
            </a:extLst>
          </p:cNvPr>
          <p:cNvSpPr/>
          <p:nvPr/>
        </p:nvSpPr>
        <p:spPr>
          <a:xfrm>
            <a:off x="270933" y="40489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38600" y="1886484"/>
            <a:ext cx="5987844" cy="2568558"/>
          </a:xfrm>
          <a:prstGeom prst="cloudCallout">
            <a:avLst>
              <a:gd name="adj1" fmla="val -29276"/>
              <a:gd name="adj2" fmla="val 68816"/>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800" dirty="0" err="1">
                <a:solidFill>
                  <a:schemeClr val="tx1"/>
                </a:solidFill>
              </a:rPr>
              <a:t>Khuyên</a:t>
            </a:r>
            <a:r>
              <a:rPr lang="en-US" sz="2800" dirty="0">
                <a:solidFill>
                  <a:schemeClr val="tx1"/>
                </a:solidFill>
              </a:rPr>
              <a:t> </a:t>
            </a:r>
            <a:r>
              <a:rPr lang="en-US" sz="2800" dirty="0" err="1">
                <a:solidFill>
                  <a:schemeClr val="tx1"/>
                </a:solidFill>
              </a:rPr>
              <a:t>góp</a:t>
            </a:r>
            <a:r>
              <a:rPr lang="en-US" sz="2800" dirty="0">
                <a:solidFill>
                  <a:schemeClr val="tx1"/>
                </a:solidFill>
              </a:rPr>
              <a:t> </a:t>
            </a:r>
            <a:r>
              <a:rPr lang="en-US" sz="2800" dirty="0" err="1">
                <a:solidFill>
                  <a:schemeClr val="tx1"/>
                </a:solidFill>
              </a:rPr>
              <a:t>quần</a:t>
            </a:r>
            <a:r>
              <a:rPr lang="en-US" sz="2800" dirty="0">
                <a:solidFill>
                  <a:schemeClr val="tx1"/>
                </a:solidFill>
              </a:rPr>
              <a:t> </a:t>
            </a:r>
            <a:r>
              <a:rPr lang="en-US" sz="2800" dirty="0" err="1">
                <a:solidFill>
                  <a:schemeClr val="tx1"/>
                </a:solidFill>
              </a:rPr>
              <a:t>áo</a:t>
            </a:r>
            <a:r>
              <a:rPr lang="en-US" sz="2800" dirty="0">
                <a:solidFill>
                  <a:schemeClr val="tx1"/>
                </a:solidFill>
              </a:rPr>
              <a:t> </a:t>
            </a:r>
            <a:r>
              <a:rPr lang="en-US" sz="2800" dirty="0" err="1">
                <a:solidFill>
                  <a:schemeClr val="tx1"/>
                </a:solidFill>
              </a:rPr>
              <a:t>cũ</a:t>
            </a:r>
            <a:endParaRPr lang="en-US" sz="2800" dirty="0">
              <a:solidFill>
                <a:schemeClr val="tx1"/>
              </a:solidFill>
            </a:endParaRPr>
          </a:p>
          <a:p>
            <a:pPr marL="285750" indent="-285750" algn="ctr">
              <a:buFontTx/>
              <a:buChar char="-"/>
            </a:pPr>
            <a:r>
              <a:rPr lang="en-US" sz="2800" dirty="0" err="1">
                <a:solidFill>
                  <a:schemeClr val="tx1"/>
                </a:solidFill>
              </a:rPr>
              <a:t>Ủng</a:t>
            </a:r>
            <a:r>
              <a:rPr lang="en-US" sz="2800" dirty="0">
                <a:solidFill>
                  <a:schemeClr val="tx1"/>
                </a:solidFill>
              </a:rPr>
              <a:t> </a:t>
            </a:r>
            <a:r>
              <a:rPr lang="en-US" sz="2800" dirty="0" err="1">
                <a:solidFill>
                  <a:schemeClr val="tx1"/>
                </a:solidFill>
              </a:rPr>
              <a:t>hộ</a:t>
            </a:r>
            <a:r>
              <a:rPr lang="en-US" sz="2800" dirty="0">
                <a:solidFill>
                  <a:schemeClr val="tx1"/>
                </a:solidFill>
              </a:rPr>
              <a:t> </a:t>
            </a:r>
            <a:r>
              <a:rPr lang="en-US" sz="2800" dirty="0" err="1">
                <a:solidFill>
                  <a:schemeClr val="tx1"/>
                </a:solidFill>
              </a:rPr>
              <a:t>vùng</a:t>
            </a:r>
            <a:r>
              <a:rPr lang="en-US" sz="2800" dirty="0">
                <a:solidFill>
                  <a:schemeClr val="tx1"/>
                </a:solidFill>
              </a:rPr>
              <a:t> </a:t>
            </a:r>
            <a:r>
              <a:rPr lang="en-US" sz="2800" dirty="0" err="1">
                <a:solidFill>
                  <a:schemeClr val="tx1"/>
                </a:solidFill>
              </a:rPr>
              <a:t>lũ</a:t>
            </a:r>
            <a:endParaRPr lang="en-US" sz="2800" dirty="0">
              <a:solidFill>
                <a:schemeClr val="tx1"/>
              </a:solidFill>
            </a:endParaRPr>
          </a:p>
          <a:p>
            <a:pPr marL="285750" indent="-285750" algn="ctr">
              <a:buFontTx/>
              <a:buChar char="-"/>
            </a:pPr>
            <a:r>
              <a:rPr lang="en-US" sz="2800" dirty="0" err="1">
                <a:solidFill>
                  <a:schemeClr val="tx1"/>
                </a:solidFill>
              </a:rPr>
              <a:t>Dọn</a:t>
            </a:r>
            <a:r>
              <a:rPr lang="en-US" sz="2800" dirty="0">
                <a:solidFill>
                  <a:schemeClr val="tx1"/>
                </a:solidFill>
              </a:rPr>
              <a:t> </a:t>
            </a:r>
            <a:r>
              <a:rPr lang="en-US" sz="2800" dirty="0" err="1">
                <a:solidFill>
                  <a:schemeClr val="tx1"/>
                </a:solidFill>
              </a:rPr>
              <a:t>dẹp</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phố</a:t>
            </a:r>
            <a:endParaRPr lang="en-US" sz="2800" dirty="0">
              <a:solidFill>
                <a:schemeClr val="tx1"/>
              </a:solidFill>
            </a:endParaRPr>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285825"/>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766923" y="1142150"/>
            <a:ext cx="6610350" cy="5376637"/>
          </a:xfrm>
        </p:spPr>
      </p:pic>
      <p:sp>
        <p:nvSpPr>
          <p:cNvPr id="8" name="Scroll: Vertical 7">
            <a:extLst>
              <a:ext uri="{FF2B5EF4-FFF2-40B4-BE49-F238E27FC236}">
                <a16:creationId xmlns:a16="http://schemas.microsoft.com/office/drawing/2014/main" id="{89844BBE-4CAD-403C-8C89-993B8DEFBBC1}"/>
              </a:ext>
            </a:extLst>
          </p:cNvPr>
          <p:cNvSpPr/>
          <p:nvPr/>
        </p:nvSpPr>
        <p:spPr>
          <a:xfrm>
            <a:off x="8016833" y="932319"/>
            <a:ext cx="4175167" cy="5796298"/>
          </a:xfrm>
          <a:prstGeom prst="verticalScroll">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Kế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hoạch</a:t>
            </a:r>
            <a:r>
              <a:rPr lang="en-US" sz="3200" dirty="0">
                <a:solidFill>
                  <a:schemeClr val="tx1"/>
                </a:solidFill>
                <a:latin typeface="Arial" panose="020B0604020202020204" pitchFamily="34" charset="0"/>
                <a:cs typeface="Arial" panose="020B0604020202020204" pitchFamily="34" charset="0"/>
              </a:rPr>
              <a:t> bao </a:t>
            </a:r>
            <a:r>
              <a:rPr lang="en-US" sz="3200" dirty="0" err="1">
                <a:solidFill>
                  <a:schemeClr val="tx1"/>
                </a:solidFill>
                <a:latin typeface="Arial" panose="020B0604020202020204" pitchFamily="34" charset="0"/>
                <a:cs typeface="Arial" panose="020B0604020202020204" pitchFamily="34" charset="0"/>
              </a:rPr>
              <a:t>gồm</a:t>
            </a:r>
            <a:r>
              <a:rPr lang="en-US" sz="3200" dirty="0">
                <a:solidFill>
                  <a:schemeClr val="tx1"/>
                </a:solidFill>
                <a:latin typeface="Arial" panose="020B0604020202020204" pitchFamily="34" charset="0"/>
                <a:cs typeface="Arial" panose="020B0604020202020204" pitchFamily="34" charset="0"/>
              </a:rPr>
              <a:t>:</a:t>
            </a:r>
          </a:p>
          <a:p>
            <a:pPr marL="0" marR="0" algn="just">
              <a:lnSpc>
                <a:spcPct val="107000"/>
              </a:lnSpc>
              <a:spcBef>
                <a:spcPts val="0"/>
              </a:spcBef>
              <a:spcAft>
                <a:spcPts val="800"/>
              </a:spcAft>
            </a:pPr>
            <a:r>
              <a:rPr lang="en-US" sz="3200" smtClean="0">
                <a:solidFill>
                  <a:schemeClr val="tx1"/>
                </a:solidFill>
                <a:latin typeface="Arial" panose="020B0604020202020204" pitchFamily="34" charset="0"/>
                <a:ea typeface="Calibri" panose="020F0502020204030204" pitchFamily="34" charset="0"/>
                <a:cs typeface="Arial" panose="020B0604020202020204" pitchFamily="34" charset="0"/>
              </a:rPr>
              <a:t>    C</a:t>
            </a:r>
            <a:r>
              <a:rPr lang="vi-VN"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ách thực hiện, lí do nhóm muốn thực hiện kế hoạch,... </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1700565" y="857869"/>
            <a:ext cx="8496302" cy="4171331"/>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1FCF091-9A0C-48D7-B003-EDF8B5F1976D}"/>
              </a:ext>
            </a:extLst>
          </p:cNvPr>
          <p:cNvSpPr/>
          <p:nvPr/>
        </p:nvSpPr>
        <p:spPr>
          <a:xfrm>
            <a:off x="265471" y="5029200"/>
            <a:ext cx="11651225" cy="16799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sp>
        <p:nvSpPr>
          <p:cNvPr id="7" name="TextBox 6">
            <a:extLst>
              <a:ext uri="{FF2B5EF4-FFF2-40B4-BE49-F238E27FC236}">
                <a16:creationId xmlns:a16="http://schemas.microsoft.com/office/drawing/2014/main" id="{56A2C0C4-2B5B-46F4-9EF9-E513026D9553}"/>
              </a:ext>
            </a:extLst>
          </p:cNvPr>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430814" y="1983468"/>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2127"/>
            <a:ext cx="4766405" cy="5719686"/>
          </a:xfrm>
          <a:prstGeom prst="rect">
            <a:avLst/>
          </a:prstGeom>
        </p:spPr>
      </p:pic>
      <p:sp>
        <p:nvSpPr>
          <p:cNvPr id="7" name="TextBox 9"/>
          <p:cNvSpPr txBox="1">
            <a:spLocks noChangeArrowheads="1"/>
          </p:cNvSpPr>
          <p:nvPr/>
        </p:nvSpPr>
        <p:spPr bwMode="auto">
          <a:xfrm>
            <a:off x="3778538" y="1594148"/>
            <a:ext cx="46349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5400" dirty="0" err="1">
                <a:solidFill>
                  <a:schemeClr val="bg1"/>
                </a:solidFill>
                <a:latin typeface="UTM Avo" charset="0"/>
              </a:rPr>
              <a:t>HẸN</a:t>
            </a:r>
            <a:r>
              <a:rPr lang="en-US" sz="5400" dirty="0">
                <a:solidFill>
                  <a:schemeClr val="bg1"/>
                </a:solidFill>
                <a:latin typeface="UTM Avo" charset="0"/>
              </a:rPr>
              <a:t> </a:t>
            </a:r>
            <a:r>
              <a:rPr lang="en-US" sz="5400" dirty="0" err="1">
                <a:solidFill>
                  <a:schemeClr val="bg1"/>
                </a:solidFill>
                <a:latin typeface="UTM Avo" charset="0"/>
              </a:rPr>
              <a:t>GẶP</a:t>
            </a:r>
            <a:r>
              <a:rPr lang="en-US" sz="5400" dirty="0">
                <a:solidFill>
                  <a:schemeClr val="bg1"/>
                </a:solidFill>
                <a:latin typeface="UTM Avo" charset="0"/>
              </a:rPr>
              <a:t> </a:t>
            </a:r>
            <a:r>
              <a:rPr lang="en-US" sz="5400" dirty="0" err="1">
                <a:solidFill>
                  <a:schemeClr val="bg1"/>
                </a:solidFill>
                <a:latin typeface="UTM Avo" charset="0"/>
              </a:rPr>
              <a:t>LẠI</a:t>
            </a:r>
            <a:endParaRPr lang="en-US" sz="5400" dirty="0">
              <a:solidFill>
                <a:schemeClr val="bg1"/>
              </a:solidFill>
              <a:latin typeface="UTM Avo" charset="0"/>
            </a:endParaRPr>
          </a:p>
        </p:txBody>
      </p:sp>
    </p:spTree>
    <p:extLst>
      <p:ext uri="{BB962C8B-B14F-4D97-AF65-F5344CB8AC3E}">
        <p14:creationId xmlns:p14="http://schemas.microsoft.com/office/powerpoint/2010/main" val="3606793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87585" y="1786235"/>
            <a:ext cx="9740680" cy="1569660"/>
          </a:xfrm>
          <a:prstGeom prst="rect">
            <a:avLst/>
          </a:prstGeom>
          <a:noFill/>
        </p:spPr>
        <p:txBody>
          <a:bodyPr wrap="none" lIns="91440" tIns="45720" rIns="91440" bIns="45720">
            <a:spAutoFit/>
          </a:bodyPr>
          <a:lstStyle/>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48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Quay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lại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1: Gia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đình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Tiết</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617</Words>
  <Application>Microsoft Office PowerPoint</Application>
  <PresentationFormat>Widescreen</PresentationFormat>
  <Paragraphs>101</Paragraphs>
  <Slides>30</Slides>
  <Notes>14</Notes>
  <HiddenSlides>0</HiddenSlides>
  <MMClips>6</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SimSun</vt:lpstr>
      <vt:lpstr>.VnAvant</vt:lpstr>
      <vt:lpstr>Aachen</vt:lpstr>
      <vt:lpstr>Arial</vt:lpstr>
      <vt:lpstr>Arial-Rounded</vt:lpstr>
      <vt:lpstr>Calibri</vt:lpstr>
      <vt:lpstr>Calibri Light</vt:lpstr>
      <vt:lpstr>等线</vt:lpstr>
      <vt:lpstr>Tahoma</vt:lpstr>
      <vt:lpstr>Times New Roman</vt:lpstr>
      <vt:lpstr>UTM Avo</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31</cp:revision>
  <dcterms:created xsi:type="dcterms:W3CDTF">2021-05-28T10:06:52Z</dcterms:created>
  <dcterms:modified xsi:type="dcterms:W3CDTF">2021-09-16T16:16:11Z</dcterms:modified>
</cp:coreProperties>
</file>