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79" r:id="rId2"/>
  </p:sldMasterIdLst>
  <p:notesMasterIdLst>
    <p:notesMasterId r:id="rId19"/>
  </p:notesMasterIdLst>
  <p:sldIdLst>
    <p:sldId id="312" r:id="rId3"/>
    <p:sldId id="280" r:id="rId4"/>
    <p:sldId id="281" r:id="rId5"/>
    <p:sldId id="282" r:id="rId6"/>
    <p:sldId id="284" r:id="rId7"/>
    <p:sldId id="285" r:id="rId8"/>
    <p:sldId id="303" r:id="rId9"/>
    <p:sldId id="310" r:id="rId10"/>
    <p:sldId id="304" r:id="rId11"/>
    <p:sldId id="305" r:id="rId12"/>
    <p:sldId id="311" r:id="rId13"/>
    <p:sldId id="306" r:id="rId14"/>
    <p:sldId id="307" r:id="rId15"/>
    <p:sldId id="308" r:id="rId16"/>
    <p:sldId id="309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588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699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16/09/2021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5" r:id="rId12"/>
    <p:sldLayoutId id="2147483716" r:id="rId13"/>
  </p:sldLayoutIdLst>
  <p:transition spd="slow">
    <p:wipe dir="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jpeg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8E518-7323-40F9-99A8-5D6FF8F4D227}"/>
              </a:ext>
            </a:extLst>
          </p:cNvPr>
          <p:cNvSpPr txBox="1"/>
          <p:nvPr/>
        </p:nvSpPr>
        <p:spPr>
          <a:xfrm>
            <a:off x="2863823" y="354895"/>
            <a:ext cx="6482864" cy="958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cs typeface="#9Slide03 Arima Madurai Medium" panose="00000600000000000000" pitchFamily="2" charset="0"/>
              </a:rPr>
              <a:t>TRƯỜNG TIỂU </a:t>
            </a:r>
            <a:r>
              <a:rPr lang="en-US" sz="2000" b="1">
                <a:cs typeface="#9Slide03 Arima Madurai Medium" panose="00000600000000000000" pitchFamily="2" charset="0"/>
              </a:rPr>
              <a:t>HỌC </a:t>
            </a:r>
            <a:r>
              <a:rPr lang="en-US" sz="2000" b="1" smtClean="0">
                <a:cs typeface="#9Slide03 Arima Madurai Medium" panose="00000600000000000000" pitchFamily="2" charset="0"/>
              </a:rPr>
              <a:t>PHÚC LỢI</a:t>
            </a:r>
            <a:endParaRPr lang="vi-VN" sz="2000" b="1" dirty="0">
              <a:cs typeface="#9Slide03 Arima Madurai Medium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F2C74-7BBC-4EDF-9391-CE4DEAAB46D8}"/>
              </a:ext>
            </a:extLst>
          </p:cNvPr>
          <p:cNvSpPr txBox="1"/>
          <p:nvPr/>
        </p:nvSpPr>
        <p:spPr>
          <a:xfrm>
            <a:off x="513909" y="2311808"/>
            <a:ext cx="10782043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en-US" sz="4800" b="1" smtClean="0">
                <a:solidFill>
                  <a:srgbClr val="FF0000"/>
                </a:solidFill>
                <a:cs typeface="#9Slide03 Arima Madurai Medium" panose="00000600000000000000" pitchFamily="2" charset="0"/>
              </a:rPr>
              <a:t>ĐẾN TIẾT TOÁN</a:t>
            </a:r>
            <a:endParaRPr lang="vi-VN" sz="4800" b="1" dirty="0">
              <a:solidFill>
                <a:srgbClr val="FF0000"/>
              </a:solidFill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09" y="204769"/>
            <a:ext cx="1501566" cy="15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87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971575" y="35233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ngỗng</a:t>
            </a:r>
            <a:r>
              <a:rPr lang="en-US" sz="2800" dirty="0"/>
              <a:t> </a:t>
            </a:r>
            <a:r>
              <a:rPr lang="en-US" sz="2800" dirty="0" err="1"/>
              <a:t>kém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vịt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con?</a:t>
            </a:r>
            <a:endParaRPr lang="en-VN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US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ngỗng</a:t>
            </a:r>
            <a:r>
              <a:rPr lang="en-US" sz="3000" dirty="0"/>
              <a:t> </a:t>
            </a:r>
            <a:r>
              <a:rPr lang="en-US" sz="3000" dirty="0" err="1"/>
              <a:t>kém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000" dirty="0"/>
              <a:t>7 – 5 = 2 (con)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2 con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68ED75-3AD1-B641-A5A5-8FECC74509EB}"/>
              </a:ext>
            </a:extLst>
          </p:cNvPr>
          <p:cNvGrpSpPr/>
          <p:nvPr/>
        </p:nvGrpSpPr>
        <p:grpSpPr>
          <a:xfrm>
            <a:off x="722312" y="959653"/>
            <a:ext cx="8108636" cy="2498502"/>
            <a:chOff x="722312" y="959653"/>
            <a:chExt cx="8108636" cy="24985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B748D5-4EEE-F340-AA6E-D1CC1CA76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454" b="94479" l="4348" r="96408">
                          <a14:foregroundMark x1="10946" y1="16685" x2="12854" y2="11043"/>
                          <a14:foregroundMark x1="4348" y1="36196" x2="8073" y2="25181"/>
                          <a14:foregroundMark x1="12854" y1="11043" x2="12665" y2="33742"/>
                          <a14:foregroundMark x1="11655" y1="44172" x2="10586" y2="55215"/>
                          <a14:foregroundMark x1="12665" y1="33742" x2="11655" y2="44172"/>
                          <a14:foregroundMark x1="10586" y1="55215" x2="8696" y2="59509"/>
                          <a14:foregroundMark x1="7183" y1="45399" x2="6049" y2="45399"/>
                          <a14:foregroundMark x1="10560" y1="15077" x2="11720" y2="11656"/>
                          <a14:foregroundMark x1="7977" y1="22699" x2="10117" y2="16387"/>
                          <a14:foregroundMark x1="7561" y1="23926" x2="7977" y2="22699"/>
                          <a14:foregroundMark x1="20416" y1="38037" x2="25709" y2="26380"/>
                          <a14:foregroundMark x1="25709" y1="26380" x2="28544" y2="2454"/>
                          <a14:foregroundMark x1="28166" y1="14110" x2="28166" y2="36196"/>
                          <a14:foregroundMark x1="28166" y1="36196" x2="24764" y2="53374"/>
                          <a14:foregroundMark x1="24764" y1="53374" x2="24386" y2="53374"/>
                          <a14:foregroundMark x1="27788" y1="28221" x2="28922" y2="31902"/>
                          <a14:foregroundMark x1="27977" y1="24540" x2="30057" y2="19018"/>
                          <a14:foregroundMark x1="37240" y1="44172" x2="42344" y2="21472"/>
                          <a14:foregroundMark x1="42344" y1="21472" x2="42911" y2="8589"/>
                          <a14:foregroundMark x1="51607" y1="46012" x2="56900" y2="11656"/>
                          <a14:foregroundMark x1="65217" y1="47239" x2="69943" y2="16564"/>
                          <a14:foregroundMark x1="77127" y1="93252" x2="82053" y2="72127"/>
                          <a14:foregroundMark x1="89792" y1="89571" x2="93762" y2="73620"/>
                          <a14:foregroundMark x1="93762" y1="73620" x2="96597" y2="68098"/>
                          <a14:foregroundMark x1="73935" y1="63403" x2="74332" y2="62256"/>
                          <a14:foregroundMark x1="64461" y1="90798" x2="71199" y2="71314"/>
                          <a14:foregroundMark x1="49338" y1="92025" x2="55955" y2="65644"/>
                          <a14:foregroundMark x1="5293" y1="90184" x2="10775" y2="74233"/>
                          <a14:foregroundMark x1="10775" y1="74233" x2="12287" y2="71779"/>
                          <a14:foregroundMark x1="24575" y1="88957" x2="28544" y2="61963"/>
                          <a14:foregroundMark x1="41390" y1="76687" x2="43667" y2="68098"/>
                          <a14:foregroundMark x1="36673" y1="94479" x2="41390" y2="76687"/>
                          <a14:foregroundMark x1="41777" y1="35583" x2="42155" y2="33129"/>
                          <a14:foregroundMark x1="55577" y1="25767" x2="56333" y2="33129"/>
                          <a14:backgroundMark x1="18715" y1="45399" x2="18715" y2="45399"/>
                          <a14:backgroundMark x1="18715" y1="45399" x2="17391" y2="28221"/>
                          <a14:backgroundMark x1="17391" y1="27607" x2="16635" y2="51534"/>
                          <a14:backgroundMark x1="16635" y1="51534" x2="22684" y2="59509"/>
                          <a14:backgroundMark x1="22684" y1="59509" x2="23062" y2="59509"/>
                          <a14:backgroundMark x1="33837" y1="53374" x2="39130" y2="60736"/>
                          <a14:backgroundMark x1="39130" y1="60123" x2="44234" y2="49693"/>
                          <a14:backgroundMark x1="44234" y1="49693" x2="44045" y2="44785"/>
                          <a14:backgroundMark x1="34216" y1="3681" x2="34405" y2="12270"/>
                          <a14:backgroundMark x1="22684" y1="1840" x2="20605" y2="5521"/>
                          <a14:backgroundMark x1="88280" y1="65031" x2="88280" y2="65031"/>
                          <a14:backgroundMark x1="88280" y1="65031" x2="82420" y2="65031"/>
                          <a14:backgroundMark x1="82420" y1="65031" x2="79773" y2="61963"/>
                          <a14:backgroundMark x1="78828" y1="63804" x2="75236" y2="66258"/>
                          <a14:backgroundMark x1="74858" y1="65644" x2="72401" y2="74233"/>
                          <a14:backgroundMark x1="44612" y1="76687" x2="44612" y2="76687"/>
                          <a14:backgroundMark x1="10964" y1="44172" x2="10964" y2="44172"/>
                          <a14:backgroundMark x1="8507" y1="22699" x2="8507" y2="22699"/>
                          <a14:backgroundMark x1="8507" y1="23313" x2="9263" y2="23926"/>
                        </a14:backgroundRemoval>
                      </a14:imgEffect>
                      <a14:imgEffect>
                        <a14:sharpenSoften amount="52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312" y="959653"/>
              <a:ext cx="8108636" cy="249850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C96F24-05C6-7847-8F81-962A3BA5AB25}"/>
                </a:ext>
              </a:extLst>
            </p:cNvPr>
            <p:cNvSpPr/>
            <p:nvPr/>
          </p:nvSpPr>
          <p:spPr>
            <a:xfrm>
              <a:off x="6515100" y="2256814"/>
              <a:ext cx="2315848" cy="300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9" name="Right Brace 18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16200000" flipV="1">
            <a:off x="7538877" y="1376610"/>
            <a:ext cx="364766" cy="2017614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EF8E-38DB-154E-812F-8F33C7DAF0CE}"/>
              </a:ext>
            </a:extLst>
          </p:cNvPr>
          <p:cNvSpPr txBox="1"/>
          <p:nvPr/>
        </p:nvSpPr>
        <p:spPr>
          <a:xfrm>
            <a:off x="7435510" y="1468725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3108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8" grpId="0" build="p"/>
      <p:bldP spid="1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3411022" y="2577491"/>
            <a:ext cx="5159772" cy="200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8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CDC262B9-9811-4C4C-A633-691E4F03F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04" y="2160105"/>
            <a:ext cx="5569747" cy="4280452"/>
          </a:xfrm>
          <a:prstGeom prst="rect">
            <a:avLst/>
          </a:prstGeom>
        </p:spPr>
      </p:pic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760711" y="958694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1608408" y="1225042"/>
            <a:ext cx="8564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Số chim cành trên hơn số chim cành dưới mấy con? </a:t>
            </a:r>
            <a:endParaRPr lang="en-VN" sz="2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30D9B-A156-9948-8C04-AD1CCFB260A6}"/>
              </a:ext>
            </a:extLst>
          </p:cNvPr>
          <p:cNvGrpSpPr/>
          <p:nvPr/>
        </p:nvGrpSpPr>
        <p:grpSpPr>
          <a:xfrm>
            <a:off x="699616" y="1953705"/>
            <a:ext cx="7553326" cy="3225691"/>
            <a:chOff x="779632" y="2533675"/>
            <a:chExt cx="7553326" cy="32256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64D8DD8-0C46-E645-9683-36DFE28D3DCC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cành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(con)</a:t>
              </a:r>
            </a:p>
            <a:p>
              <a:pPr algn="ctr"/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con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chim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24CDCEAD-47B3-8A4D-99A1-78D6EB80C0DE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5" name="Rounded Rectangle 94">
              <a:extLst>
                <a:ext uri="{FF2B5EF4-FFF2-40B4-BE49-F238E27FC236}">
                  <a16:creationId xmlns:a16="http://schemas.microsoft.com/office/drawing/2014/main" id="{82DAD91C-4B37-7D47-B1B4-D64248BB8ABD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6" name="Rounded Rectangle 95">
              <a:extLst>
                <a:ext uri="{FF2B5EF4-FFF2-40B4-BE49-F238E27FC236}">
                  <a16:creationId xmlns:a16="http://schemas.microsoft.com/office/drawing/2014/main" id="{7B4006FF-2A8E-1041-A6E5-353273148F02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97" name="Rounded Rectangle 96">
              <a:extLst>
                <a:ext uri="{FF2B5EF4-FFF2-40B4-BE49-F238E27FC236}">
                  <a16:creationId xmlns:a16="http://schemas.microsoft.com/office/drawing/2014/main" id="{C108AAA6-E51C-7F4C-BD27-B4589DE69D89}"/>
                </a:ext>
              </a:extLst>
            </p:cNvPr>
            <p:cNvSpPr/>
            <p:nvPr/>
          </p:nvSpPr>
          <p:spPr>
            <a:xfrm>
              <a:off x="4216579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AAF1C001-F260-494B-B83B-A6A6B0D038F7}"/>
              </a:ext>
            </a:extLst>
          </p:cNvPr>
          <p:cNvSpPr/>
          <p:nvPr/>
        </p:nvSpPr>
        <p:spPr>
          <a:xfrm>
            <a:off x="2190537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989C3567-1DA4-F84E-BCE4-7CF2F1C07CF0}"/>
              </a:ext>
            </a:extLst>
          </p:cNvPr>
          <p:cNvSpPr/>
          <p:nvPr/>
        </p:nvSpPr>
        <p:spPr>
          <a:xfrm>
            <a:off x="3510963" y="346455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0" name="Rounded Rectangle 99">
            <a:extLst>
              <a:ext uri="{FF2B5EF4-FFF2-40B4-BE49-F238E27FC236}">
                <a16:creationId xmlns:a16="http://schemas.microsoft.com/office/drawing/2014/main" id="{931A7437-1D39-5D47-A7C5-CC9F9EB177F4}"/>
              </a:ext>
            </a:extLst>
          </p:cNvPr>
          <p:cNvSpPr/>
          <p:nvPr/>
        </p:nvSpPr>
        <p:spPr>
          <a:xfrm>
            <a:off x="4847504" y="346455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1" name="Rounded Rectangle 100">
            <a:extLst>
              <a:ext uri="{FF2B5EF4-FFF2-40B4-BE49-F238E27FC236}">
                <a16:creationId xmlns:a16="http://schemas.microsoft.com/office/drawing/2014/main" id="{C84D1B35-3BB6-7344-8923-34FD06804234}"/>
              </a:ext>
            </a:extLst>
          </p:cNvPr>
          <p:cNvSpPr/>
          <p:nvPr/>
        </p:nvSpPr>
        <p:spPr>
          <a:xfrm>
            <a:off x="4141750" y="45026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20768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98" grpId="0" animBg="1"/>
          <p:bldP spid="99" grpId="0" animBg="1"/>
          <p:bldP spid="100" grpId="0" animBg="1"/>
          <p:bldP spid="10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98" grpId="0" animBg="1"/>
          <p:bldP spid="99" grpId="0" animBg="1"/>
          <p:bldP spid="100" grpId="0" animBg="1"/>
          <p:bldP spid="10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1123726" y="16014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783921" y="228006"/>
            <a:ext cx="9284353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Việt đã tô màu 6 bông hoa, còn 4 bông hoa chưa tô màu. Hỏi số bông hoa chưa tô màu kém số bông hoa đã tô màu mấy bông? </a:t>
            </a:r>
            <a:endParaRPr lang="en-VN" sz="2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6133B0-63C9-F94F-A1CC-1B40808713D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945" y="1217449"/>
            <a:ext cx="5250513" cy="2458812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8E54F100-03C4-024F-8334-8D1BD33C324B}"/>
              </a:ext>
            </a:extLst>
          </p:cNvPr>
          <p:cNvGrpSpPr/>
          <p:nvPr/>
        </p:nvGrpSpPr>
        <p:grpSpPr>
          <a:xfrm>
            <a:off x="1729552" y="3454270"/>
            <a:ext cx="8748937" cy="2839826"/>
            <a:chOff x="752918" y="2763643"/>
            <a:chExt cx="8748937" cy="2839826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00A110-14E3-D444-89CA-60BCA1A978F6}"/>
                </a:ext>
              </a:extLst>
            </p:cNvPr>
            <p:cNvSpPr/>
            <p:nvPr/>
          </p:nvSpPr>
          <p:spPr>
            <a:xfrm>
              <a:off x="752918" y="2763643"/>
              <a:ext cx="8748937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chưa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kém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tô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lang="en-US" sz="32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=   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(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bông</a:t>
              </a:r>
              <a:r>
                <a:rPr lang="en-US" sz="2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DC484BF8-735B-E640-AA14-2AF560B7E968}"/>
                </a:ext>
              </a:extLst>
            </p:cNvPr>
            <p:cNvSpPr/>
            <p:nvPr/>
          </p:nvSpPr>
          <p:spPr>
            <a:xfrm>
              <a:off x="253612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E0CD4BA2-1AE4-7749-ABB0-41DAE274E4C8}"/>
                </a:ext>
              </a:extLst>
            </p:cNvPr>
            <p:cNvSpPr/>
            <p:nvPr/>
          </p:nvSpPr>
          <p:spPr>
            <a:xfrm>
              <a:off x="3784805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64A9B394-577D-8940-959B-072BC12EF338}"/>
                </a:ext>
              </a:extLst>
            </p:cNvPr>
            <p:cNvSpPr/>
            <p:nvPr/>
          </p:nvSpPr>
          <p:spPr>
            <a:xfrm>
              <a:off x="5189140" y="404711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4A01122A-C984-9A47-B32D-D7D6E2590F21}"/>
                </a:ext>
              </a:extLst>
            </p:cNvPr>
            <p:cNvSpPr/>
            <p:nvPr/>
          </p:nvSpPr>
          <p:spPr>
            <a:xfrm>
              <a:off x="4639565" y="492783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C7E29D18-398F-B545-B3F4-A7E688409940}"/>
              </a:ext>
            </a:extLst>
          </p:cNvPr>
          <p:cNvSpPr/>
          <p:nvPr/>
        </p:nvSpPr>
        <p:spPr>
          <a:xfrm>
            <a:off x="3514242" y="473773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F7E5C80A-59BF-F54B-BFE9-FF89486E64A6}"/>
              </a:ext>
            </a:extLst>
          </p:cNvPr>
          <p:cNvSpPr/>
          <p:nvPr/>
        </p:nvSpPr>
        <p:spPr>
          <a:xfrm>
            <a:off x="4759718" y="4736119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378D4888-EE1B-C548-B02D-9C08786E59CD}"/>
              </a:ext>
            </a:extLst>
          </p:cNvPr>
          <p:cNvSpPr/>
          <p:nvPr/>
        </p:nvSpPr>
        <p:spPr>
          <a:xfrm>
            <a:off x="6163534" y="473611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5477D9B9-C3F2-BA49-A1AA-8617642F0FA0}"/>
              </a:ext>
            </a:extLst>
          </p:cNvPr>
          <p:cNvSpPr/>
          <p:nvPr/>
        </p:nvSpPr>
        <p:spPr>
          <a:xfrm>
            <a:off x="5616199" y="5610973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2000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2" grpId="0" animBg="1"/>
      <p:bldP spid="74" grpId="0" animBg="1"/>
      <p:bldP spid="76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804FA0E-C181-A541-8242-ECAB4A54E1C6}"/>
              </a:ext>
            </a:extLst>
          </p:cNvPr>
          <p:cNvGrpSpPr/>
          <p:nvPr/>
        </p:nvGrpSpPr>
        <p:grpSpPr>
          <a:xfrm>
            <a:off x="1123726" y="472689"/>
            <a:ext cx="605826" cy="830997"/>
            <a:chOff x="3174278" y="237323"/>
            <a:chExt cx="605826" cy="83099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4764478-1E9A-154B-977F-AE4AFB9009E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9B74FEC-04C0-A143-8B11-EDFE48E7DFA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ED1FCBA3-A0DF-EC47-A749-5FDFC35844D3}"/>
              </a:ext>
            </a:extLst>
          </p:cNvPr>
          <p:cNvSpPr txBox="1"/>
          <p:nvPr/>
        </p:nvSpPr>
        <p:spPr>
          <a:xfrm>
            <a:off x="1917815" y="713605"/>
            <a:ext cx="9096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Mai 7 tuổi, bố 38 tuổi. Hỏi bố hơn Mai bao nhiêu tuổi?</a:t>
            </a:r>
            <a:endParaRPr lang="en-VN" sz="2800" dirty="0"/>
          </a:p>
        </p:txBody>
      </p:sp>
      <p:pic>
        <p:nvPicPr>
          <p:cNvPr id="1026" name="Picture 2" descr="Dad admire his daughter character cartoon Vector Image">
            <a:extLst>
              <a:ext uri="{FF2B5EF4-FFF2-40B4-BE49-F238E27FC236}">
                <a16:creationId xmlns:a16="http://schemas.microsoft.com/office/drawing/2014/main" id="{6E0B2C91-CB15-E740-8FB1-CAD9A3BA6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9"/>
          <a:stretch/>
        </p:blipFill>
        <p:spPr bwMode="auto">
          <a:xfrm>
            <a:off x="620484" y="1672018"/>
            <a:ext cx="4503057" cy="443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88C242A-24CC-D74A-9B77-34B48232281A}"/>
              </a:ext>
            </a:extLst>
          </p:cNvPr>
          <p:cNvGrpSpPr/>
          <p:nvPr/>
        </p:nvGrpSpPr>
        <p:grpSpPr>
          <a:xfrm>
            <a:off x="4018190" y="1816154"/>
            <a:ext cx="7553326" cy="3225691"/>
            <a:chOff x="779632" y="2533675"/>
            <a:chExt cx="7553326" cy="3225691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266A986-9088-AE4C-97C8-9E32C2450D3E}"/>
                </a:ext>
              </a:extLst>
            </p:cNvPr>
            <p:cNvSpPr/>
            <p:nvPr/>
          </p:nvSpPr>
          <p:spPr>
            <a:xfrm>
              <a:off x="779632" y="2533675"/>
              <a:ext cx="7553326" cy="3200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Mai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4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-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=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  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480D6647-ECFE-0F4F-A006-CA07CFEE94CC}"/>
                </a:ext>
              </a:extLst>
            </p:cNvPr>
            <p:cNvSpPr/>
            <p:nvPr/>
          </p:nvSpPr>
          <p:spPr>
            <a:xfrm>
              <a:off x="2271717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36ADDBB2-77EA-C740-8A8D-409FE3BBA89D}"/>
                </a:ext>
              </a:extLst>
            </p:cNvPr>
            <p:cNvSpPr/>
            <p:nvPr/>
          </p:nvSpPr>
          <p:spPr>
            <a:xfrm>
              <a:off x="3592143" y="4032122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3ABCBD2A-E02B-584B-BCF6-F2D0F9A72AD2}"/>
                </a:ext>
              </a:extLst>
            </p:cNvPr>
            <p:cNvSpPr/>
            <p:nvPr/>
          </p:nvSpPr>
          <p:spPr>
            <a:xfrm>
              <a:off x="4928684" y="403212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2FD16603-2867-C144-9B16-50B8101D9250}"/>
                </a:ext>
              </a:extLst>
            </p:cNvPr>
            <p:cNvSpPr/>
            <p:nvPr/>
          </p:nvSpPr>
          <p:spPr>
            <a:xfrm>
              <a:off x="4539962" y="5083727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D0E1916D-0AAA-A74D-B95B-9F8F3295F490}"/>
              </a:ext>
            </a:extLst>
          </p:cNvPr>
          <p:cNvSpPr/>
          <p:nvPr/>
        </p:nvSpPr>
        <p:spPr>
          <a:xfrm>
            <a:off x="5362465" y="3289786"/>
            <a:ext cx="826078" cy="70646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4D10883D-C6B8-5A46-A2CF-829F7CC41DBB}"/>
              </a:ext>
            </a:extLst>
          </p:cNvPr>
          <p:cNvSpPr/>
          <p:nvPr/>
        </p:nvSpPr>
        <p:spPr>
          <a:xfrm>
            <a:off x="6829537" y="3275212"/>
            <a:ext cx="679431" cy="7210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081FFF6-262D-2A4D-8E26-4B6C131BED34}"/>
              </a:ext>
            </a:extLst>
          </p:cNvPr>
          <p:cNvSpPr/>
          <p:nvPr/>
        </p:nvSpPr>
        <p:spPr>
          <a:xfrm>
            <a:off x="8166078" y="3289787"/>
            <a:ext cx="855259" cy="70646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31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1EE30DF-7EF9-3F4D-BF17-794321B5FD6A}"/>
              </a:ext>
            </a:extLst>
          </p:cNvPr>
          <p:cNvSpPr/>
          <p:nvPr/>
        </p:nvSpPr>
        <p:spPr>
          <a:xfrm>
            <a:off x="7677645" y="4366204"/>
            <a:ext cx="829312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3618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401E385-E72B-F54E-B1D4-7B457B3BEBB9}"/>
              </a:ext>
            </a:extLst>
          </p:cNvPr>
          <p:cNvSpPr txBox="1"/>
          <p:nvPr/>
        </p:nvSpPr>
        <p:spPr>
          <a:xfrm>
            <a:off x="1547955" y="547335"/>
            <a:ext cx="102249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Một trường học có 5 thùng đựng rác tái chế và 10 thùng đựng rác khác. Hỏi số thùng đựng rác khác hơn số thùng đựng rác tái chế mấy thùng?</a:t>
            </a:r>
            <a:endParaRPr lang="en-VN" sz="28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C5EE149-64CE-6C4A-BFCE-ADD58ABB366C}"/>
              </a:ext>
            </a:extLst>
          </p:cNvPr>
          <p:cNvGrpSpPr/>
          <p:nvPr/>
        </p:nvGrpSpPr>
        <p:grpSpPr>
          <a:xfrm>
            <a:off x="859650" y="271482"/>
            <a:ext cx="605826" cy="830997"/>
            <a:chOff x="3174278" y="237323"/>
            <a:chExt cx="605826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AC6FC25-16B4-E741-B3E7-2901939C2A4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6F2FF0-2080-7342-8254-D46FE617C10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32C33E0-E2F7-5540-BBCF-EBC8BE08F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05" y="2294280"/>
            <a:ext cx="10976295" cy="314564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C1AFDF2-B98E-8740-85C5-561B6E9FA9A1}"/>
              </a:ext>
            </a:extLst>
          </p:cNvPr>
          <p:cNvGrpSpPr/>
          <p:nvPr/>
        </p:nvGrpSpPr>
        <p:grpSpPr>
          <a:xfrm>
            <a:off x="873097" y="2223261"/>
            <a:ext cx="10799397" cy="3170099"/>
            <a:chOff x="752918" y="2763643"/>
            <a:chExt cx="10799397" cy="31700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786D800-206B-624B-ACDC-C649479B64AF}"/>
                </a:ext>
              </a:extLst>
            </p:cNvPr>
            <p:cNvSpPr/>
            <p:nvPr/>
          </p:nvSpPr>
          <p:spPr>
            <a:xfrm>
              <a:off x="752918" y="2763643"/>
              <a:ext cx="10799397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endParaRPr lang="en-VN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Số thùng đựng rác khác hơn số thùng đựng rác tái chế số 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  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         </a:t>
              </a:r>
              <a:r>
                <a: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= 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	 (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</a:p>
            <a:p>
              <a:pPr algn="ctr"/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</a:t>
              </a:r>
              <a:r>
                <a:rPr lang="en-US" sz="2800" dirty="0" err="1"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thùng</a:t>
              </a:r>
              <a:endParaRPr lang="en-VN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EEC8659-8E31-9341-ADDC-B7BB68B56226}"/>
                </a:ext>
              </a:extLst>
            </p:cNvPr>
            <p:cNvSpPr/>
            <p:nvPr/>
          </p:nvSpPr>
          <p:spPr>
            <a:xfrm>
              <a:off x="2698297" y="4246191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E36AB660-1815-2A48-AC85-A9042D3FF46F}"/>
                </a:ext>
              </a:extLst>
            </p:cNvPr>
            <p:cNvSpPr/>
            <p:nvPr/>
          </p:nvSpPr>
          <p:spPr>
            <a:xfrm>
              <a:off x="4570217" y="4246190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DC77CD0-3042-384A-B77B-7C7AA4C81446}"/>
                </a:ext>
              </a:extLst>
            </p:cNvPr>
            <p:cNvSpPr/>
            <p:nvPr/>
          </p:nvSpPr>
          <p:spPr>
            <a:xfrm>
              <a:off x="6515596" y="424618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97055D34-79E6-7E42-893D-1715BD3C0C2E}"/>
                </a:ext>
              </a:extLst>
            </p:cNvPr>
            <p:cNvSpPr/>
            <p:nvPr/>
          </p:nvSpPr>
          <p:spPr>
            <a:xfrm>
              <a:off x="5989268" y="5228996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AFA273A-212C-C14B-B456-E0D18E398786}"/>
              </a:ext>
            </a:extLst>
          </p:cNvPr>
          <p:cNvSpPr/>
          <p:nvPr/>
        </p:nvSpPr>
        <p:spPr>
          <a:xfrm>
            <a:off x="2629645" y="3694158"/>
            <a:ext cx="855477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02A0F97-D02E-2F4B-9BD5-9185DE6432AD}"/>
              </a:ext>
            </a:extLst>
          </p:cNvPr>
          <p:cNvSpPr/>
          <p:nvPr/>
        </p:nvSpPr>
        <p:spPr>
          <a:xfrm>
            <a:off x="4673894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09E6EFE-B399-8541-8080-33F4B2BDBA2C}"/>
              </a:ext>
            </a:extLst>
          </p:cNvPr>
          <p:cNvSpPr/>
          <p:nvPr/>
        </p:nvSpPr>
        <p:spPr>
          <a:xfrm>
            <a:off x="6622327" y="3694157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1DAD17B-CEC8-5B4E-9F7A-B07BB7F4ED9F}"/>
              </a:ext>
            </a:extLst>
          </p:cNvPr>
          <p:cNvSpPr/>
          <p:nvPr/>
        </p:nvSpPr>
        <p:spPr>
          <a:xfrm>
            <a:off x="6095999" y="4676965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0245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 smtClean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0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thúc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hiệp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đương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71 </a:t>
            </a:r>
            <a:endParaRPr lang="en-US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1942" y="2058810"/>
            <a:ext cx="9830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itchFamily="18" charset="0"/>
              </a:rPr>
              <a:t>Tổng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của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bé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và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lớn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trong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các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trên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là</a:t>
            </a:r>
            <a:r>
              <a:rPr lang="en-US" sz="3200" b="1" dirty="0" smtClean="0">
                <a:cs typeface="Times New Roman" pitchFamily="18" charset="0"/>
              </a:rPr>
              <a:t>: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Nhấn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dirty="0" smtClean="0"/>
              <a:t> ô </a:t>
            </a:r>
            <a:r>
              <a:rPr lang="en-US" b="1" dirty="0" err="1" smtClean="0"/>
              <a:t>câu</a:t>
            </a:r>
            <a:r>
              <a:rPr lang="en-US" b="1" dirty="0" smtClean="0"/>
              <a:t> </a:t>
            </a:r>
            <a:r>
              <a:rPr lang="en-US" b="1" dirty="0" err="1" smtClean="0"/>
              <a:t>hỏi</a:t>
            </a:r>
            <a:r>
              <a:rPr lang="en-US" b="1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hiện</a:t>
            </a:r>
            <a:r>
              <a:rPr lang="en-US" dirty="0" smtClean="0"/>
              <a:t> </a:t>
            </a:r>
            <a:r>
              <a:rPr lang="en-US" dirty="0" err="1" smtClean="0"/>
              <a:t>đáp</a:t>
            </a:r>
            <a:r>
              <a:rPr lang="en-US" dirty="0" smtClean="0"/>
              <a:t> </a:t>
            </a:r>
            <a:r>
              <a:rPr lang="en-US" dirty="0" err="1" smtClean="0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cs typeface="Times New Roman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cs typeface="Times New Roman" pitchFamily="18" charset="0"/>
              </a:rPr>
              <a:t>30 </a:t>
            </a:r>
            <a:endParaRPr lang="en-US" sz="32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1741" y="1939387"/>
            <a:ext cx="97615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cs typeface="Times New Roman" pitchFamily="18" charset="0"/>
              </a:rPr>
              <a:t>Hiệu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của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lớn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và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bé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nhất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trong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các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số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trên</a:t>
            </a:r>
            <a:r>
              <a:rPr lang="en-US" sz="3200" b="1" dirty="0" smtClean="0">
                <a:cs typeface="Times New Roman" pitchFamily="18" charset="0"/>
              </a:rPr>
              <a:t> </a:t>
            </a:r>
            <a:r>
              <a:rPr lang="en-US" sz="3200" b="1" dirty="0" err="1" smtClean="0">
                <a:cs typeface="Times New Roman" pitchFamily="18" charset="0"/>
              </a:rPr>
              <a:t>là</a:t>
            </a:r>
            <a:r>
              <a:rPr lang="en-US" sz="3200" b="1" dirty="0" smtClean="0">
                <a:cs typeface="Times New Roman" pitchFamily="18" charset="0"/>
              </a:rPr>
              <a:t>:</a:t>
            </a:r>
            <a:endParaRPr lang="en-US" sz="3200" b="1" dirty="0"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8034" y="1611809"/>
            <a:ext cx="102403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000" b="1" cap="none" spc="0" dirty="0" err="1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b="1" cap="none" spc="0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cap="none" spc="0" dirty="0">
              <a:ln w="0"/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265339" y="317237"/>
            <a:ext cx="6163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ÔN TẬP VÀ BỔ SUNG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268499"/>
            <a:ext cx="7545655" cy="174336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4</a:t>
            </a:r>
          </a:p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HƠN, KÉM NHAU BAO NHIÊU</a:t>
            </a:r>
          </a:p>
        </p:txBody>
      </p:sp>
    </p:spTree>
    <p:extLst>
      <p:ext uri="{BB962C8B-B14F-4D97-AF65-F5344CB8AC3E}">
        <p14:creationId xmlns:p14="http://schemas.microsoft.com/office/powerpoint/2010/main" val="5526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039915" y="2347416"/>
            <a:ext cx="5941196" cy="230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63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9A0C46-531C-4740-912B-395E0CBC1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01" b="98817" l="3406" r="95232">
                        <a14:foregroundMark x1="3542" y1="14201" x2="9673" y2="42012"/>
                        <a14:foregroundMark x1="8038" y1="83432" x2="10082" y2="84024"/>
                        <a14:foregroundMark x1="5313" y1="80473" x2="5313" y2="80473"/>
                        <a14:foregroundMark x1="5722" y1="80473" x2="6676" y2="81065"/>
                        <a14:foregroundMark x1="10763" y1="72781" x2="13488" y2="70414"/>
                        <a14:foregroundMark x1="18665" y1="86391" x2="23025" y2="73373"/>
                        <a14:foregroundMark x1="23161" y1="75148" x2="24659" y2="77515"/>
                        <a14:foregroundMark x1="29700" y1="98817" x2="34196" y2="73964"/>
                        <a14:foregroundMark x1="38147" y1="95266" x2="41417" y2="78698"/>
                        <a14:foregroundMark x1="41417" y1="78698" x2="42916" y2="73964"/>
                        <a14:foregroundMark x1="29973" y1="40237" x2="32834" y2="27811"/>
                        <a14:foregroundMark x1="18120" y1="37278" x2="26839" y2="23669"/>
                        <a14:foregroundMark x1="38828" y1="43195" x2="42234" y2="34320"/>
                        <a14:foregroundMark x1="50409" y1="38462" x2="49319" y2="42604"/>
                        <a14:foregroundMark x1="55177" y1="39053" x2="58719" y2="39645"/>
                        <a14:foregroundMark x1="68937" y1="37278" x2="67166" y2="38462"/>
                        <a14:foregroundMark x1="79428" y1="29586" x2="77929" y2="43195"/>
                        <a14:foregroundMark x1="81199" y1="40237" x2="85831" y2="40828"/>
                        <a14:foregroundMark x1="85831" y1="40828" x2="86376" y2="40237"/>
                        <a14:foregroundMark x1="95232" y1="40828" x2="94959" y2="46154"/>
                        <a14:foregroundMark x1="49455" y1="89941" x2="51090" y2="81065"/>
                        <a14:foregroundMark x1="58583" y1="78107" x2="58583" y2="92899"/>
                        <a14:foregroundMark x1="64714" y1="78698" x2="69891" y2="92308"/>
                        <a14:foregroundMark x1="17847" y1="50888" x2="17984" y2="48521"/>
                        <a14:foregroundMark x1="21935" y1="47929" x2="22752" y2="48521"/>
                        <a14:foregroundMark x1="29428" y1="47929" x2="31880" y2="48521"/>
                        <a14:foregroundMark x1="39237" y1="49704" x2="41144" y2="49704"/>
                        <a14:foregroundMark x1="49046" y1="46154" x2="49864" y2="46154"/>
                        <a14:foregroundMark x1="57902" y1="47337" x2="59401" y2="49704"/>
                        <a14:foregroundMark x1="68665" y1="44379" x2="67575" y2="47929"/>
                        <a14:foregroundMark x1="86376" y1="50296" x2="84605" y2="50296"/>
                        <a14:foregroundMark x1="34060" y1="72781" x2="29292" y2="72781"/>
                        <a14:foregroundMark x1="29292" y1="72781" x2="29019" y2="92899"/>
                        <a14:foregroundMark x1="29019" y1="92899" x2="33379" y2="81657"/>
                        <a14:foregroundMark x1="33379" y1="81657" x2="30245" y2="71006"/>
                        <a14:foregroundMark x1="44414" y1="74556" x2="39237" y2="73964"/>
                        <a14:foregroundMark x1="39237" y1="73964" x2="37330" y2="92308"/>
                        <a14:foregroundMark x1="37330" y1="92308" x2="42371" y2="97633"/>
                        <a14:foregroundMark x1="42371" y1="97633" x2="43869" y2="71006"/>
                        <a14:foregroundMark x1="43869" y1="71006" x2="42371" y2="63905"/>
                        <a14:foregroundMark x1="50136" y1="87574" x2="52452" y2="68639"/>
                        <a14:foregroundMark x1="52452" y1="68639" x2="52589" y2="68639"/>
                        <a14:foregroundMark x1="52316" y1="71598" x2="53542" y2="74556"/>
                        <a14:foregroundMark x1="9264" y1="79290" x2="11580" y2="71598"/>
                        <a14:foregroundMark x1="58174" y1="81657" x2="61444" y2="72781"/>
                        <a14:foregroundMark x1="61444" y1="72189" x2="59946" y2="71006"/>
                        <a14:foregroundMark x1="10899" y1="7101" x2="12807" y2="14201"/>
                        <a14:foregroundMark x1="12807" y1="14201" x2="9537" y2="9467"/>
                        <a14:foregroundMark x1="7902" y1="50888" x2="10354" y2="51479"/>
                        <a14:backgroundMark x1="73433" y1="53254" x2="83924" y2="58580"/>
                        <a14:backgroundMark x1="83924" y1="58580" x2="86104" y2="57396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3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" y="862966"/>
            <a:ext cx="10398826" cy="2394280"/>
          </a:xfrm>
          <a:prstGeom prst="rect">
            <a:avLst/>
          </a:prstGeom>
        </p:spPr>
      </p:pic>
      <p:sp>
        <p:nvSpPr>
          <p:cNvPr id="19" name="Right Brace 18">
            <a:extLst>
              <a:ext uri="{FF2B5EF4-FFF2-40B4-BE49-F238E27FC236}">
                <a16:creationId xmlns:a16="http://schemas.microsoft.com/office/drawing/2014/main" id="{11C96FBA-EA0C-254F-ABED-F5048901DEC3}"/>
              </a:ext>
            </a:extLst>
          </p:cNvPr>
          <p:cNvSpPr/>
          <p:nvPr/>
        </p:nvSpPr>
        <p:spPr>
          <a:xfrm rot="5400000">
            <a:off x="9438702" y="1147127"/>
            <a:ext cx="401243" cy="2219375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10EF8E-38DB-154E-812F-8F33C7DAF0CE}"/>
              </a:ext>
            </a:extLst>
          </p:cNvPr>
          <p:cNvSpPr txBox="1"/>
          <p:nvPr/>
        </p:nvSpPr>
        <p:spPr>
          <a:xfrm>
            <a:off x="9344025" y="2428856"/>
            <a:ext cx="57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?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B448794-746D-A344-BBB7-E3CC52D5541E}"/>
              </a:ext>
            </a:extLst>
          </p:cNvPr>
          <p:cNvSpPr/>
          <p:nvPr/>
        </p:nvSpPr>
        <p:spPr>
          <a:xfrm>
            <a:off x="2677684" y="3429000"/>
            <a:ext cx="6352016" cy="294492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DAD4E9-768E-A146-A759-8F1019C804B6}"/>
              </a:ext>
            </a:extLst>
          </p:cNvPr>
          <p:cNvSpPr txBox="1"/>
          <p:nvPr/>
        </p:nvSpPr>
        <p:spPr>
          <a:xfrm>
            <a:off x="2677684" y="44661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/>
              <a:t>a)</a:t>
            </a:r>
            <a:r>
              <a:rPr lang="vi-VN" sz="2800" dirty="0"/>
              <a:t> Số gà hơn số vịt mấy con?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9D5254-8222-8544-9C87-49DF20A05817}"/>
              </a:ext>
            </a:extLst>
          </p:cNvPr>
          <p:cNvSpPr txBox="1"/>
          <p:nvPr/>
        </p:nvSpPr>
        <p:spPr>
          <a:xfrm>
            <a:off x="2876436" y="3513101"/>
            <a:ext cx="5954512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/>
              <a:t>Bài</a:t>
            </a:r>
            <a:r>
              <a:rPr lang="en-US" sz="3000" dirty="0"/>
              <a:t> </a:t>
            </a:r>
            <a:r>
              <a:rPr lang="en-US" sz="3000" dirty="0" err="1"/>
              <a:t>giải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gà</a:t>
            </a:r>
            <a:r>
              <a:rPr lang="en-US" sz="3000" dirty="0"/>
              <a:t> </a:t>
            </a: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vịt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: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/>
              <a:t>10 – 7 = 3 (con)</a:t>
            </a:r>
            <a:endParaRPr lang="en-VN" sz="3000" dirty="0"/>
          </a:p>
          <a:p>
            <a:pPr algn="ctr">
              <a:lnSpc>
                <a:spcPct val="150000"/>
              </a:lnSpc>
            </a:pPr>
            <a:r>
              <a:rPr lang="en-US" sz="3000" dirty="0" err="1"/>
              <a:t>Đáp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: 3 con</a:t>
            </a:r>
            <a:endParaRPr lang="en-VN" sz="3000" dirty="0"/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60238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228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" grpId="0"/>
      <p:bldP spid="21" grpId="0" animBg="1"/>
      <p:bldP spid="22" grpId="0"/>
      <p:bldP spid="8" grpId="0" build="p"/>
    </p:bldLst>
  </p:timing>
</p:sld>
</file>

<file path=ppt/theme/theme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524</Words>
  <Application>Microsoft Office PowerPoint</Application>
  <PresentationFormat>Widescreen</PresentationFormat>
  <Paragraphs>102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SimSun</vt:lpstr>
      <vt:lpstr>#9Slide03 Arima Madurai Medium</vt:lpstr>
      <vt:lpstr>Arial</vt:lpstr>
      <vt:lpstr>Calibri</vt:lpstr>
      <vt:lpstr>Calibri Light</vt:lpstr>
      <vt:lpstr>Tahoma</vt:lpstr>
      <vt:lpstr>Times New Roman</vt:lpstr>
      <vt:lpstr>Wingdings</vt:lpstr>
      <vt:lpstr>4_Office 主题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Ms Quyen</cp:lastModifiedBy>
  <cp:revision>15</cp:revision>
  <dcterms:created xsi:type="dcterms:W3CDTF">2021-05-06T10:30:00Z</dcterms:created>
  <dcterms:modified xsi:type="dcterms:W3CDTF">2021-09-16T15:59:03Z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