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7" r:id="rId5"/>
    <p:sldMasterId id="2147483689" r:id="rId6"/>
    <p:sldMasterId id="2147483701" r:id="rId7"/>
  </p:sldMasterIdLst>
  <p:notesMasterIdLst>
    <p:notesMasterId r:id="rId9"/>
  </p:notesMasterIdLst>
  <p:sldIdLst>
    <p:sldId id="517" r:id="rId8"/>
    <p:sldId id="514" r:id="rId10"/>
    <p:sldId id="474" r:id="rId11"/>
    <p:sldId id="294" r:id="rId12"/>
    <p:sldId id="476" r:id="rId13"/>
    <p:sldId id="480" r:id="rId14"/>
    <p:sldId id="483" r:id="rId15"/>
    <p:sldId id="485" r:id="rId16"/>
    <p:sldId id="486" r:id="rId17"/>
    <p:sldId id="487" r:id="rId18"/>
    <p:sldId id="489" r:id="rId19"/>
    <p:sldId id="490" r:id="rId20"/>
    <p:sldId id="5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9" d="100"/>
          <a:sy n="69" d="100"/>
        </p:scale>
        <p:origin x="56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B6BAD-D7BE-42FE-94F6-9D4136C2E50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7D557-49EE-431B-9A84-BB132B69029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B368D6-B906-4AFB-B534-95CF2E4787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B368D6-B906-4AFB-B534-95CF2E4787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B368D6-B906-4AFB-B534-95CF2E4787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5983328-5D9C-4CDA-A4B0-8F0932BA2C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5983328-5D9C-4CDA-A4B0-8F0932BA2C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B368D6-B906-4AFB-B534-95CF2E4787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FB368D6-B906-4AFB-B534-95CF2E4787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B368D6-B906-4AFB-B534-95CF2E4787B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B368D6-B906-4AFB-B534-95CF2E4787B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B368D6-B906-4AFB-B534-95CF2E4787B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368D6-B906-4AFB-B534-95CF2E4787B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FB368D6-B906-4AFB-B534-95CF2E4787B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FB368D6-B906-4AFB-B534-95CF2E4787B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637A3-1F91-44B1-8F0C-3130B435A4B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1.jpe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jpeg"/><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4" Type="http://schemas.openxmlformats.org/officeDocument/2006/relationships/theme" Target="../theme/theme5.xml"/><Relationship Id="rId13" Type="http://schemas.openxmlformats.org/officeDocument/2006/relationships/image" Target="../media/image6.png"/><Relationship Id="rId12" Type="http://schemas.openxmlformats.org/officeDocument/2006/relationships/image" Target="../media/image1.jpeg"/><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6.xml"/><Relationship Id="rId13" Type="http://schemas.openxmlformats.org/officeDocument/2006/relationships/image" Target="../media/image7.jpeg"/><Relationship Id="rId12" Type="http://schemas.openxmlformats.org/officeDocument/2006/relationships/image" Target="../media/image1.jpeg"/><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368D6-B906-4AFB-B534-95CF2E4787B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637A3-1F91-44B1-8F0C-3130B435A4B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fld>
            <a:endParaRPr lang="en-US"/>
          </a:p>
        </p:txBody>
      </p:sp>
      <p:pic>
        <p:nvPicPr>
          <p:cNvPr id="7" name="Picture 6" descr="A picture containing flower, plant, bouque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12000" b="-12000"/>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13.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1.xml"/><Relationship Id="rId10" Type="http://schemas.openxmlformats.org/officeDocument/2006/relationships/slideLayout" Target="../slideLayouts/slideLayout6.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5.xml"/><Relationship Id="rId2" Type="http://schemas.openxmlformats.org/officeDocument/2006/relationships/image" Target="../media/image21.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image" Target="../media/image18.GIF"/><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1" cstate="screen"/>
          <a:stretch>
            <a:fillRect/>
          </a:stretch>
        </p:blipFill>
        <p:spPr>
          <a:xfrm>
            <a:off x="1588" y="4156608"/>
            <a:ext cx="12188826" cy="2700501"/>
          </a:xfrm>
          <a:prstGeom prst="rect">
            <a:avLst/>
          </a:prstGeom>
        </p:spPr>
      </p:pic>
      <p:pic>
        <p:nvPicPr>
          <p:cNvPr id="3" name="图片 2" descr="9ee5199484871c902f5b226d6e69cbee"/>
          <p:cNvPicPr/>
          <p:nvPr/>
        </p:nvPicPr>
        <p:blipFill>
          <a:blip r:embed="rId2" cstate="screen"/>
          <a:stretch>
            <a:fillRect/>
          </a:stretch>
        </p:blipFill>
        <p:spPr>
          <a:xfrm>
            <a:off x="1897839" y="4406055"/>
            <a:ext cx="2778671" cy="2393962"/>
          </a:xfrm>
          <a:prstGeom prst="rect">
            <a:avLst/>
          </a:prstGeom>
        </p:spPr>
      </p:pic>
      <p:pic>
        <p:nvPicPr>
          <p:cNvPr id="4" name="图片 3" descr="e0f01d50e93b5be62aa78ca12bd19666"/>
          <p:cNvPicPr/>
          <p:nvPr/>
        </p:nvPicPr>
        <p:blipFill>
          <a:blip r:embed="rId3" cstate="screen"/>
          <a:stretch>
            <a:fillRect/>
          </a:stretch>
        </p:blipFill>
        <p:spPr>
          <a:xfrm>
            <a:off x="5233895" y="5226497"/>
            <a:ext cx="2169865" cy="1573519"/>
          </a:xfrm>
          <a:prstGeom prst="rect">
            <a:avLst/>
          </a:prstGeom>
        </p:spPr>
      </p:pic>
      <p:pic>
        <p:nvPicPr>
          <p:cNvPr id="10" name="图片 9" descr="e6a655ed09bc757151afabca7ab85c5c"/>
          <p:cNvPicPr/>
          <p:nvPr/>
        </p:nvPicPr>
        <p:blipFill>
          <a:blip r:embed="rId4" cstate="screen"/>
          <a:stretch>
            <a:fillRect/>
          </a:stretch>
        </p:blipFill>
        <p:spPr>
          <a:xfrm rot="1426081">
            <a:off x="10360367" y="521455"/>
            <a:ext cx="1145414" cy="1495043"/>
          </a:xfrm>
          <a:prstGeom prst="rect">
            <a:avLst/>
          </a:prstGeom>
        </p:spPr>
      </p:pic>
      <p:pic>
        <p:nvPicPr>
          <p:cNvPr id="11" name="图片 10" descr="d1ca708a87c9b39e9bdf39142e09b55e"/>
          <p:cNvPicPr/>
          <p:nvPr/>
        </p:nvPicPr>
        <p:blipFill>
          <a:blip r:embed="rId5"/>
          <a:stretch>
            <a:fillRect/>
          </a:stretch>
        </p:blipFill>
        <p:spPr>
          <a:xfrm>
            <a:off x="192038" y="-179790"/>
            <a:ext cx="2428243" cy="2428243"/>
          </a:xfrm>
          <a:prstGeom prst="rect">
            <a:avLst/>
          </a:prstGeom>
        </p:spPr>
      </p:pic>
      <p:pic>
        <p:nvPicPr>
          <p:cNvPr id="13" name="轻松欢乐节奏感动进取电子音乐.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140063" y="-586084"/>
            <a:ext cx="812588" cy="812588"/>
          </a:xfrm>
          <a:prstGeom prst="rect">
            <a:avLst/>
          </a:prstGeom>
        </p:spPr>
      </p:pic>
      <p:sp>
        <p:nvSpPr>
          <p:cNvPr id="13315" name="TextBox 3"/>
          <p:cNvSpPr txBox="1">
            <a:spLocks noChangeArrowheads="1"/>
          </p:cNvSpPr>
          <p:nvPr/>
        </p:nvSpPr>
        <p:spPr bwMode="auto">
          <a:xfrm>
            <a:off x="1408777" y="226345"/>
            <a:ext cx="937412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PHÒNG GIÁO DỤC  VÀ  ĐÀO TẠO QUẬN LONG BIÊN</a:t>
            </a:r>
            <a:endParaRPr lang="en-US" altLang="vi-VN" sz="2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TRƯỜNG TIỂU HỌC PHÚC LỢI</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文本框 9"/>
          <p:cNvSpPr txBox="1"/>
          <p:nvPr/>
        </p:nvSpPr>
        <p:spPr>
          <a:xfrm>
            <a:off x="2713514" y="2439439"/>
            <a:ext cx="6765520" cy="707702"/>
          </a:xfrm>
          <a:prstGeom prst="rect">
            <a:avLst/>
          </a:prstGeom>
          <a:noFill/>
        </p:spPr>
        <p:txBody>
          <a:bodyPr wrap="none" rtlCol="0">
            <a:prstTxWarp prst="textArchUp">
              <a:avLst/>
            </a:prstTxWarp>
            <a:spAutoFit/>
          </a:bodyPr>
          <a:lstStyle/>
          <a:p>
            <a:pPr algn="ctr"/>
            <a:r>
              <a:rPr lang="en-US" sz="7200" b="1" dirty="0" smtClean="0">
                <a:solidFill>
                  <a:srgbClr val="559AA9"/>
                </a:solidFill>
                <a:latin typeface="Times New Roman" panose="02020603050405020304" pitchFamily="18" charset="0"/>
                <a:ea typeface="Microsoft YaHei" panose="020B0503020204020204" charset="-122"/>
                <a:cs typeface="Times New Roman" panose="02020603050405020304" pitchFamily="18" charset="0"/>
              </a:rPr>
              <a:t>ĐẠO ĐỨC</a:t>
            </a:r>
            <a:endParaRPr lang="vi-VN" sz="72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9"/>
            </p:custDataLst>
          </p:nvPr>
        </p:nvSpPr>
        <p:spPr bwMode="auto">
          <a:xfrm>
            <a:off x="1897611" y="3429680"/>
            <a:ext cx="8354652" cy="61555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en-US" sz="4000" b="1" spc="6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YÊU QUÝ BẠN BÈ</a:t>
            </a:r>
            <a:endParaRPr lang="vi-VN" altLang="en-US" sz="4000" b="1" spc="6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25624" y="81653"/>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7872" y="1197378"/>
            <a:ext cx="5533282" cy="3438909"/>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76008" y="1197378"/>
            <a:ext cx="4429957" cy="3670535"/>
          </a:xfrm>
          <a:prstGeom prst="rect">
            <a:avLst/>
          </a:prstGeom>
        </p:spPr>
      </p:pic>
      <p:sp>
        <p:nvSpPr>
          <p:cNvPr id="13" name="Rectangle: Rounded Corners 12"/>
          <p:cNvSpPr/>
          <p:nvPr/>
        </p:nvSpPr>
        <p:spPr>
          <a:xfrm>
            <a:off x="221942" y="5255579"/>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Các bạn cùng nhau học nhóm.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6551721" y="5197874"/>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Chia sẻ đồ ăn cùng các bạn.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p:cNvSpPr/>
          <p:nvPr/>
        </p:nvSpPr>
        <p:spPr>
          <a:xfrm>
            <a:off x="3169328" y="659718"/>
            <a:ext cx="6676007" cy="2261035"/>
          </a:xfrm>
          <a:prstGeom prst="cloudCallout">
            <a:avLst>
              <a:gd name="adj1" fmla="val -56784"/>
              <a:gd name="adj2" fmla="val 59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Em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cần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để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yêu</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quý</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bè</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07"/>
            <a:ext cx="1796902" cy="16612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1"/>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175432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cần đối xử tốt với các bạn trong lớp, không ganh đua, đố kị. Giúp đỡ khi các bạn gặp khó khăn, và trong học tập.</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pic>
        <p:nvPicPr>
          <p:cNvPr id="5" name="Picture 4"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297" y="629568"/>
            <a:ext cx="1796902" cy="1661287"/>
          </a:xfrm>
          <a:prstGeom prst="rect">
            <a:avLst/>
          </a:prstGeom>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2"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3"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4"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5"/>
          <a:stretch>
            <a:fillRect/>
          </a:stretch>
        </p:blipFill>
        <p:spPr>
          <a:xfrm>
            <a:off x="1118804" y="295458"/>
            <a:ext cx="1525010" cy="2729768"/>
          </a:xfrm>
          <a:prstGeom prst="rect">
            <a:avLst/>
          </a:prstGeom>
        </p:spPr>
      </p:pic>
      <p:sp>
        <p:nvSpPr>
          <p:cNvPr id="8" name="TextBox 7"/>
          <p:cNvSpPr txBox="1"/>
          <p:nvPr/>
        </p:nvSpPr>
        <p:spPr>
          <a:xfrm>
            <a:off x="2415841" y="945067"/>
            <a:ext cx="793719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vi-VN" sz="8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Củng cố bài học</a:t>
            </a:r>
            <a:endParaRPr kumimoji="0" lang="en-US" sz="8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710762" y="255181"/>
            <a:ext cx="5050466" cy="10738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Mục tiêu bài học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组合 567"/>
          <p:cNvGrpSpPr/>
          <p:nvPr/>
        </p:nvGrpSpPr>
        <p:grpSpPr>
          <a:xfrm>
            <a:off x="1185719" y="870600"/>
            <a:ext cx="9824483" cy="1820299"/>
            <a:chOff x="1330899" y="1678703"/>
            <a:chExt cx="4506713" cy="1820299"/>
          </a:xfrm>
        </p:grpSpPr>
        <p:grpSp>
          <p:nvGrpSpPr>
            <p:cNvPr id="6" name="组合 376"/>
            <p:cNvGrpSpPr/>
            <p:nvPr/>
          </p:nvGrpSpPr>
          <p:grpSpPr>
            <a:xfrm>
              <a:off x="1330899" y="1678703"/>
              <a:ext cx="4506713" cy="1820299"/>
              <a:chOff x="2972472" y="1362075"/>
              <a:chExt cx="5830217" cy="2354874"/>
            </a:xfrm>
          </p:grpSpPr>
          <p:sp>
            <p:nvSpPr>
              <p:cNvPr id="9"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1" name="组合 375"/>
              <p:cNvGrpSpPr/>
              <p:nvPr/>
            </p:nvGrpSpPr>
            <p:grpSpPr>
              <a:xfrm>
                <a:off x="2972472" y="1362075"/>
                <a:ext cx="1164099" cy="1951636"/>
                <a:chOff x="2105026" y="333375"/>
                <a:chExt cx="1958975" cy="3284262"/>
              </a:xfrm>
            </p:grpSpPr>
            <p:sp>
              <p:nvSpPr>
                <p:cNvPr id="12"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3"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4"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5"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7" name="文本框 557"/>
            <p:cNvSpPr txBox="1"/>
            <p:nvPr/>
          </p:nvSpPr>
          <p:spPr>
            <a:xfrm>
              <a:off x="2374326" y="2393691"/>
              <a:ext cx="2584283" cy="1077218"/>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yêu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bè</a:t>
              </a:r>
              <a:endParaRPr kumimoji="0" lang="zh-CN" altLang="en-US" sz="3200" b="0" i="0" u="none" strike="noStrike" kern="1200" cap="none" spc="0" normalizeH="0" baseline="0" noProof="0" dirty="0">
                <a:ln w="63500">
                  <a:solidFill>
                    <a:srgbClr val="FFFFFF"/>
                  </a:solidFill>
                </a:ln>
                <a:solidFill>
                  <a:srgbClr val="7030A0"/>
                </a:solidFill>
                <a:effectLst>
                  <a:outerShdw blurRad="127000" dist="38100" dir="2700000" algn="tl" rotWithShape="0">
                    <a:prstClr val="black">
                      <a:alpha val="47000"/>
                    </a:prstClr>
                  </a:outerShdw>
                </a:effectLst>
                <a:uLnTx/>
                <a:uFillTx/>
                <a:latin typeface="Calibri Light" panose="020F0302020204030204"/>
                <a:ea typeface="字魂36号-正文宋楷" panose="02000000000000000000" pitchFamily="2" charset="-122"/>
                <a:cs typeface="+mn-cs"/>
              </a:endParaRPr>
            </a:p>
          </p:txBody>
        </p:sp>
      </p:grpSp>
      <p:grpSp>
        <p:nvGrpSpPr>
          <p:cNvPr id="71" name="组合 567"/>
          <p:cNvGrpSpPr/>
          <p:nvPr/>
        </p:nvGrpSpPr>
        <p:grpSpPr>
          <a:xfrm>
            <a:off x="1039721" y="2398383"/>
            <a:ext cx="9824483" cy="1868765"/>
            <a:chOff x="1330899" y="1678703"/>
            <a:chExt cx="4506713" cy="1868765"/>
          </a:xfrm>
        </p:grpSpPr>
        <p:grpSp>
          <p:nvGrpSpPr>
            <p:cNvPr id="72" name="组合 376"/>
            <p:cNvGrpSpPr/>
            <p:nvPr/>
          </p:nvGrpSpPr>
          <p:grpSpPr>
            <a:xfrm>
              <a:off x="1330899" y="1678703"/>
              <a:ext cx="4506713" cy="1820299"/>
              <a:chOff x="2972472" y="1362075"/>
              <a:chExt cx="5830217" cy="2354874"/>
            </a:xfrm>
          </p:grpSpPr>
          <p:sp>
            <p:nvSpPr>
              <p:cNvPr id="74"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76" name="组合 375"/>
              <p:cNvGrpSpPr/>
              <p:nvPr/>
            </p:nvGrpSpPr>
            <p:grpSpPr>
              <a:xfrm>
                <a:off x="2972472" y="1362075"/>
                <a:ext cx="1164099" cy="1951636"/>
                <a:chOff x="2105026" y="333375"/>
                <a:chExt cx="1958975" cy="3284262"/>
              </a:xfrm>
            </p:grpSpPr>
            <p:sp>
              <p:nvSpPr>
                <p:cNvPr id="77"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4"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5"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7"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8"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9"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0"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1"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2"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3"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4"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5"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6"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9"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0"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1"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2"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3"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4"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5"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6"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7"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8"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9"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0"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1"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2"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3"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4"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5"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6"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7"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8"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9"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0"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1"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73" name="文本框 557"/>
            <p:cNvSpPr txBox="1"/>
            <p:nvPr/>
          </p:nvSpPr>
          <p:spPr>
            <a:xfrm>
              <a:off x="2374326" y="2393691"/>
              <a:ext cx="2584283" cy="1153777"/>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12000"/>
                </a:lnSpc>
                <a:spcBef>
                  <a:spcPts val="0"/>
                </a:spcBef>
                <a:spcAft>
                  <a:spcPts val="480"/>
                </a:spcAft>
                <a:buClr>
                  <a:srgbClr val="181717"/>
                </a:buClr>
                <a:buSzPts val="1250"/>
                <a:buFontTx/>
                <a:buNone/>
                <a:defRPr/>
              </a:pP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33" name="组合 567"/>
          <p:cNvGrpSpPr/>
          <p:nvPr/>
        </p:nvGrpSpPr>
        <p:grpSpPr>
          <a:xfrm>
            <a:off x="1035914" y="3788305"/>
            <a:ext cx="9974286" cy="1997162"/>
            <a:chOff x="1330899" y="1678703"/>
            <a:chExt cx="4506713" cy="1820299"/>
          </a:xfrm>
        </p:grpSpPr>
        <p:grpSp>
          <p:nvGrpSpPr>
            <p:cNvPr id="134" name="组合 376"/>
            <p:cNvGrpSpPr/>
            <p:nvPr/>
          </p:nvGrpSpPr>
          <p:grpSpPr>
            <a:xfrm>
              <a:off x="1330899" y="1678703"/>
              <a:ext cx="4506713" cy="1820299"/>
              <a:chOff x="2972472" y="1362075"/>
              <a:chExt cx="5830217" cy="2354874"/>
            </a:xfrm>
          </p:grpSpPr>
          <p:sp>
            <p:nvSpPr>
              <p:cNvPr id="136" name="Freeform 5"/>
              <p:cNvSpPr/>
              <p:nvPr/>
            </p:nvSpPr>
            <p:spPr bwMode="auto">
              <a:xfrm>
                <a:off x="3605214" y="1920874"/>
                <a:ext cx="5197475" cy="1705514"/>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7" name="Freeform 6"/>
              <p:cNvSpPr/>
              <p:nvPr/>
            </p:nvSpPr>
            <p:spPr bwMode="auto">
              <a:xfrm>
                <a:off x="3589339" y="1946275"/>
                <a:ext cx="5124450" cy="1770674"/>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38" name="组合 375"/>
              <p:cNvGrpSpPr/>
              <p:nvPr/>
            </p:nvGrpSpPr>
            <p:grpSpPr>
              <a:xfrm>
                <a:off x="2972472" y="1362075"/>
                <a:ext cx="1164099" cy="1951636"/>
                <a:chOff x="2105026" y="333375"/>
                <a:chExt cx="1958975" cy="3284262"/>
              </a:xfrm>
            </p:grpSpPr>
            <p:sp>
              <p:nvSpPr>
                <p:cNvPr id="139"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0"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1"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2"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3"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4"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5"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6"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7"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8"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9"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0"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1" name="Freeform 27"/>
                <p:cNvSpPr/>
                <p:nvPr/>
              </p:nvSpPr>
              <p:spPr bwMode="auto">
                <a:xfrm>
                  <a:off x="3153815" y="622299"/>
                  <a:ext cx="859385" cy="1233489"/>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2"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3"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4"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5"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6"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7"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8"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9"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0"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1" name="Freeform 37"/>
                <p:cNvSpPr/>
                <p:nvPr/>
              </p:nvSpPr>
              <p:spPr bwMode="auto">
                <a:xfrm>
                  <a:off x="2863851" y="2303463"/>
                  <a:ext cx="966788" cy="1314174"/>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2"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3"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4"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5" name="Freeform 41"/>
                <p:cNvSpPr/>
                <p:nvPr/>
              </p:nvSpPr>
              <p:spPr bwMode="auto">
                <a:xfrm>
                  <a:off x="2744789" y="2055813"/>
                  <a:ext cx="1195388" cy="344489"/>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6"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7"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8"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9"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0"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1"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2"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3"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4"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5"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6"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7"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8"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9"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0"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1"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2"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3"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4"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5"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6"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7"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8"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9"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0"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1"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2"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3"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135" name="文本框 557"/>
            <p:cNvSpPr txBox="1"/>
            <p:nvPr/>
          </p:nvSpPr>
          <p:spPr>
            <a:xfrm>
              <a:off x="2074689" y="2393691"/>
              <a:ext cx="3647997" cy="1051602"/>
            </a:xfrm>
            <a:prstGeom prst="rect">
              <a:avLst/>
            </a:prstGeom>
            <a:noFill/>
            <a:ln>
              <a:noFill/>
            </a:ln>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12000"/>
                </a:lnSpc>
                <a:spcBef>
                  <a:spcPts val="0"/>
                </a:spcBef>
                <a:spcAft>
                  <a:spcPts val="480"/>
                </a:spcAft>
                <a:buClr>
                  <a:srgbClr val="181717"/>
                </a:buClr>
                <a:buSzPts val="1250"/>
                <a:buFontTx/>
                <a:buNone/>
                <a:defRPr/>
              </a:pPr>
              <a:r>
                <a:rPr kumimoji="0" lang="vi-VN"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Sẵn sàng tham gia hoạt động phù hợp với lứa tuổi giúp đỡ các bạn khó khăn</a:t>
              </a:r>
              <a:endParaRPr kumimoji="0" lang="en-US" sz="3200" b="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barn(inVertical)">
                                      <p:cBhvr>
                                        <p:cTn id="2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4072" y="3089328"/>
            <a:ext cx="7818554" cy="4043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0" y="80640"/>
            <a:ext cx="2275008" cy="6699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p:cNvSpPr/>
          <p:nvPr/>
        </p:nvSpPr>
        <p:spPr>
          <a:xfrm>
            <a:off x="3666476" y="659718"/>
            <a:ext cx="6178859" cy="2261035"/>
          </a:xfrm>
          <a:prstGeom prst="cloudCallout">
            <a:avLst>
              <a:gd name="adj1" fmla="val -61837"/>
              <a:gd name="adj2" fmla="val 65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cảm</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nhỏ</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hát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như</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thế</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nào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2195" y="5099874"/>
            <a:ext cx="1993650" cy="18431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96948" y="3006461"/>
            <a:ext cx="383966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Khám</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phá</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4072" y="3006461"/>
            <a:ext cx="7818554" cy="41266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435" y="49735"/>
            <a:ext cx="1666875" cy="723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p:cNvSpPr/>
          <p:nvPr/>
        </p:nvSpPr>
        <p:spPr>
          <a:xfrm>
            <a:off x="188076" y="662474"/>
            <a:ext cx="11821672" cy="602698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Chào bạn Sẻ thân mến! Mình vừa kiếm được mười hạt kê rất ngon! Đây này, chúng mình chia đôi: cậu năm hạt, mình năm hạt.</a:t>
            </a: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 Nghe Chích nói, Sẻ rất xấu hổ quá. Chú ta đã nhận được từ bạn mình một bài học quý.</a:t>
            </a: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Xem thêm tại: https://loigiaihay.com/giai-vo-bai-tap-dao-duc-5-bai-5-tinh-ban-trang-15-a76383.html#ixzz6yCKXd4fq</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Arial-Rounded" panose="020B0604020202020204" pitchFamily="34" charset="0"/>
              <a:cs typeface="Arial-Rounded" panose="020B0604020202020204" pitchFamily="34" charset="0"/>
              <a:sym typeface="+mn-lt"/>
            </a:endParaRPr>
          </a:p>
        </p:txBody>
      </p:sp>
      <p:sp>
        <p:nvSpPr>
          <p:cNvPr id="13" name="TextBox 12"/>
          <p:cNvSpPr txBox="1"/>
          <p:nvPr/>
        </p:nvSpPr>
        <p:spPr>
          <a:xfrm>
            <a:off x="3011858" y="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Bài</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học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quý</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endParaRPr>
          </a:p>
        </p:txBody>
      </p:sp>
      <p:pic>
        <p:nvPicPr>
          <p:cNvPr id="17" name="Picture 16"/>
          <p:cNvPicPr>
            <a:picLocks noChangeAspect="1"/>
          </p:cNvPicPr>
          <p:nvPr/>
        </p:nvPicPr>
        <p:blipFill>
          <a:blip r:embed="rId1"/>
          <a:stretch>
            <a:fillRect/>
          </a:stretch>
        </p:blipFill>
        <p:spPr>
          <a:xfrm>
            <a:off x="10953750" y="0"/>
            <a:ext cx="1238250" cy="828675"/>
          </a:xfrm>
          <a:prstGeom prst="rect">
            <a:avLst/>
          </a:prstGeom>
        </p:spPr>
      </p:pic>
      <p:sp>
        <p:nvSpPr>
          <p:cNvPr id="18" name="TextBox 17"/>
          <p:cNvSpPr txBox="1"/>
          <p:nvPr/>
        </p:nvSpPr>
        <p:spPr>
          <a:xfrm>
            <a:off x="309058" y="872178"/>
            <a:ext cx="11125925" cy="5113644"/>
          </a:xfrm>
          <a:prstGeom prst="rect">
            <a:avLst/>
          </a:prstGeom>
          <a:noFill/>
        </p:spPr>
        <p:txBody>
          <a:bodyPr wrap="square" numCol="1"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Chào bạn Sẻ thân mến! Mình vừa kiếm được mười hạt kê rất ngon! Đây này, chúng mình chia đôi: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ậu năm hạt, mình năm hạt.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Nghe Chích nói, Sẻ rất xấu hổ quá. Chú ta đã nhận được từ bạn mình một bài học quý.</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Pla-cốp-xki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Nguyễn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Thị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Xuyến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dịch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5" name="2"/>
          <p:cNvSpPr/>
          <p:nvPr/>
        </p:nvSpPr>
        <p:spPr>
          <a:xfrm>
            <a:off x="2698812" y="843379"/>
            <a:ext cx="8809608" cy="491090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 name="Group 6"/>
          <p:cNvGrpSpPr/>
          <p:nvPr/>
        </p:nvGrpSpPr>
        <p:grpSpPr>
          <a:xfrm>
            <a:off x="2760981" y="781236"/>
            <a:ext cx="8747439" cy="2370338"/>
            <a:chOff x="156834" y="1116018"/>
            <a:chExt cx="2109019" cy="2986082"/>
          </a:xfrm>
        </p:grpSpPr>
        <p:sp>
          <p:nvSpPr>
            <p:cNvPr id="8" name="Hexagon 7"/>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9" name="TextBox 8"/>
            <p:cNvSpPr txBox="1"/>
            <p:nvPr/>
          </p:nvSpPr>
          <p:spPr>
            <a:xfrm>
              <a:off x="183635" y="1477334"/>
              <a:ext cx="1913403" cy="912583"/>
            </a:xfrm>
            <a:prstGeom prst="rect">
              <a:avLst/>
            </a:prstGeom>
            <a:noFill/>
          </p:spPr>
          <p:txBody>
            <a:bodyPr wrap="square" rtlCol="0">
              <a:spAutoFit/>
            </a:bodyPr>
            <a:lstStyle/>
            <a:p>
              <a:pPr marL="0" marR="0" lvl="0" indent="0" algn="just" defTabSz="91313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sp>
        <p:nvSpPr>
          <p:cNvPr id="13" name="TextBox 12"/>
          <p:cNvSpPr txBox="1"/>
          <p:nvPr/>
        </p:nvSpPr>
        <p:spPr>
          <a:xfrm>
            <a:off x="3277815" y="852257"/>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Sẻ đã làm gì khi nhận hộp kê. Chích đã làm gì khi nhặt được những hạt kê?</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3333394" y="1792451"/>
            <a:ext cx="7936095" cy="138499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ở trong tổ ăn hạt kê một mình.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Chích khi nhặt được những hạt kê đã mang về chia đôi cho sẻ.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5" name="Group 14"/>
          <p:cNvGrpSpPr/>
          <p:nvPr/>
        </p:nvGrpSpPr>
        <p:grpSpPr>
          <a:xfrm>
            <a:off x="2816560" y="3279209"/>
            <a:ext cx="8747439" cy="2370338"/>
            <a:chOff x="156834" y="1116018"/>
            <a:chExt cx="2109019" cy="2986082"/>
          </a:xfrm>
        </p:grpSpPr>
        <p:sp>
          <p:nvSpPr>
            <p:cNvPr id="16" name="Hexagon 15"/>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7" name="TextBox 16"/>
            <p:cNvSpPr txBox="1"/>
            <p:nvPr/>
          </p:nvSpPr>
          <p:spPr>
            <a:xfrm>
              <a:off x="183635" y="1477334"/>
              <a:ext cx="1913403" cy="912583"/>
            </a:xfrm>
            <a:prstGeom prst="rect">
              <a:avLst/>
            </a:prstGeom>
            <a:noFill/>
          </p:spPr>
          <p:txBody>
            <a:bodyPr wrap="square" rtlCol="0">
              <a:spAutoFit/>
            </a:bodyPr>
            <a:lstStyle/>
            <a:p>
              <a:pPr marL="0" marR="0" lvl="0" indent="0" algn="just" defTabSz="91313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sp>
        <p:nvSpPr>
          <p:cNvPr id="18" name="TextBox 17"/>
          <p:cNvSpPr txBox="1"/>
          <p:nvPr/>
        </p:nvSpPr>
        <p:spPr>
          <a:xfrm>
            <a:off x="3333393" y="3448715"/>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Sẻ học được từ chích bài học về sự chia sẻ với nhau trong tình bạn.</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3222233" y="4504221"/>
            <a:ext cx="7936095" cy="954107"/>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học được bài học quý về sự chia sẻ với nhau trong tình bạn.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 name="Picture 19"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9" y="5229887"/>
            <a:ext cx="1796902" cy="1661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116" y="0"/>
            <a:ext cx="85403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 Quan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sát</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tranh</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và</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trả</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lời</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câu</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hỏi</a:t>
            </a:r>
            <a:endPar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58789" y="826775"/>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1"/>
          <a:stretch>
            <a:fillRect/>
          </a:stretch>
        </p:blipFill>
        <p:spPr>
          <a:xfrm>
            <a:off x="395241" y="1530439"/>
            <a:ext cx="4535718" cy="4044738"/>
          </a:xfrm>
          <a:prstGeom prst="rect">
            <a:avLst/>
          </a:prstGeom>
        </p:spPr>
      </p:pic>
      <p:pic>
        <p:nvPicPr>
          <p:cNvPr id="10" name="Picture 9"/>
          <p:cNvPicPr>
            <a:picLocks noChangeAspect="1"/>
          </p:cNvPicPr>
          <p:nvPr/>
        </p:nvPicPr>
        <p:blipFill>
          <a:blip r:embed="rId2"/>
          <a:stretch>
            <a:fillRect/>
          </a:stretch>
        </p:blipFill>
        <p:spPr>
          <a:xfrm>
            <a:off x="6178858" y="1765451"/>
            <a:ext cx="4739785" cy="3431407"/>
          </a:xfrm>
          <a:prstGeom prst="rect">
            <a:avLst/>
          </a:prstGeom>
        </p:spPr>
      </p:pic>
      <p:sp>
        <p:nvSpPr>
          <p:cNvPr id="11" name="Rectangle: Rounded Corners 10"/>
          <p:cNvSpPr/>
          <p:nvPr/>
        </p:nvSpPr>
        <p:spPr>
          <a:xfrm>
            <a:off x="550415" y="5690585"/>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Chỉ</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dẫn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khó</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p:cNvSpPr/>
          <p:nvPr/>
        </p:nvSpPr>
        <p:spPr>
          <a:xfrm>
            <a:off x="6538100" y="5550759"/>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Chơi trò chơi cùng các bạn trong lớp.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25624" y="81653"/>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1"/>
          <a:stretch>
            <a:fillRect/>
          </a:stretch>
        </p:blipFill>
        <p:spPr>
          <a:xfrm>
            <a:off x="417251" y="1411550"/>
            <a:ext cx="4864408" cy="3621578"/>
          </a:xfrm>
          <a:prstGeom prst="rect">
            <a:avLst/>
          </a:prstGeom>
        </p:spPr>
      </p:pic>
      <p:pic>
        <p:nvPicPr>
          <p:cNvPr id="9" name="Picture 8"/>
          <p:cNvPicPr>
            <a:picLocks noChangeAspect="1"/>
          </p:cNvPicPr>
          <p:nvPr/>
        </p:nvPicPr>
        <p:blipFill>
          <a:blip r:embed="rId2"/>
          <a:stretch>
            <a:fillRect/>
          </a:stretch>
        </p:blipFill>
        <p:spPr>
          <a:xfrm>
            <a:off x="6711518" y="1295033"/>
            <a:ext cx="4225633" cy="3690460"/>
          </a:xfrm>
          <a:prstGeom prst="rect">
            <a:avLst/>
          </a:prstGeom>
        </p:spPr>
      </p:pic>
      <p:sp>
        <p:nvSpPr>
          <p:cNvPr id="13" name="Rectangle: Rounded Corners 12"/>
          <p:cNvSpPr/>
          <p:nvPr/>
        </p:nvSpPr>
        <p:spPr>
          <a:xfrm>
            <a:off x="221942" y="5255579"/>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Quyên góp cho những bạn có hoàn cảnh khó khăn.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6551721" y="5197874"/>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Nhặt giúp bạn chiếc khăn khi bạn bị đánh rơi.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tags/tag1.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3155</Words>
  <Application>WPS Presentation</Application>
  <PresentationFormat>Widescreen</PresentationFormat>
  <Paragraphs>76</Paragraphs>
  <Slides>13</Slides>
  <Notes>6</Notes>
  <HiddenSlides>0</HiddenSlides>
  <MMClips>3</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13</vt:i4>
      </vt:variant>
    </vt:vector>
  </HeadingPairs>
  <TitlesOfParts>
    <vt:vector size="34" baseType="lpstr">
      <vt:lpstr>Arial</vt:lpstr>
      <vt:lpstr>SimSun</vt:lpstr>
      <vt:lpstr>Wingdings</vt:lpstr>
      <vt:lpstr>Microsoft YaHei</vt:lpstr>
      <vt:lpstr>Calibri</vt:lpstr>
      <vt:lpstr>Calibri</vt:lpstr>
      <vt:lpstr>Times New Roman</vt:lpstr>
      <vt:lpstr>字魂36号-正文宋楷</vt:lpstr>
      <vt:lpstr>Calibri Light</vt:lpstr>
      <vt:lpstr>Arial-Rounded</vt:lpstr>
      <vt:lpstr>Segoe Print</vt:lpstr>
      <vt:lpstr>等线</vt:lpstr>
      <vt:lpstr>iCiel Mijas</vt:lpstr>
      <vt:lpstr>#9Slide07 White wood</vt:lpstr>
      <vt:lpstr>Arial Unicode MS</vt:lpstr>
      <vt:lpstr>Office Theme</vt:lpstr>
      <vt:lpstr>5_Office Theme</vt:lpstr>
      <vt:lpstr>3_Office Theme</vt:lpstr>
      <vt:lpstr>1_Office Theme</vt:lpstr>
      <vt:lpstr>2_Office Theme</vt:lpstr>
      <vt:lpstr>4_Office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12</cp:revision>
  <dcterms:created xsi:type="dcterms:W3CDTF">2021-06-18T09:26:00Z</dcterms:created>
  <dcterms:modified xsi:type="dcterms:W3CDTF">2022-10-23T09:33:07Z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B5C516A632DB4CFD93493F5B8BBB6DEF</vt:lpwstr>
  </property>
  <property fmtid="{D5CDD505-2E9C-101B-9397-08002B2CF9AE}" pid="3" name="KSOProductBuildVer">
    <vt:lpwstr>1033-11.2.0.11341</vt:lpwstr>
  </property>
</Properties>
</file>