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0" r:id="rId3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bldLvl="0" animBg="1"/>
      <p:bldP spid="98" grpId="0" bldLvl="0" animBg="1"/>
      <p:bldP spid="99" grpId="0" bldLvl="0" animBg="1"/>
      <p:bldP spid="224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6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8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1.wav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5.xml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6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7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7610" y="3429680"/>
            <a:ext cx="9065953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vi-VN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LÍT </a:t>
            </a: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( TIẾT</a:t>
            </a:r>
            <a:r>
              <a:rPr lang="vi-VN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)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4560" y="272172"/>
            <a:ext cx="95822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Trong</a:t>
            </a:r>
            <a:r>
              <a:rPr lang="en-US" sz="2800" dirty="0"/>
              <a:t> can </a:t>
            </a:r>
            <a:r>
              <a:rPr lang="en-US" sz="2800" dirty="0" err="1"/>
              <a:t>có</a:t>
            </a:r>
            <a:r>
              <a:rPr lang="en-US" sz="2800" dirty="0"/>
              <a:t> 15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mắm</a:t>
            </a:r>
            <a:r>
              <a:rPr lang="en-US" sz="2800" dirty="0"/>
              <a:t>.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rót</a:t>
            </a:r>
            <a:r>
              <a:rPr lang="en-US" sz="2800" dirty="0"/>
              <a:t> 7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mắm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chai.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can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lít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mắm</a:t>
            </a:r>
            <a:r>
              <a:rPr lang="en-US" sz="2800" dirty="0"/>
              <a:t>?</a:t>
            </a:r>
            <a:endParaRPr lang="en-US" sz="2800" dirty="0"/>
          </a:p>
        </p:txBody>
      </p:sp>
      <p:sp>
        <p:nvSpPr>
          <p:cNvPr id="3" name="Oval 2"/>
          <p:cNvSpPr/>
          <p:nvPr/>
        </p:nvSpPr>
        <p:spPr>
          <a:xfrm>
            <a:off x="965200" y="663145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5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26358" y="1792865"/>
            <a:ext cx="3823545" cy="28761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5200" y="1543049"/>
            <a:ext cx="4069517" cy="24324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i="1" dirty="0" err="1">
                <a:solidFill>
                  <a:srgbClr val="FF0000"/>
                </a:solidFill>
              </a:rPr>
              <a:t>Tóm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tắt</a:t>
            </a:r>
            <a:r>
              <a:rPr lang="en-US" sz="2600" i="1" dirty="0">
                <a:solidFill>
                  <a:srgbClr val="FF0000"/>
                </a:solidFill>
              </a:rPr>
              <a:t>:</a:t>
            </a:r>
            <a:endParaRPr lang="en-US" sz="26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600" dirty="0" err="1"/>
              <a:t>Có</a:t>
            </a:r>
            <a:r>
              <a:rPr lang="en-US" sz="2600" dirty="0"/>
              <a:t>      : 15 </a:t>
            </a:r>
            <a:r>
              <a:rPr lang="en-US" sz="26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 </a:t>
            </a:r>
            <a:r>
              <a:rPr lang="en-US" sz="2600" dirty="0" err="1"/>
              <a:t>mắm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dirty="0" err="1"/>
              <a:t>Đã</a:t>
            </a:r>
            <a:r>
              <a:rPr lang="en-US" sz="2600" dirty="0"/>
              <a:t> </a:t>
            </a:r>
            <a:r>
              <a:rPr lang="en-US" sz="2600" dirty="0" err="1"/>
              <a:t>rót</a:t>
            </a:r>
            <a:r>
              <a:rPr lang="en-US" sz="2600" dirty="0"/>
              <a:t> : 7 </a:t>
            </a:r>
            <a:r>
              <a:rPr lang="en-US" sz="26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 </a:t>
            </a:r>
            <a:r>
              <a:rPr lang="en-US" sz="2600" dirty="0" err="1"/>
              <a:t>mắm</a:t>
            </a:r>
            <a:r>
              <a:rPr lang="en-US" sz="2600" dirty="0"/>
              <a:t> 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dirty="0" err="1"/>
              <a:t>Còn</a:t>
            </a:r>
            <a:r>
              <a:rPr lang="en-US" sz="2600" dirty="0"/>
              <a:t> </a:t>
            </a:r>
            <a:r>
              <a:rPr lang="en-US" sz="2600" dirty="0" err="1"/>
              <a:t>lại</a:t>
            </a:r>
            <a:r>
              <a:rPr lang="en-US" sz="2600" dirty="0"/>
              <a:t>: … </a:t>
            </a:r>
            <a:r>
              <a:rPr lang="en-US" sz="26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 </a:t>
            </a:r>
            <a:r>
              <a:rPr lang="en-US" sz="2600" dirty="0" err="1"/>
              <a:t>mắm</a:t>
            </a:r>
            <a:r>
              <a:rPr lang="en-US" sz="2600" dirty="0"/>
              <a:t> ?</a:t>
            </a:r>
            <a:endParaRPr lang="en-US" sz="2600" dirty="0"/>
          </a:p>
        </p:txBody>
      </p:sp>
      <p:sp>
        <p:nvSpPr>
          <p:cNvPr id="7" name="TextBox 6"/>
          <p:cNvSpPr txBox="1"/>
          <p:nvPr/>
        </p:nvSpPr>
        <p:spPr>
          <a:xfrm>
            <a:off x="1488420" y="4013087"/>
            <a:ext cx="7160155" cy="2492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i="1" dirty="0" err="1">
                <a:solidFill>
                  <a:srgbClr val="FF0000"/>
                </a:solidFill>
              </a:rPr>
              <a:t>Bài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giải</a:t>
            </a:r>
            <a:endParaRPr lang="en-US" sz="26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600" smtClean="0"/>
              <a:t>Trong can còn lại số lít nước mắm là</a:t>
            </a:r>
            <a:r>
              <a:rPr lang="en-US" sz="2600" dirty="0"/>
              <a:t>:</a:t>
            </a:r>
            <a:endParaRPr lang="en-US" sz="2600" dirty="0"/>
          </a:p>
          <a:p>
            <a:pPr algn="ctr">
              <a:lnSpc>
                <a:spcPct val="150000"/>
              </a:lnSpc>
            </a:pPr>
            <a:r>
              <a:rPr lang="en-US" sz="2600" dirty="0"/>
              <a:t>15 – 7 = 8 (</a:t>
            </a:r>
            <a:r>
              <a:rPr lang="en-US" sz="26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)</a:t>
            </a:r>
            <a:endParaRPr lang="en-US" sz="2600" dirty="0"/>
          </a:p>
          <a:p>
            <a:pPr algn="ctr">
              <a:lnSpc>
                <a:spcPct val="150000"/>
              </a:lnSpc>
            </a:pPr>
            <a:r>
              <a:rPr lang="en-US" sz="2600" smtClean="0"/>
              <a:t>                                      Đáp </a:t>
            </a:r>
            <a:r>
              <a:rPr lang="en-US" sz="2600" dirty="0" err="1"/>
              <a:t>số</a:t>
            </a:r>
            <a:r>
              <a:rPr lang="en-US" sz="2600" dirty="0"/>
              <a:t>: 8 </a:t>
            </a:r>
            <a:r>
              <a:rPr lang="en-US" sz="2600" dirty="0" err="1"/>
              <a:t>lít</a:t>
            </a:r>
            <a:r>
              <a:rPr lang="en-US" sz="2600" dirty="0"/>
              <a:t> </a:t>
            </a:r>
            <a:r>
              <a:rPr lang="en-US" sz="2600" err="1"/>
              <a:t>nước</a:t>
            </a:r>
            <a:r>
              <a:rPr lang="en-US" sz="2600"/>
              <a:t> </a:t>
            </a:r>
            <a:r>
              <a:rPr lang="en-US" sz="2600" smtClean="0"/>
              <a:t>mắm</a:t>
            </a:r>
            <a:endParaRPr lang="en-US" sz="260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793035" y="910342"/>
            <a:ext cx="4545106" cy="13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36123" y="910342"/>
            <a:ext cx="37965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793035" y="1495509"/>
            <a:ext cx="1164280" cy="99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292673" y="1495509"/>
            <a:ext cx="6977762" cy="3156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37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1361" y="409752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  <a:latin typeface="HP001 4 hàng" panose="020B0603050302020204" pitchFamily="34" charset="0"/>
              </a:rPr>
              <a:t>Thứ 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ba </a:t>
            </a:r>
            <a:r>
              <a:rPr lang="vi-VN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 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2</a:t>
            </a:r>
            <a:r>
              <a:rPr lang="vi-VN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>
                <a:solidFill>
                  <a:schemeClr val="bg1"/>
                </a:solidFill>
                <a:latin typeface="HP001 4 hàng" panose="020B0603050302020204" pitchFamily="34" charset="0"/>
              </a:rPr>
              <a:t>– </a:t>
            </a:r>
            <a:r>
              <a:rPr lang="vi-VN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1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1</a:t>
            </a:r>
            <a:r>
              <a:rPr lang="vi-VN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</a:rPr>
              <a:t>- 2021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9165" y="928380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HP001 4 hàng" panose="020B0603050302020204" pitchFamily="34" charset="0"/>
              </a:rPr>
              <a:t>  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6242" y="1498524"/>
            <a:ext cx="6951785" cy="1200331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Lít (Tiết 1+2)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40620" y="3106648"/>
            <a:ext cx="6951785" cy="1200331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 giải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3513" y="4306979"/>
            <a:ext cx="6951785" cy="830999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Đáp số: </a:t>
            </a:r>
            <a:r>
              <a:rPr lang="en-US" sz="24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……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l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05703" y="3755336"/>
            <a:ext cx="6951785" cy="830999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15   -     7   =   </a:t>
            </a:r>
            <a:r>
              <a:rPr lang="en-US" sz="24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……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(l)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725" y="3425054"/>
            <a:ext cx="7289773" cy="138499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Trong 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……………………………………………:</a:t>
            </a:r>
            <a:endParaRPr lang="en-US" sz="2400" b="1" smtClean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                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333639" y="2590926"/>
            <a:ext cx="6951785" cy="1200331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 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5: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37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1361" y="409752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  <a:latin typeface="HP001 4 hàng" panose="020B0603050302020204" pitchFamily="34" charset="0"/>
              </a:rPr>
              <a:t>Thứ 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ba </a:t>
            </a:r>
            <a:r>
              <a:rPr lang="vi-VN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 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2</a:t>
            </a:r>
            <a:r>
              <a:rPr lang="vi-VN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>
                <a:solidFill>
                  <a:schemeClr val="bg1"/>
                </a:solidFill>
                <a:latin typeface="HP001 4 hàng" panose="020B0603050302020204" pitchFamily="34" charset="0"/>
              </a:rPr>
              <a:t>– </a:t>
            </a:r>
            <a:r>
              <a:rPr lang="vi-VN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1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1</a:t>
            </a:r>
            <a:r>
              <a:rPr lang="vi-VN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</a:rPr>
              <a:t>- 2021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9165" y="928380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HP001 4 hàng" panose="020B0603050302020204" pitchFamily="34" charset="0"/>
              </a:rPr>
              <a:t>  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6242" y="1498524"/>
            <a:ext cx="6951785" cy="1200331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Lít (Tiết 1+2)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40620" y="3106648"/>
            <a:ext cx="6951785" cy="1200331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 giải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3513" y="4306979"/>
            <a:ext cx="6951785" cy="830999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Đáp số: 8l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05703" y="3755336"/>
            <a:ext cx="6951785" cy="830999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15   -     7   =   8 (l)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269" y="3430902"/>
            <a:ext cx="7289773" cy="138499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Trong can còn lại số lít nước mắm là:</a:t>
            </a:r>
            <a:endParaRPr lang="en-US" sz="2400" b="1" smtClean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                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317079" y="2555005"/>
            <a:ext cx="6951785" cy="1200331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 3: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37019" y="269450"/>
            <a:ext cx="6637904" cy="635866"/>
            <a:chOff x="3740729" y="661336"/>
            <a:chExt cx="6637904" cy="635866"/>
          </a:xfrm>
        </p:grpSpPr>
        <p:sp>
          <p:nvSpPr>
            <p:cNvPr id="191" name="Oval 190"/>
            <p:cNvSpPr/>
            <p:nvPr/>
          </p:nvSpPr>
          <p:spPr>
            <a:xfrm>
              <a:off x="3740729" y="773982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  <a:endParaRPr lang="en-US" sz="4000" b="1" dirty="0"/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4263949" y="661336"/>
              <a:ext cx="6114684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/>
                <a:t>Tính</a:t>
              </a:r>
              <a:r>
                <a:rPr lang="en-US" sz="2600" dirty="0"/>
                <a:t> (</a:t>
              </a:r>
              <a:r>
                <a:rPr lang="en-US" sz="2600" dirty="0" err="1"/>
                <a:t>theo</a:t>
              </a:r>
              <a:r>
                <a:rPr lang="en-US" sz="2600" dirty="0"/>
                <a:t> </a:t>
              </a:r>
              <a:r>
                <a:rPr lang="en-US" sz="2600" dirty="0" err="1"/>
                <a:t>mẫu</a:t>
              </a:r>
              <a:r>
                <a:rPr lang="en-US" sz="2600" dirty="0"/>
                <a:t>).</a:t>
              </a:r>
              <a:endParaRPr lang="en-US" sz="2600" dirty="0"/>
            </a:p>
          </p:txBody>
        </p:sp>
      </p:grpSp>
      <p:sp>
        <p:nvSpPr>
          <p:cNvPr id="176" name="TextBox 175"/>
          <p:cNvSpPr txBox="1"/>
          <p:nvPr/>
        </p:nvSpPr>
        <p:spPr>
          <a:xfrm>
            <a:off x="1757819" y="1301926"/>
            <a:ext cx="8647333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dirty="0" err="1">
                <a:solidFill>
                  <a:srgbClr val="FF0000"/>
                </a:solidFill>
              </a:rPr>
              <a:t>Mẫu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  <a:endParaRPr lang="en-US" sz="2600" dirty="0">
              <a:solidFill>
                <a:srgbClr val="FF0000"/>
              </a:solidFill>
            </a:endParaRPr>
          </a:p>
          <a:p>
            <a:pPr algn="ctr"/>
            <a:r>
              <a:rPr lang="en-US" sz="2600" dirty="0"/>
              <a:t>8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+ 6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= 14 </a:t>
            </a:r>
            <a:r>
              <a:rPr lang="en-US" sz="2800" b="1" i="1" dirty="0">
                <a:latin typeface="Book Antiqua" panose="02040602050305030304" pitchFamily="18" charset="0"/>
              </a:rPr>
              <a:t>l </a:t>
            </a:r>
            <a:r>
              <a:rPr lang="en-US" sz="2600" dirty="0"/>
              <a:t>			12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– 7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= 5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endParaRPr lang="en-US" sz="2600" dirty="0"/>
          </a:p>
        </p:txBody>
      </p:sp>
      <p:grpSp>
        <p:nvGrpSpPr>
          <p:cNvPr id="177" name="Group 176"/>
          <p:cNvGrpSpPr/>
          <p:nvPr/>
        </p:nvGrpSpPr>
        <p:grpSpPr>
          <a:xfrm>
            <a:off x="787429" y="2372364"/>
            <a:ext cx="10158339" cy="3069854"/>
            <a:chOff x="1215949" y="1297202"/>
            <a:chExt cx="10158339" cy="3069854"/>
          </a:xfrm>
        </p:grpSpPr>
        <p:sp>
          <p:nvSpPr>
            <p:cNvPr id="178" name="TextBox 177"/>
            <p:cNvSpPr txBox="1"/>
            <p:nvPr/>
          </p:nvSpPr>
          <p:spPr>
            <a:xfrm>
              <a:off x="1215949" y="1297202"/>
              <a:ext cx="585142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sz="2600" dirty="0"/>
            </a:p>
          </p:txBody>
        </p:sp>
        <p:grpSp>
          <p:nvGrpSpPr>
            <p:cNvPr id="179" name="Group 178"/>
            <p:cNvGrpSpPr/>
            <p:nvPr/>
          </p:nvGrpSpPr>
          <p:grpSpPr>
            <a:xfrm>
              <a:off x="1215949" y="2073799"/>
              <a:ext cx="10158339" cy="2293257"/>
              <a:chOff x="1215949" y="2073799"/>
              <a:chExt cx="10158339" cy="2293257"/>
            </a:xfrm>
          </p:grpSpPr>
          <p:grpSp>
            <p:nvGrpSpPr>
              <p:cNvPr id="180" name="Group 179"/>
              <p:cNvGrpSpPr/>
              <p:nvPr/>
            </p:nvGrpSpPr>
            <p:grpSpPr>
              <a:xfrm>
                <a:off x="1262793" y="2078181"/>
                <a:ext cx="2706684" cy="685800"/>
                <a:chOff x="1847935" y="2743200"/>
                <a:chExt cx="2706684" cy="685800"/>
              </a:xfrm>
            </p:grpSpPr>
            <p:sp>
              <p:nvSpPr>
                <p:cNvPr id="200" name="Rectangle: Rounded Corners 199"/>
                <p:cNvSpPr/>
                <p:nvPr/>
              </p:nvSpPr>
              <p:spPr>
                <a:xfrm>
                  <a:off x="1847935" y="2743200"/>
                  <a:ext cx="2706684" cy="68580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TextBox 200"/>
                <p:cNvSpPr txBox="1"/>
                <p:nvPr/>
              </p:nvSpPr>
              <p:spPr>
                <a:xfrm>
                  <a:off x="2448338" y="2847795"/>
                  <a:ext cx="1391728" cy="523220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5 </a:t>
                  </a:r>
                  <a:r>
                    <a:rPr lang="en-US" sz="2800" b="1" i="1" dirty="0">
                      <a:latin typeface="Book Antiqua" panose="02040602050305030304" pitchFamily="18" charset="0"/>
                    </a:rPr>
                    <a:t>l + 4 l</a:t>
                  </a:r>
                  <a:endParaRPr lang="en-US" sz="2800" dirty="0"/>
                </a:p>
              </p:txBody>
            </p:sp>
          </p:grpSp>
          <p:grpSp>
            <p:nvGrpSpPr>
              <p:cNvPr id="181" name="Group 180"/>
              <p:cNvGrpSpPr/>
              <p:nvPr/>
            </p:nvGrpSpPr>
            <p:grpSpPr>
              <a:xfrm>
                <a:off x="8667604" y="2080179"/>
                <a:ext cx="2706684" cy="685800"/>
                <a:chOff x="8199801" y="1657618"/>
                <a:chExt cx="2706684" cy="685800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198" name="Rectangle: Rounded Corners 197"/>
                <p:cNvSpPr/>
                <p:nvPr/>
              </p:nvSpPr>
              <p:spPr>
                <a:xfrm>
                  <a:off x="8199801" y="1657618"/>
                  <a:ext cx="2706684" cy="685800"/>
                </a:xfrm>
                <a:prstGeom prst="roundRect">
                  <a:avLst/>
                </a:prstGeom>
                <a:solidFill>
                  <a:srgbClr val="FFFF99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9" name="TextBox 198"/>
                <p:cNvSpPr txBox="1"/>
                <p:nvPr/>
              </p:nvSpPr>
              <p:spPr>
                <a:xfrm>
                  <a:off x="8755654" y="1738908"/>
                  <a:ext cx="1391728" cy="523220"/>
                </a:xfrm>
                <a:prstGeom prst="rect">
                  <a:avLst/>
                </a:prstGeom>
                <a:solidFill>
                  <a:srgbClr val="FFFF99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7 </a:t>
                  </a:r>
                  <a:r>
                    <a:rPr lang="en-US" sz="2800" b="1" i="1" dirty="0">
                      <a:latin typeface="Book Antiqua" panose="02040602050305030304" pitchFamily="18" charset="0"/>
                    </a:rPr>
                    <a:t>l + 6 l</a:t>
                  </a:r>
                  <a:endParaRPr lang="en-US" sz="2800" dirty="0"/>
                </a:p>
              </p:txBody>
            </p:sp>
          </p:grpSp>
          <p:grpSp>
            <p:nvGrpSpPr>
              <p:cNvPr id="182" name="Group 181"/>
              <p:cNvGrpSpPr/>
              <p:nvPr/>
            </p:nvGrpSpPr>
            <p:grpSpPr>
              <a:xfrm>
                <a:off x="4919837" y="2073799"/>
                <a:ext cx="2837740" cy="685800"/>
                <a:chOff x="2456979" y="2738818"/>
                <a:chExt cx="2837740" cy="685800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196" name="Rectangle: Rounded Corners 195"/>
                <p:cNvSpPr/>
                <p:nvPr/>
              </p:nvSpPr>
              <p:spPr>
                <a:xfrm>
                  <a:off x="2456979" y="2738818"/>
                  <a:ext cx="2837740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TextBox 196"/>
                <p:cNvSpPr txBox="1"/>
                <p:nvPr/>
              </p:nvSpPr>
              <p:spPr>
                <a:xfrm>
                  <a:off x="3012832" y="2820108"/>
                  <a:ext cx="1771639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12 </a:t>
                  </a:r>
                  <a:r>
                    <a:rPr lang="en-US" sz="2800" b="1" i="1" dirty="0">
                      <a:latin typeface="Book Antiqua" panose="02040602050305030304" pitchFamily="18" charset="0"/>
                    </a:rPr>
                    <a:t>l + 20 l</a:t>
                  </a:r>
                  <a:endParaRPr lang="en-US" sz="2800" dirty="0"/>
                </a:p>
              </p:txBody>
            </p:sp>
          </p:grpSp>
          <p:grpSp>
            <p:nvGrpSpPr>
              <p:cNvPr id="183" name="Group 182"/>
              <p:cNvGrpSpPr/>
              <p:nvPr/>
            </p:nvGrpSpPr>
            <p:grpSpPr>
              <a:xfrm>
                <a:off x="4684307" y="3620860"/>
                <a:ext cx="2773606" cy="685800"/>
                <a:chOff x="-1331817" y="3198299"/>
                <a:chExt cx="2773606" cy="685800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190" name="Rectangle: Rounded Corners 189"/>
                <p:cNvSpPr/>
                <p:nvPr/>
              </p:nvSpPr>
              <p:spPr>
                <a:xfrm>
                  <a:off x="-1331817" y="3198299"/>
                  <a:ext cx="2773606" cy="685800"/>
                </a:xfrm>
                <a:prstGeom prst="round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TextBox 193"/>
                <p:cNvSpPr txBox="1"/>
                <p:nvPr/>
              </p:nvSpPr>
              <p:spPr>
                <a:xfrm>
                  <a:off x="-917100" y="3289849"/>
                  <a:ext cx="1837615" cy="523220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19 </a:t>
                  </a:r>
                  <a:r>
                    <a:rPr lang="en-US" sz="2800" b="1" i="1" dirty="0">
                      <a:latin typeface="Book Antiqua" panose="02040602050305030304" pitchFamily="18" charset="0"/>
                    </a:rPr>
                    <a:t>l – 10 l </a:t>
                  </a:r>
                  <a:endParaRPr lang="en-US" sz="2800" dirty="0"/>
                </a:p>
              </p:txBody>
            </p:sp>
          </p:grpSp>
          <p:grpSp>
            <p:nvGrpSpPr>
              <p:cNvPr id="184" name="Group 183"/>
              <p:cNvGrpSpPr/>
              <p:nvPr/>
            </p:nvGrpSpPr>
            <p:grpSpPr>
              <a:xfrm>
                <a:off x="1215949" y="3681256"/>
                <a:ext cx="2343698" cy="685800"/>
                <a:chOff x="-2026014" y="3258695"/>
                <a:chExt cx="2343698" cy="685800"/>
              </a:xfrm>
              <a:solidFill>
                <a:srgbClr val="FFFF00"/>
              </a:solidFill>
            </p:grpSpPr>
            <p:sp>
              <p:nvSpPr>
                <p:cNvPr id="188" name="Rectangle: Rounded Corners 187"/>
                <p:cNvSpPr/>
                <p:nvPr/>
              </p:nvSpPr>
              <p:spPr>
                <a:xfrm>
                  <a:off x="-2026014" y="3258695"/>
                  <a:ext cx="2343698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TextBox 188"/>
                <p:cNvSpPr txBox="1"/>
                <p:nvPr/>
              </p:nvSpPr>
              <p:spPr>
                <a:xfrm>
                  <a:off x="-1470161" y="3339985"/>
                  <a:ext cx="1353256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9 </a:t>
                  </a:r>
                  <a:r>
                    <a:rPr lang="en-US" sz="2800" b="1" i="1" dirty="0">
                      <a:latin typeface="Book Antiqua" panose="02040602050305030304" pitchFamily="18" charset="0"/>
                    </a:rPr>
                    <a:t>l – 3 l</a:t>
                  </a:r>
                  <a:endParaRPr lang="en-US" sz="2800" dirty="0"/>
                </a:p>
              </p:txBody>
            </p:sp>
          </p:grpSp>
          <p:grpSp>
            <p:nvGrpSpPr>
              <p:cNvPr id="185" name="Group 184"/>
              <p:cNvGrpSpPr/>
              <p:nvPr/>
            </p:nvGrpSpPr>
            <p:grpSpPr>
              <a:xfrm>
                <a:off x="8432074" y="3630064"/>
                <a:ext cx="2465731" cy="685800"/>
                <a:chOff x="2990491" y="4299465"/>
                <a:chExt cx="2465731" cy="685800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186" name="Rectangle: Rounded Corners 185"/>
                <p:cNvSpPr/>
                <p:nvPr/>
              </p:nvSpPr>
              <p:spPr>
                <a:xfrm>
                  <a:off x="2990491" y="4299465"/>
                  <a:ext cx="2465731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TextBox 186"/>
                <p:cNvSpPr txBox="1"/>
                <p:nvPr/>
              </p:nvSpPr>
              <p:spPr>
                <a:xfrm>
                  <a:off x="3353195" y="4380755"/>
                  <a:ext cx="1539738" cy="52322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11 </a:t>
                  </a:r>
                  <a:r>
                    <a:rPr lang="en-US" sz="2800" b="1" i="1" dirty="0">
                      <a:latin typeface="Book Antiqua" panose="02040602050305030304" pitchFamily="18" charset="0"/>
                    </a:rPr>
                    <a:t>l – 2 l</a:t>
                  </a:r>
                  <a:endParaRPr lang="en-US" sz="2800" dirty="0"/>
                </a:p>
              </p:txBody>
            </p:sp>
          </p:grpSp>
        </p:grpSp>
      </p:grpSp>
      <p:grpSp>
        <p:nvGrpSpPr>
          <p:cNvPr id="25" name="Group 24"/>
          <p:cNvGrpSpPr/>
          <p:nvPr/>
        </p:nvGrpSpPr>
        <p:grpSpPr>
          <a:xfrm>
            <a:off x="834273" y="3146171"/>
            <a:ext cx="2706684" cy="685800"/>
            <a:chOff x="891447" y="3134048"/>
            <a:chExt cx="3401018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8" name="Rectangle: Rounded Corners 217"/>
            <p:cNvSpPr/>
            <p:nvPr/>
          </p:nvSpPr>
          <p:spPr>
            <a:xfrm>
              <a:off x="891447" y="3134048"/>
              <a:ext cx="3401018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1165806" y="3239873"/>
              <a:ext cx="2763905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FF0000"/>
                  </a:solidFill>
                </a:rPr>
                <a:t>5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 + </a:t>
              </a:r>
              <a:r>
                <a:rPr lang="en-US" sz="2800" dirty="0">
                  <a:solidFill>
                    <a:srgbClr val="FF0000"/>
                  </a:solidFill>
                </a:rPr>
                <a:t>4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 l = </a:t>
              </a:r>
              <a:r>
                <a:rPr lang="en-US" sz="2800" dirty="0">
                  <a:solidFill>
                    <a:srgbClr val="FF0000"/>
                  </a:solidFill>
                </a:rPr>
                <a:t>9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 l</a:t>
              </a:r>
              <a:endParaRPr lang="en-US" sz="2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510048" y="3142531"/>
            <a:ext cx="3036382" cy="685800"/>
            <a:chOff x="4263967" y="5545194"/>
            <a:chExt cx="3863724" cy="685800"/>
          </a:xfrm>
        </p:grpSpPr>
        <p:sp>
          <p:nvSpPr>
            <p:cNvPr id="220" name="Rectangle: Rounded Corners 219"/>
            <p:cNvSpPr/>
            <p:nvPr/>
          </p:nvSpPr>
          <p:spPr>
            <a:xfrm>
              <a:off x="4263967" y="5545194"/>
              <a:ext cx="3863724" cy="6858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4267964" y="5641872"/>
              <a:ext cx="3818883" cy="5232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12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  + </a:t>
              </a:r>
              <a:r>
                <a:rPr lang="en-US" sz="2800" dirty="0">
                  <a:solidFill>
                    <a:srgbClr val="FF0000"/>
                  </a:solidFill>
                </a:rPr>
                <a:t>20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 l = </a:t>
              </a:r>
              <a:r>
                <a:rPr lang="en-US" sz="2800" dirty="0">
                  <a:solidFill>
                    <a:srgbClr val="FF0000"/>
                  </a:solidFill>
                </a:rPr>
                <a:t>32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 l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260981" y="3142530"/>
            <a:ext cx="2878397" cy="685800"/>
            <a:chOff x="5906238" y="5442218"/>
            <a:chExt cx="3017767" cy="685800"/>
          </a:xfrm>
          <a:solidFill>
            <a:srgbClr val="FFFF99"/>
          </a:solidFill>
        </p:grpSpPr>
        <p:sp>
          <p:nvSpPr>
            <p:cNvPr id="222" name="Rectangle: Rounded Corners 221"/>
            <p:cNvSpPr/>
            <p:nvPr/>
          </p:nvSpPr>
          <p:spPr>
            <a:xfrm>
              <a:off x="5906238" y="5442218"/>
              <a:ext cx="3017767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6003065" y="5556074"/>
              <a:ext cx="2820415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7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  + </a:t>
              </a:r>
              <a:r>
                <a:rPr lang="en-US" sz="2800" dirty="0">
                  <a:solidFill>
                    <a:srgbClr val="FF0000"/>
                  </a:solidFill>
                </a:rPr>
                <a:t>6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 l  = </a:t>
              </a:r>
              <a:r>
                <a:rPr lang="en-US" sz="2800" dirty="0">
                  <a:solidFill>
                    <a:srgbClr val="FF0000"/>
                  </a:solidFill>
                </a:rPr>
                <a:t>13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 l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65097" y="4753712"/>
            <a:ext cx="2400016" cy="685800"/>
            <a:chOff x="939829" y="4908818"/>
            <a:chExt cx="3457380" cy="685800"/>
          </a:xfrm>
        </p:grpSpPr>
        <p:sp>
          <p:nvSpPr>
            <p:cNvPr id="224" name="Rectangle: Rounded Corners 223"/>
            <p:cNvSpPr/>
            <p:nvPr/>
          </p:nvSpPr>
          <p:spPr>
            <a:xfrm>
              <a:off x="939829" y="4908818"/>
              <a:ext cx="3401018" cy="6858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TextBox 224"/>
            <p:cNvSpPr txBox="1"/>
            <p:nvPr/>
          </p:nvSpPr>
          <p:spPr>
            <a:xfrm>
              <a:off x="939829" y="5032803"/>
              <a:ext cx="3457380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9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  - </a:t>
              </a:r>
              <a:r>
                <a:rPr lang="en-US" sz="2800" dirty="0">
                  <a:solidFill>
                    <a:srgbClr val="FF0000"/>
                  </a:solidFill>
                </a:rPr>
                <a:t>3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  = </a:t>
              </a:r>
              <a:r>
                <a:rPr lang="en-US" sz="2800" dirty="0">
                  <a:solidFill>
                    <a:srgbClr val="FF0000"/>
                  </a:solidFill>
                </a:rPr>
                <a:t>6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 l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186514" y="4711448"/>
            <a:ext cx="2837740" cy="685800"/>
            <a:chOff x="4408187" y="4848422"/>
            <a:chExt cx="3401422" cy="6858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26" name="Rectangle: Rounded Corners 225"/>
            <p:cNvSpPr/>
            <p:nvPr/>
          </p:nvSpPr>
          <p:spPr>
            <a:xfrm>
              <a:off x="4408187" y="4848422"/>
              <a:ext cx="3401422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4417038" y="4929712"/>
              <a:ext cx="339257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19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  - </a:t>
              </a:r>
              <a:r>
                <a:rPr lang="en-US" sz="2800" dirty="0">
                  <a:solidFill>
                    <a:srgbClr val="FF0000"/>
                  </a:solidFill>
                </a:rPr>
                <a:t>10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 l  = </a:t>
              </a:r>
              <a:r>
                <a:rPr lang="en-US" sz="2800" dirty="0">
                  <a:solidFill>
                    <a:srgbClr val="FF0000"/>
                  </a:solidFill>
                </a:rPr>
                <a:t>9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 l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003554" y="4696022"/>
            <a:ext cx="2588246" cy="685800"/>
            <a:chOff x="8155954" y="4767132"/>
            <a:chExt cx="3252585" cy="685800"/>
          </a:xfrm>
        </p:grpSpPr>
        <p:sp>
          <p:nvSpPr>
            <p:cNvPr id="228" name="Rectangle: Rounded Corners 227"/>
            <p:cNvSpPr/>
            <p:nvPr/>
          </p:nvSpPr>
          <p:spPr>
            <a:xfrm>
              <a:off x="8255817" y="4767132"/>
              <a:ext cx="3152722" cy="6858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8155954" y="4862454"/>
              <a:ext cx="3252585" cy="5232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11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  - </a:t>
              </a:r>
              <a:r>
                <a:rPr lang="en-US" sz="2800" dirty="0">
                  <a:solidFill>
                    <a:srgbClr val="FF0000"/>
                  </a:solidFill>
                </a:rPr>
                <a:t>2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 l  = </a:t>
              </a:r>
              <a:r>
                <a:rPr lang="en-US" sz="2800" dirty="0">
                  <a:solidFill>
                    <a:srgbClr val="FF0000"/>
                  </a:solidFill>
                </a:rPr>
                <a:t>9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 l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228"/>
            <a:ext cx="12192000" cy="67037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1361" y="595282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  <a:latin typeface="HP001 4 hàng" panose="020B0603050302020204" pitchFamily="34" charset="0"/>
              </a:rPr>
              <a:t>Thứ 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ba </a:t>
            </a:r>
            <a:r>
              <a:rPr lang="vi-VN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 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2</a:t>
            </a:r>
            <a:r>
              <a:rPr lang="vi-VN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>
                <a:solidFill>
                  <a:schemeClr val="bg1"/>
                </a:solidFill>
                <a:latin typeface="HP001 4 hàng" panose="020B0603050302020204" pitchFamily="34" charset="0"/>
              </a:rPr>
              <a:t>– </a:t>
            </a:r>
            <a:r>
              <a:rPr lang="vi-VN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1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1</a:t>
            </a:r>
            <a:r>
              <a:rPr lang="vi-VN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</a:rPr>
              <a:t>- 2021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9165" y="1113910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HP001 4 hàng" panose="020B0603050302020204" pitchFamily="34" charset="0"/>
              </a:rPr>
              <a:t>  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6242" y="1684054"/>
            <a:ext cx="6951785" cy="1200331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Lít (Tiết 1+2)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34552" y="2705628"/>
            <a:ext cx="6951785" cy="1200331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 1: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966" y="3213458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a, 5l + 4l = 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…..l</a:t>
            </a:r>
            <a:endParaRPr lang="en-US" sz="2400" b="1" smtClean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1966" y="3737526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12l + 20l = </a:t>
            </a:r>
            <a:r>
              <a:rPr lang="en-US" sz="2400" b="1">
                <a:solidFill>
                  <a:schemeClr val="bg1"/>
                </a:solidFill>
                <a:latin typeface="HP001 4 hàng" panose="020B0603050302020204" pitchFamily="34" charset="0"/>
              </a:rPr>
              <a:t>….. l</a:t>
            </a:r>
            <a:endParaRPr lang="en-US" sz="2400" b="1" smtClean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966" y="4302230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7l + 6l = </a:t>
            </a:r>
            <a:r>
              <a:rPr lang="en-US" sz="2400" b="1">
                <a:solidFill>
                  <a:schemeClr val="bg1"/>
                </a:solidFill>
                <a:latin typeface="HP001 4 hàng" panose="020B0603050302020204" pitchFamily="34" charset="0"/>
              </a:rPr>
              <a:t>….. l</a:t>
            </a:r>
            <a:endParaRPr lang="en-US" sz="2400" b="1" smtClean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2410" y="3213818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  b, 9l – 3l </a:t>
            </a:r>
            <a:r>
              <a:rPr lang="en-US" sz="2400" b="1">
                <a:solidFill>
                  <a:schemeClr val="bg1"/>
                </a:solidFill>
                <a:latin typeface="HP001 4 hàng" panose="020B0603050302020204" pitchFamily="34" charset="0"/>
              </a:rPr>
              <a:t>= ….. l</a:t>
            </a:r>
            <a:endParaRPr lang="en-US" sz="2400" b="1" smtClean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7405" y="3764464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19l – 10l </a:t>
            </a:r>
            <a:r>
              <a:rPr lang="en-US" sz="2400" b="1">
                <a:solidFill>
                  <a:schemeClr val="bg1"/>
                </a:solidFill>
                <a:latin typeface="HP001 4 hàng" panose="020B0603050302020204" pitchFamily="34" charset="0"/>
              </a:rPr>
              <a:t>= ….. l</a:t>
            </a:r>
            <a:endParaRPr lang="en-US" sz="2400" b="1" smtClean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13447" y="4289129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11l -2l = </a:t>
            </a:r>
            <a:r>
              <a:rPr lang="en-US" sz="2400" b="1">
                <a:solidFill>
                  <a:schemeClr val="bg1"/>
                </a:solidFill>
                <a:latin typeface="HP001 4 hàng" panose="020B0603050302020204" pitchFamily="34" charset="0"/>
              </a:rPr>
              <a:t>….. l</a:t>
            </a:r>
            <a:endParaRPr lang="en-US" sz="2400" b="1" smtClean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228"/>
            <a:ext cx="12192000" cy="67037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1361" y="595282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  <a:latin typeface="HP001 4 hàng" panose="020B0603050302020204" pitchFamily="34" charset="0"/>
              </a:rPr>
              <a:t>Thứ 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ba </a:t>
            </a:r>
            <a:r>
              <a:rPr lang="vi-VN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 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2</a:t>
            </a:r>
            <a:r>
              <a:rPr lang="vi-VN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>
                <a:solidFill>
                  <a:schemeClr val="bg1"/>
                </a:solidFill>
                <a:latin typeface="HP001 4 hàng" panose="020B0603050302020204" pitchFamily="34" charset="0"/>
              </a:rPr>
              <a:t>– </a:t>
            </a:r>
            <a:r>
              <a:rPr lang="vi-VN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1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1</a:t>
            </a:r>
            <a:r>
              <a:rPr lang="vi-VN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</a:rPr>
              <a:t>- 2021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9165" y="1113910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HP001 4 hàng" panose="020B0603050302020204" pitchFamily="34" charset="0"/>
              </a:rPr>
              <a:t>  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6242" y="1684054"/>
            <a:ext cx="6951785" cy="1200331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Lít (Tiết 1+2)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34552" y="2705628"/>
            <a:ext cx="6951785" cy="1200331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 1: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966" y="3213458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a, 5l + 4l = 9l</a:t>
            </a:r>
            <a:endParaRPr lang="en-US" sz="2400" b="1" smtClean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1966" y="3737526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12l + 20l = 32l</a:t>
            </a:r>
            <a:endParaRPr lang="en-US" sz="2400" b="1" smtClean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966" y="4302230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7l + 6l = 13l</a:t>
            </a:r>
            <a:endParaRPr lang="en-US" sz="2400" b="1" smtClean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2410" y="3213818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  b, 9l – 3l =6l</a:t>
            </a:r>
            <a:endParaRPr lang="en-US" sz="2400" b="1" smtClean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7405" y="3764464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19l – 10l =9l</a:t>
            </a:r>
            <a:endParaRPr lang="en-US" sz="2400" b="1" smtClean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13447" y="4289129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11l -2l = 9l</a:t>
            </a:r>
            <a:endParaRPr lang="en-US" sz="2400" b="1" smtClean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99843" y="470122"/>
            <a:ext cx="1400457" cy="640072"/>
            <a:chOff x="4478082" y="879975"/>
            <a:chExt cx="1400457" cy="640072"/>
          </a:xfrm>
        </p:grpSpPr>
        <p:sp>
          <p:nvSpPr>
            <p:cNvPr id="2" name="Oval 1"/>
            <p:cNvSpPr/>
            <p:nvPr/>
          </p:nvSpPr>
          <p:spPr>
            <a:xfrm>
              <a:off x="4478082" y="996827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  <a:endParaRPr lang="en-US" sz="4000" b="1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012095" y="879975"/>
              <a:ext cx="866444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/>
                <a:t>Số</a:t>
              </a:r>
              <a:r>
                <a:rPr lang="en-US" sz="2600" dirty="0"/>
                <a:t>?</a:t>
              </a:r>
              <a:endParaRPr lang="en-US" sz="2600" dirty="0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576350" y="992845"/>
            <a:ext cx="66213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/>
              <a:t>a)</a:t>
            </a:r>
            <a:endParaRPr lang="en-US" sz="2600" dirty="0"/>
          </a:p>
        </p:txBody>
      </p:sp>
      <p:sp>
        <p:nvSpPr>
          <p:cNvPr id="70" name="TextBox 69"/>
          <p:cNvSpPr txBox="1"/>
          <p:nvPr/>
        </p:nvSpPr>
        <p:spPr>
          <a:xfrm>
            <a:off x="668777" y="4015660"/>
            <a:ext cx="66213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/>
              <a:t>b)</a:t>
            </a:r>
            <a:endParaRPr lang="en-US" sz="26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964918" y="1538151"/>
            <a:ext cx="2127532" cy="2292238"/>
            <a:chOff x="964918" y="1538151"/>
            <a:chExt cx="2127532" cy="2292238"/>
          </a:xfrm>
        </p:grpSpPr>
        <p:grpSp>
          <p:nvGrpSpPr>
            <p:cNvPr id="33" name="Group 32"/>
            <p:cNvGrpSpPr/>
            <p:nvPr/>
          </p:nvGrpSpPr>
          <p:grpSpPr>
            <a:xfrm>
              <a:off x="964918" y="1538151"/>
              <a:ext cx="2127532" cy="2176909"/>
              <a:chOff x="1336534" y="1449251"/>
              <a:chExt cx="2127532" cy="2176909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1336534" y="1449251"/>
                <a:ext cx="2127532" cy="1457190"/>
                <a:chOff x="1415688" y="1703251"/>
                <a:chExt cx="2127532" cy="1457190"/>
              </a:xfrm>
            </p:grpSpPr>
            <p:sp>
              <p:nvSpPr>
                <p:cNvPr id="39" name="Rectangle: Rounded Corners 38"/>
                <p:cNvSpPr/>
                <p:nvPr/>
              </p:nvSpPr>
              <p:spPr>
                <a:xfrm>
                  <a:off x="1415688" y="1703251"/>
                  <a:ext cx="2127532" cy="1457190"/>
                </a:xfrm>
                <a:prstGeom prst="roundRect">
                  <a:avLst>
                    <a:gd name="adj" fmla="val 8921"/>
                  </a:avLst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2382179" y="2092036"/>
                  <a:ext cx="1049404" cy="832286"/>
                </a:xfrm>
                <a:prstGeom prst="rect">
                  <a:avLst/>
                </a:prstGeom>
              </p:spPr>
            </p:pic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>
                <a:blip r:embed="rId1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523063" y="2241346"/>
                  <a:ext cx="861144" cy="682976"/>
                </a:xfrm>
                <a:prstGeom prst="rect">
                  <a:avLst/>
                </a:prstGeom>
              </p:spPr>
            </p:pic>
          </p:grpSp>
          <p:sp>
            <p:nvSpPr>
              <p:cNvPr id="42" name="Rectangle: Rounded Corners 41"/>
              <p:cNvSpPr/>
              <p:nvPr/>
            </p:nvSpPr>
            <p:spPr>
              <a:xfrm>
                <a:off x="2531477" y="2161648"/>
                <a:ext cx="519698" cy="244679"/>
              </a:xfrm>
              <a:prstGeom prst="roundRect">
                <a:avLst/>
              </a:prstGeom>
              <a:solidFill>
                <a:srgbClr val="97D2D2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2</a:t>
                </a:r>
                <a:r>
                  <a:rPr lang="en-US" sz="2000" b="1" i="1" dirty="0">
                    <a:latin typeface="Book Antiqua" panose="02040602050305030304" pitchFamily="18" charset="0"/>
                  </a:rPr>
                  <a:t> l</a:t>
                </a:r>
                <a:r>
                  <a:rPr lang="en-US" sz="20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" name="Straight Connector 23"/>
              <p:cNvCxnSpPr>
                <a:stCxn id="39" idx="2"/>
              </p:cNvCxnSpPr>
              <p:nvPr/>
            </p:nvCxnSpPr>
            <p:spPr>
              <a:xfrm>
                <a:off x="2400300" y="2906441"/>
                <a:ext cx="0" cy="308247"/>
              </a:xfrm>
              <a:prstGeom prst="line">
                <a:avLst/>
              </a:prstGeom>
              <a:ln w="12700">
                <a:solidFill>
                  <a:srgbClr val="F796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ctangle: Rounded Corners 27"/>
              <p:cNvSpPr/>
              <p:nvPr/>
            </p:nvSpPr>
            <p:spPr>
              <a:xfrm>
                <a:off x="2205040" y="3216590"/>
                <a:ext cx="409570" cy="40957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796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2233975" y="3307169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endParaRPr lang="en-US" sz="28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47304" y="885008"/>
            <a:ext cx="2926751" cy="2945381"/>
            <a:chOff x="3947304" y="885008"/>
            <a:chExt cx="2926751" cy="2945381"/>
          </a:xfrm>
        </p:grpSpPr>
        <p:grpSp>
          <p:nvGrpSpPr>
            <p:cNvPr id="45" name="Group 44"/>
            <p:cNvGrpSpPr/>
            <p:nvPr/>
          </p:nvGrpSpPr>
          <p:grpSpPr>
            <a:xfrm>
              <a:off x="3947304" y="885008"/>
              <a:ext cx="2926751" cy="2830052"/>
              <a:chOff x="4156215" y="1538150"/>
              <a:chExt cx="2926751" cy="2830052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4156215" y="1538150"/>
                <a:ext cx="2926751" cy="2830052"/>
                <a:chOff x="1336533" y="1449250"/>
                <a:chExt cx="2926751" cy="2830052"/>
              </a:xfrm>
            </p:grpSpPr>
            <p:sp>
              <p:nvSpPr>
                <p:cNvPr id="55" name="Rectangle: Rounded Corners 54"/>
                <p:cNvSpPr/>
                <p:nvPr/>
              </p:nvSpPr>
              <p:spPr>
                <a:xfrm>
                  <a:off x="1336533" y="1449250"/>
                  <a:ext cx="2926751" cy="2004591"/>
                </a:xfrm>
                <a:prstGeom prst="roundRect">
                  <a:avLst>
                    <a:gd name="adj" fmla="val 8921"/>
                  </a:avLst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3" name="Straight Connector 52"/>
                <p:cNvCxnSpPr>
                  <a:stCxn id="55" idx="2"/>
                  <a:endCxn id="54" idx="0"/>
                </p:cNvCxnSpPr>
                <p:nvPr/>
              </p:nvCxnSpPr>
              <p:spPr>
                <a:xfrm>
                  <a:off x="2799909" y="3453841"/>
                  <a:ext cx="4981" cy="415891"/>
                </a:xfrm>
                <a:prstGeom prst="line">
                  <a:avLst/>
                </a:prstGeom>
                <a:ln w="12700"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Rectangle: Rounded Corners 53"/>
                <p:cNvSpPr/>
                <p:nvPr/>
              </p:nvSpPr>
              <p:spPr>
                <a:xfrm>
                  <a:off x="2600105" y="3869732"/>
                  <a:ext cx="409570" cy="40957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4310568" y="2012764"/>
                <a:ext cx="1109219" cy="1416235"/>
                <a:chOff x="2766011" y="3715061"/>
                <a:chExt cx="1390205" cy="1774994"/>
              </a:xfrm>
            </p:grpSpPr>
            <p:pic>
              <p:nvPicPr>
                <p:cNvPr id="59" name="Picture 10" descr="Gallon bottle plastic flat icon blue Royalty Free Vector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345" t="17374" r="25782" b="24848"/>
                <a:stretch>
                  <a:fillRect/>
                </a:stretch>
              </p:blipFill>
              <p:spPr bwMode="auto">
                <a:xfrm flipH="1">
                  <a:off x="2766011" y="3715061"/>
                  <a:ext cx="1390205" cy="17749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1" name="Rectangle: Rounded Corners 60"/>
                <p:cNvSpPr/>
                <p:nvPr/>
              </p:nvSpPr>
              <p:spPr>
                <a:xfrm>
                  <a:off x="2991257" y="4762500"/>
                  <a:ext cx="954952" cy="443049"/>
                </a:xfrm>
                <a:prstGeom prst="roundRect">
                  <a:avLst/>
                </a:prstGeom>
                <a:solidFill>
                  <a:srgbClr val="E7ECDC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1"/>
                      </a:solidFill>
                      <a:sym typeface="Wingdings" panose="05000000000000000000" pitchFamily="2" charset="2"/>
                    </a:rPr>
                    <a:t>3</a:t>
                  </a:r>
                  <a:r>
                    <a:rPr lang="en-US" sz="2800" b="1" i="1" dirty="0">
                      <a:latin typeface="Book Antiqua" panose="02040602050305030304" pitchFamily="18" charset="0"/>
                    </a:rPr>
                    <a:t> l</a:t>
                  </a:r>
                  <a:r>
                    <a:rPr lang="en-US" sz="2800" dirty="0">
                      <a:solidFill>
                        <a:schemeClr val="tx1"/>
                      </a:solidFill>
                      <a:sym typeface="Wingdings" panose="05000000000000000000" pitchFamily="2" charset="2"/>
                    </a:rPr>
                    <a:t> </a:t>
                  </a:r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5" name="Group 64"/>
              <p:cNvGrpSpPr/>
              <p:nvPr/>
            </p:nvGrpSpPr>
            <p:grpSpPr>
              <a:xfrm>
                <a:off x="5640755" y="1659120"/>
                <a:ext cx="1386199" cy="1769879"/>
                <a:chOff x="2766011" y="3715061"/>
                <a:chExt cx="1390205" cy="1774994"/>
              </a:xfrm>
            </p:grpSpPr>
            <p:pic>
              <p:nvPicPr>
                <p:cNvPr id="66" name="Picture 10" descr="Gallon bottle plastic flat icon blue Royalty Free Vector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345" t="17374" r="25782" b="24848"/>
                <a:stretch>
                  <a:fillRect/>
                </a:stretch>
              </p:blipFill>
              <p:spPr bwMode="auto">
                <a:xfrm flipH="1">
                  <a:off x="2766011" y="3715061"/>
                  <a:ext cx="1390205" cy="17749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7" name="Rectangle: Rounded Corners 66"/>
                <p:cNvSpPr/>
                <p:nvPr/>
              </p:nvSpPr>
              <p:spPr>
                <a:xfrm>
                  <a:off x="2991257" y="4762500"/>
                  <a:ext cx="954952" cy="443049"/>
                </a:xfrm>
                <a:prstGeom prst="roundRect">
                  <a:avLst/>
                </a:prstGeom>
                <a:solidFill>
                  <a:srgbClr val="E7ECDC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1"/>
                      </a:solidFill>
                      <a:sym typeface="Wingdings" panose="05000000000000000000" pitchFamily="2" charset="2"/>
                    </a:rPr>
                    <a:t>5</a:t>
                  </a:r>
                  <a:r>
                    <a:rPr lang="en-US" sz="2800" b="1" i="1" dirty="0">
                      <a:latin typeface="Book Antiqua" panose="02040602050305030304" pitchFamily="18" charset="0"/>
                    </a:rPr>
                    <a:t> l</a:t>
                  </a:r>
                  <a:r>
                    <a:rPr lang="en-US" sz="2800" dirty="0">
                      <a:solidFill>
                        <a:schemeClr val="tx1"/>
                      </a:solidFill>
                      <a:sym typeface="Wingdings" panose="05000000000000000000" pitchFamily="2" charset="2"/>
                    </a:rPr>
                    <a:t> </a:t>
                  </a:r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89" name="TextBox 88"/>
            <p:cNvSpPr txBox="1"/>
            <p:nvPr/>
          </p:nvSpPr>
          <p:spPr>
            <a:xfrm>
              <a:off x="5597505" y="3307169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endParaRPr lang="en-US" sz="28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601461" y="554973"/>
            <a:ext cx="3625621" cy="3275416"/>
            <a:chOff x="7601461" y="554973"/>
            <a:chExt cx="3625621" cy="3275416"/>
          </a:xfrm>
        </p:grpSpPr>
        <p:grpSp>
          <p:nvGrpSpPr>
            <p:cNvPr id="5" name="Group 4"/>
            <p:cNvGrpSpPr/>
            <p:nvPr/>
          </p:nvGrpSpPr>
          <p:grpSpPr>
            <a:xfrm>
              <a:off x="7601461" y="554973"/>
              <a:ext cx="3625621" cy="3160087"/>
              <a:chOff x="7601461" y="554973"/>
              <a:chExt cx="3625621" cy="3160087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9218590" y="885008"/>
                <a:ext cx="1945880" cy="1842963"/>
                <a:chOff x="5410679" y="3968402"/>
                <a:chExt cx="1945880" cy="1842963"/>
              </a:xfrm>
            </p:grpSpPr>
            <p:pic>
              <p:nvPicPr>
                <p:cNvPr id="80" name="Picture 12" descr="Buckets Royalty Free Vector Image - VectorStock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414" t="50110" r="-243" b="7971"/>
                <a:stretch>
                  <a:fillRect/>
                </a:stretch>
              </p:blipFill>
              <p:spPr bwMode="auto">
                <a:xfrm>
                  <a:off x="5410679" y="3968402"/>
                  <a:ext cx="1945880" cy="18429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4" name="Rectangle: Rounded Corners 73"/>
                <p:cNvSpPr/>
                <p:nvPr/>
              </p:nvSpPr>
              <p:spPr>
                <a:xfrm>
                  <a:off x="6006589" y="4889883"/>
                  <a:ext cx="952200" cy="441772"/>
                </a:xfrm>
                <a:prstGeom prst="roundRect">
                  <a:avLst/>
                </a:prstGeom>
                <a:solidFill>
                  <a:srgbClr val="FEE300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1"/>
                      </a:solidFill>
                      <a:sym typeface="Wingdings" panose="05000000000000000000" pitchFamily="2" charset="2"/>
                    </a:rPr>
                    <a:t>8</a:t>
                  </a:r>
                  <a:r>
                    <a:rPr lang="en-US" sz="2800" b="1" i="1" dirty="0">
                      <a:latin typeface="Book Antiqua" panose="02040602050305030304" pitchFamily="18" charset="0"/>
                    </a:rPr>
                    <a:t> l</a:t>
                  </a:r>
                  <a:r>
                    <a:rPr lang="en-US" sz="2800" dirty="0">
                      <a:solidFill>
                        <a:schemeClr val="tx1"/>
                      </a:solidFill>
                      <a:sym typeface="Wingdings" panose="05000000000000000000" pitchFamily="2" charset="2"/>
                    </a:rPr>
                    <a:t> </a:t>
                  </a:r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>
                <a:off x="7711255" y="1519578"/>
                <a:ext cx="1275874" cy="1208393"/>
                <a:chOff x="5410679" y="3968402"/>
                <a:chExt cx="1945880" cy="1842963"/>
              </a:xfrm>
            </p:grpSpPr>
            <p:pic>
              <p:nvPicPr>
                <p:cNvPr id="86" name="Picture 12" descr="Buckets Royalty Free Vector Image - VectorStock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0000" r="53171" b="8081"/>
                <a:stretch>
                  <a:fillRect/>
                </a:stretch>
              </p:blipFill>
              <p:spPr bwMode="auto">
                <a:xfrm>
                  <a:off x="5410679" y="3968402"/>
                  <a:ext cx="1945880" cy="18429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7" name="Rectangle: Rounded Corners 86"/>
                <p:cNvSpPr/>
                <p:nvPr/>
              </p:nvSpPr>
              <p:spPr>
                <a:xfrm>
                  <a:off x="6006589" y="4889883"/>
                  <a:ext cx="952200" cy="441772"/>
                </a:xfrm>
                <a:prstGeom prst="roundRect">
                  <a:avLst/>
                </a:prstGeom>
                <a:solidFill>
                  <a:srgbClr val="24A21D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1"/>
                      </a:solidFill>
                      <a:sym typeface="Wingdings" panose="05000000000000000000" pitchFamily="2" charset="2"/>
                    </a:rPr>
                    <a:t>5</a:t>
                  </a:r>
                  <a:r>
                    <a:rPr lang="en-US" sz="2800" b="1" i="1" dirty="0">
                      <a:latin typeface="Book Antiqua" panose="02040602050305030304" pitchFamily="18" charset="0"/>
                    </a:rPr>
                    <a:t> l</a:t>
                  </a:r>
                  <a:r>
                    <a:rPr lang="en-US" sz="2800" dirty="0">
                      <a:solidFill>
                        <a:schemeClr val="tx1"/>
                      </a:solidFill>
                      <a:sym typeface="Wingdings" panose="05000000000000000000" pitchFamily="2" charset="2"/>
                    </a:rPr>
                    <a:t> </a:t>
                  </a:r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" name="Group 3"/>
              <p:cNvGrpSpPr/>
              <p:nvPr/>
            </p:nvGrpSpPr>
            <p:grpSpPr>
              <a:xfrm>
                <a:off x="7601461" y="554973"/>
                <a:ext cx="3625621" cy="3160087"/>
                <a:chOff x="7601461" y="439960"/>
                <a:chExt cx="3625621" cy="3160087"/>
              </a:xfrm>
            </p:grpSpPr>
            <p:sp>
              <p:nvSpPr>
                <p:cNvPr id="77" name="Rectangle: Rounded Corners 76"/>
                <p:cNvSpPr/>
                <p:nvPr/>
              </p:nvSpPr>
              <p:spPr>
                <a:xfrm>
                  <a:off x="7601461" y="439960"/>
                  <a:ext cx="3625621" cy="2346510"/>
                </a:xfrm>
                <a:prstGeom prst="roundRect">
                  <a:avLst>
                    <a:gd name="adj" fmla="val 8921"/>
                  </a:avLst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: Rounded Corners 78"/>
                <p:cNvSpPr/>
                <p:nvPr/>
              </p:nvSpPr>
              <p:spPr>
                <a:xfrm>
                  <a:off x="9314441" y="3190477"/>
                  <a:ext cx="409570" cy="40957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9519226" y="2787395"/>
                  <a:ext cx="4981" cy="415891"/>
                </a:xfrm>
                <a:prstGeom prst="line">
                  <a:avLst/>
                </a:prstGeom>
                <a:ln w="12700"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0" name="TextBox 89"/>
            <p:cNvSpPr txBox="1"/>
            <p:nvPr/>
          </p:nvSpPr>
          <p:spPr>
            <a:xfrm>
              <a:off x="9724011" y="3307169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endParaRPr lang="en-US" sz="28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679558" y="4231394"/>
            <a:ext cx="3721241" cy="2319304"/>
            <a:chOff x="2679558" y="4231394"/>
            <a:chExt cx="3721241" cy="2319304"/>
          </a:xfrm>
        </p:grpSpPr>
        <p:grpSp>
          <p:nvGrpSpPr>
            <p:cNvPr id="10" name="Group 9"/>
            <p:cNvGrpSpPr/>
            <p:nvPr/>
          </p:nvGrpSpPr>
          <p:grpSpPr>
            <a:xfrm>
              <a:off x="2679558" y="4231394"/>
              <a:ext cx="3721241" cy="2206341"/>
              <a:chOff x="2679558" y="4231394"/>
              <a:chExt cx="3721241" cy="2206341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2679558" y="4231394"/>
                <a:ext cx="3721241" cy="2206341"/>
                <a:chOff x="1336533" y="1449251"/>
                <a:chExt cx="3721241" cy="2206341"/>
              </a:xfrm>
            </p:grpSpPr>
            <p:grpSp>
              <p:nvGrpSpPr>
                <p:cNvPr id="36" name="Group 35"/>
                <p:cNvGrpSpPr/>
                <p:nvPr/>
              </p:nvGrpSpPr>
              <p:grpSpPr>
                <a:xfrm>
                  <a:off x="1336533" y="1449251"/>
                  <a:ext cx="3721241" cy="1457190"/>
                  <a:chOff x="1415687" y="1703251"/>
                  <a:chExt cx="3721241" cy="1457190"/>
                </a:xfrm>
              </p:grpSpPr>
              <p:sp>
                <p:nvSpPr>
                  <p:cNvPr id="46" name="Rectangle: Rounded Corners 45"/>
                  <p:cNvSpPr/>
                  <p:nvPr/>
                </p:nvSpPr>
                <p:spPr>
                  <a:xfrm>
                    <a:off x="1415687" y="1703251"/>
                    <a:ext cx="3721241" cy="1457190"/>
                  </a:xfrm>
                  <a:prstGeom prst="roundRect">
                    <a:avLst>
                      <a:gd name="adj" fmla="val 8921"/>
                    </a:avLst>
                  </a:prstGeom>
                  <a:noFill/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47" name="Picture 46"/>
                  <p:cNvPicPr>
                    <a:picLocks noChangeAspect="1"/>
                  </p:cNvPicPr>
                  <p:nvPr/>
                </p:nvPicPr>
                <p:blipFill>
                  <a:blip r:embed="rId1"/>
                  <a:stretch>
                    <a:fillRect/>
                  </a:stretch>
                </p:blipFill>
                <p:spPr>
                  <a:xfrm>
                    <a:off x="2506870" y="2105891"/>
                    <a:ext cx="1049404" cy="832286"/>
                  </a:xfrm>
                  <a:prstGeom prst="rect">
                    <a:avLst/>
                  </a:prstGeom>
                </p:spPr>
              </p:pic>
              <p:pic>
                <p:nvPicPr>
                  <p:cNvPr id="48" name="Picture 47"/>
                  <p:cNvPicPr>
                    <a:picLocks noChangeAspect="1"/>
                  </p:cNvPicPr>
                  <p:nvPr/>
                </p:nvPicPr>
                <p:blipFill>
                  <a:blip r:embed="rId1">
                    <a:duotone>
                      <a:schemeClr val="accent2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1523063" y="2241346"/>
                    <a:ext cx="861144" cy="68297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7" name="Rectangle: Rounded Corners 36"/>
                <p:cNvSpPr/>
                <p:nvPr/>
              </p:nvSpPr>
              <p:spPr>
                <a:xfrm>
                  <a:off x="2656168" y="2175503"/>
                  <a:ext cx="519698" cy="244679"/>
                </a:xfrm>
                <a:prstGeom prst="roundRect">
                  <a:avLst/>
                </a:prstGeom>
                <a:solidFill>
                  <a:srgbClr val="97D2D2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tx1"/>
                      </a:solidFill>
                      <a:sym typeface="Wingdings" panose="05000000000000000000" pitchFamily="2" charset="2"/>
                    </a:rPr>
                    <a:t>2</a:t>
                  </a:r>
                  <a:r>
                    <a:rPr lang="en-US" sz="2000" b="1" i="1" dirty="0">
                      <a:latin typeface="Book Antiqua" panose="02040602050305030304" pitchFamily="18" charset="0"/>
                    </a:rPr>
                    <a:t> l</a:t>
                  </a:r>
                  <a:r>
                    <a:rPr lang="en-US" sz="2000" dirty="0">
                      <a:solidFill>
                        <a:schemeClr val="tx1"/>
                      </a:solidFill>
                      <a:sym typeface="Wingdings" panose="05000000000000000000" pitchFamily="2" charset="2"/>
                    </a:rPr>
                    <a:t> 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8" name="Straight Connector 37"/>
                <p:cNvCxnSpPr>
                  <a:endCxn id="43" idx="0"/>
                </p:cNvCxnSpPr>
                <p:nvPr/>
              </p:nvCxnSpPr>
              <p:spPr>
                <a:xfrm>
                  <a:off x="3313241" y="2906441"/>
                  <a:ext cx="0" cy="339581"/>
                </a:xfrm>
                <a:prstGeom prst="line">
                  <a:avLst/>
                </a:prstGeom>
                <a:ln w="12700"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Rectangle: Rounded Corners 42"/>
                <p:cNvSpPr/>
                <p:nvPr/>
              </p:nvSpPr>
              <p:spPr>
                <a:xfrm>
                  <a:off x="3108456" y="3246022"/>
                  <a:ext cx="409570" cy="40957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1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837514" y="4412426"/>
                <a:ext cx="1369322" cy="1086014"/>
              </a:xfrm>
              <a:prstGeom prst="rect">
                <a:avLst/>
              </a:prstGeom>
            </p:spPr>
          </p:pic>
          <p:sp>
            <p:nvSpPr>
              <p:cNvPr id="52" name="Rectangle: Rounded Corners 51"/>
              <p:cNvSpPr/>
              <p:nvPr/>
            </p:nvSpPr>
            <p:spPr>
              <a:xfrm>
                <a:off x="5137165" y="4851637"/>
                <a:ext cx="668870" cy="397079"/>
              </a:xfrm>
              <a:prstGeom prst="roundRect">
                <a:avLst/>
              </a:prstGeom>
              <a:solidFill>
                <a:srgbClr val="DAD4E1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5</a:t>
                </a:r>
                <a:r>
                  <a:rPr lang="en-US" sz="2400" b="1" i="1" dirty="0">
                    <a:latin typeface="Book Antiqua" panose="02040602050305030304" pitchFamily="18" charset="0"/>
                  </a:rPr>
                  <a:t> l</a:t>
                </a:r>
                <a:r>
                  <a:rPr lang="en-US" sz="2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1" name="TextBox 90"/>
            <p:cNvSpPr txBox="1"/>
            <p:nvPr/>
          </p:nvSpPr>
          <p:spPr>
            <a:xfrm>
              <a:off x="4861051" y="6027478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endParaRPr lang="en-US" sz="2800" dirty="0"/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1847346" y="3279442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251497" y="3290604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8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9247561" y="3308869"/>
            <a:ext cx="52770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4478172" y="6022733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8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92" grpId="0" animBg="1"/>
      <p:bldP spid="93" grpId="0" animBg="1"/>
      <p:bldP spid="94" grpId="0" animBg="1"/>
      <p:bldP spid="10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61100" y="301524"/>
            <a:ext cx="7986637" cy="1218539"/>
            <a:chOff x="999843" y="3400324"/>
            <a:chExt cx="7986637" cy="1218539"/>
          </a:xfrm>
        </p:grpSpPr>
        <p:sp>
          <p:nvSpPr>
            <p:cNvPr id="3" name="Oval 2"/>
            <p:cNvSpPr/>
            <p:nvPr/>
          </p:nvSpPr>
          <p:spPr>
            <a:xfrm>
              <a:off x="999843" y="3479104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3</a:t>
              </a:r>
              <a:endParaRPr lang="en-US" sz="4000" b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33856" y="3400324"/>
              <a:ext cx="7452624" cy="1218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/>
                <a:t>Số</a:t>
              </a:r>
              <a:r>
                <a:rPr lang="en-US" sz="2600" dirty="0"/>
                <a:t>?</a:t>
              </a:r>
              <a:endParaRPr lang="en-US" sz="2600" dirty="0"/>
            </a:p>
            <a:p>
              <a:pPr algn="just">
                <a:lnSpc>
                  <a:spcPct val="150000"/>
                </a:lnSpc>
              </a:pPr>
              <a:r>
                <a:rPr lang="en-US" sz="2600" dirty="0" err="1"/>
                <a:t>Trong</a:t>
              </a:r>
              <a:r>
                <a:rPr lang="en-US" sz="2600" dirty="0"/>
                <a:t> can </a:t>
              </a:r>
              <a:r>
                <a:rPr lang="en-US" sz="2600" dirty="0" err="1"/>
                <a:t>còn</a:t>
              </a:r>
              <a:r>
                <a:rPr lang="en-US" sz="2600" dirty="0"/>
                <a:t> </a:t>
              </a:r>
              <a:r>
                <a:rPr lang="en-US" sz="2600" dirty="0" err="1"/>
                <a:t>lại</a:t>
              </a:r>
              <a:r>
                <a:rPr lang="en-US" sz="2600" dirty="0"/>
                <a:t> bao </a:t>
              </a:r>
              <a:r>
                <a:rPr lang="en-US" sz="2600" dirty="0" err="1"/>
                <a:t>nhiêu</a:t>
              </a:r>
              <a:r>
                <a:rPr lang="en-US" sz="2600" dirty="0"/>
                <a:t> </a:t>
              </a:r>
              <a:r>
                <a:rPr lang="en-US" sz="2600" dirty="0" err="1"/>
                <a:t>lít</a:t>
              </a:r>
              <a:r>
                <a:rPr lang="en-US" sz="2600" dirty="0"/>
                <a:t> </a:t>
              </a:r>
              <a:r>
                <a:rPr lang="en-US" sz="2600" dirty="0" err="1"/>
                <a:t>nước</a:t>
              </a:r>
              <a:r>
                <a:rPr lang="en-US" sz="2600" dirty="0"/>
                <a:t>?</a:t>
              </a:r>
              <a:endParaRPr lang="en-US" sz="26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35707" y="1520063"/>
            <a:ext cx="9912402" cy="4451464"/>
            <a:chOff x="1795113" y="1911927"/>
            <a:chExt cx="8747772" cy="362019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020" t="-1" b="1596"/>
            <a:stretch>
              <a:fillRect/>
            </a:stretch>
          </p:blipFill>
          <p:spPr>
            <a:xfrm>
              <a:off x="1795113" y="2129703"/>
              <a:ext cx="8747772" cy="3402417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939636" y="1911927"/>
              <a:ext cx="4668982" cy="623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326684" y="5480712"/>
            <a:ext cx="899337" cy="557093"/>
            <a:chOff x="6486838" y="5518308"/>
            <a:chExt cx="899337" cy="557093"/>
          </a:xfrm>
        </p:grpSpPr>
        <p:sp>
          <p:nvSpPr>
            <p:cNvPr id="24" name="TextBox 23"/>
            <p:cNvSpPr txBox="1"/>
            <p:nvPr/>
          </p:nvSpPr>
          <p:spPr>
            <a:xfrm>
              <a:off x="6976605" y="5552181"/>
              <a:ext cx="40957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endParaRPr lang="en-US" sz="2800" dirty="0"/>
            </a:p>
          </p:txBody>
        </p:sp>
        <p:sp>
          <p:nvSpPr>
            <p:cNvPr id="23" name="Rectangle: Rounded Corners 22"/>
            <p:cNvSpPr/>
            <p:nvPr/>
          </p:nvSpPr>
          <p:spPr>
            <a:xfrm>
              <a:off x="6486838" y="5518308"/>
              <a:ext cx="508820" cy="5088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AB8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6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800089" y="5480712"/>
            <a:ext cx="960816" cy="557093"/>
            <a:chOff x="8800089" y="5480712"/>
            <a:chExt cx="960816" cy="557093"/>
          </a:xfrm>
        </p:grpSpPr>
        <p:grpSp>
          <p:nvGrpSpPr>
            <p:cNvPr id="26" name="Group 25"/>
            <p:cNvGrpSpPr/>
            <p:nvPr/>
          </p:nvGrpSpPr>
          <p:grpSpPr>
            <a:xfrm>
              <a:off x="8861568" y="5480712"/>
              <a:ext cx="899337" cy="557093"/>
              <a:chOff x="6486838" y="5518308"/>
              <a:chExt cx="899337" cy="557093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6976605" y="5552181"/>
                <a:ext cx="40957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800" b="1" i="1" dirty="0">
                    <a:solidFill>
                      <a:srgbClr val="FF0000"/>
                    </a:solidFill>
                    <a:latin typeface="Book Antiqua" panose="02040602050305030304" pitchFamily="18" charset="0"/>
                  </a:rPr>
                  <a:t>l</a:t>
                </a:r>
                <a:endParaRPr lang="en-US" sz="2800" dirty="0"/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6486838" y="5518308"/>
                <a:ext cx="508820" cy="50882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EAB8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8800089" y="5482180"/>
              <a:ext cx="63177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10</a:t>
              </a:r>
              <a:endParaRPr lang="en-US" sz="2800" dirty="0"/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292787" y="247835"/>
            <a:ext cx="9955478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đựng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lít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lít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ở </a:t>
            </a:r>
            <a:r>
              <a:rPr lang="en-US" sz="2800" dirty="0" err="1"/>
              <a:t>các</a:t>
            </a:r>
            <a:r>
              <a:rPr lang="en-US" sz="2800" dirty="0"/>
              <a:t> ca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cạnh</a:t>
            </a:r>
            <a:r>
              <a:rPr lang="en-US" sz="2800" dirty="0"/>
              <a:t> (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).</a:t>
            </a:r>
            <a:endParaRPr lang="en-US" sz="2800" dirty="0"/>
          </a:p>
        </p:txBody>
      </p:sp>
      <p:sp>
        <p:nvSpPr>
          <p:cNvPr id="40" name="Oval 39"/>
          <p:cNvSpPr/>
          <p:nvPr/>
        </p:nvSpPr>
        <p:spPr>
          <a:xfrm>
            <a:off x="769567" y="53812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  <a:endParaRPr lang="en-US" sz="40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1177" y="1843286"/>
            <a:ext cx="9904445" cy="4023021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4534" y="511837"/>
            <a:ext cx="7042932" cy="28607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5632" y="2855551"/>
            <a:ext cx="1373621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/>
              <a:t>a) </a:t>
            </a:r>
            <a:r>
              <a:rPr lang="en-US" sz="2600" dirty="0" err="1"/>
              <a:t>Số</a:t>
            </a:r>
            <a:r>
              <a:rPr lang="en-US" sz="2600" dirty="0"/>
              <a:t>?</a:t>
            </a:r>
            <a:endParaRPr lang="en-US" sz="26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96392" y="3552359"/>
          <a:ext cx="7599216" cy="138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2197"/>
                <a:gridCol w="1459580"/>
                <a:gridCol w="1477843"/>
                <a:gridCol w="1305667"/>
                <a:gridCol w="1383929"/>
              </a:tblGrid>
              <a:tr h="693454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Đồ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vật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Bình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Ấm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Xô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Can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91226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lít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nước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7325" y="4331471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64162" y="4314135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31000" y="4331471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7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5633" y="5116839"/>
            <a:ext cx="5986668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/>
              <a:t>b) </a:t>
            </a:r>
            <a:r>
              <a:rPr lang="en-US" sz="2600" dirty="0" err="1"/>
              <a:t>Đồ</a:t>
            </a:r>
            <a:r>
              <a:rPr lang="en-US" sz="2600" dirty="0"/>
              <a:t> </a:t>
            </a:r>
            <a:r>
              <a:rPr lang="en-US" sz="2600" dirty="0" err="1"/>
              <a:t>vật</a:t>
            </a:r>
            <a:r>
              <a:rPr lang="en-US" sz="2600" dirty="0"/>
              <a:t> </a:t>
            </a:r>
            <a:r>
              <a:rPr lang="en-US" sz="2600" dirty="0" err="1"/>
              <a:t>nào</a:t>
            </a:r>
            <a:r>
              <a:rPr lang="en-US" sz="2600" dirty="0"/>
              <a:t> </a:t>
            </a:r>
            <a:r>
              <a:rPr lang="en-US" sz="2600" dirty="0" err="1"/>
              <a:t>đựng</a:t>
            </a:r>
            <a:r>
              <a:rPr lang="en-US" sz="2600" dirty="0"/>
              <a:t> </a:t>
            </a:r>
            <a:r>
              <a:rPr lang="en-US" sz="2600" dirty="0" err="1"/>
              <a:t>nhiều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 </a:t>
            </a:r>
            <a:r>
              <a:rPr lang="en-US" sz="2600" dirty="0" err="1"/>
              <a:t>nhất</a:t>
            </a:r>
            <a:r>
              <a:rPr lang="en-US" sz="2600" dirty="0"/>
              <a:t>?</a:t>
            </a:r>
            <a:endParaRPr lang="en-US" sz="2600" dirty="0"/>
          </a:p>
          <a:p>
            <a:pPr algn="just">
              <a:lnSpc>
                <a:spcPct val="150000"/>
              </a:lnSpc>
            </a:pPr>
            <a:r>
              <a:rPr lang="en-US" sz="2600" dirty="0"/>
              <a:t>    </a:t>
            </a:r>
            <a:r>
              <a:rPr lang="en-US" sz="2600" dirty="0" err="1"/>
              <a:t>Đồ</a:t>
            </a:r>
            <a:r>
              <a:rPr lang="en-US" sz="2600" dirty="0"/>
              <a:t> </a:t>
            </a:r>
            <a:r>
              <a:rPr lang="en-US" sz="2600" dirty="0" err="1"/>
              <a:t>vật</a:t>
            </a:r>
            <a:r>
              <a:rPr lang="en-US" sz="2600" dirty="0"/>
              <a:t> </a:t>
            </a:r>
            <a:r>
              <a:rPr lang="en-US" sz="2600" dirty="0" err="1"/>
              <a:t>nào</a:t>
            </a:r>
            <a:r>
              <a:rPr lang="en-US" sz="2600" dirty="0"/>
              <a:t> </a:t>
            </a:r>
            <a:r>
              <a:rPr lang="en-US" sz="2600" dirty="0" err="1"/>
              <a:t>đựng</a:t>
            </a:r>
            <a:r>
              <a:rPr lang="en-US" sz="2600" dirty="0"/>
              <a:t> </a:t>
            </a:r>
            <a:r>
              <a:rPr lang="en-US" sz="2600" dirty="0" err="1"/>
              <a:t>ít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 </a:t>
            </a:r>
            <a:r>
              <a:rPr lang="en-US" sz="2600" dirty="0" err="1"/>
              <a:t>nhất</a:t>
            </a:r>
            <a:r>
              <a:rPr lang="en-US" sz="2600" dirty="0"/>
              <a:t>?</a:t>
            </a:r>
            <a:endParaRPr lang="en-US" sz="2600" dirty="0"/>
          </a:p>
        </p:txBody>
      </p:sp>
      <p:sp>
        <p:nvSpPr>
          <p:cNvPr id="12" name="TextBox 11"/>
          <p:cNvSpPr txBox="1"/>
          <p:nvPr/>
        </p:nvSpPr>
        <p:spPr>
          <a:xfrm>
            <a:off x="6983296" y="5127624"/>
            <a:ext cx="3246553" cy="1323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n-US" sz="2600" dirty="0">
                <a:solidFill>
                  <a:srgbClr val="FF0000"/>
                </a:solidFill>
              </a:rPr>
              <a:t>Can (7 </a:t>
            </a:r>
            <a:r>
              <a:rPr lang="en-US" sz="28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l </a:t>
            </a:r>
            <a:r>
              <a:rPr lang="en-US" sz="2800" dirty="0" err="1">
                <a:solidFill>
                  <a:srgbClr val="FF0000"/>
                </a:solidFill>
              </a:rPr>
              <a:t>nước</a:t>
            </a:r>
            <a:r>
              <a:rPr lang="en-US" sz="2600" dirty="0">
                <a:solidFill>
                  <a:srgbClr val="FF0000"/>
                </a:solidFill>
              </a:rPr>
              <a:t>)</a:t>
            </a:r>
            <a:endParaRPr lang="en-US" sz="2600" dirty="0">
              <a:solidFill>
                <a:srgbClr val="FF0000"/>
              </a:solidFill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n-US" sz="2600" dirty="0" err="1">
                <a:solidFill>
                  <a:srgbClr val="FF0000"/>
                </a:solidFill>
              </a:rPr>
              <a:t>Bình</a:t>
            </a:r>
            <a:r>
              <a:rPr lang="en-US" sz="2600" dirty="0">
                <a:solidFill>
                  <a:srgbClr val="FF0000"/>
                </a:solidFill>
              </a:rPr>
              <a:t> (2 </a:t>
            </a:r>
            <a:r>
              <a:rPr lang="en-US" sz="28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l </a:t>
            </a:r>
            <a:r>
              <a:rPr lang="en-US" sz="2800" dirty="0" err="1">
                <a:solidFill>
                  <a:srgbClr val="FF0000"/>
                </a:solidFill>
              </a:rPr>
              <a:t>nước</a:t>
            </a:r>
            <a:r>
              <a:rPr lang="en-US" sz="2600" dirty="0">
                <a:solidFill>
                  <a:srgbClr val="FF0000"/>
                </a:solidFill>
              </a:rPr>
              <a:t>)</a:t>
            </a:r>
            <a:endParaRPr lang="en-US" sz="2600" dirty="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 bldLvl="0" animBg="1"/>
      <p:bldP spid="10" grpId="0" bldLvl="0" animBg="1"/>
    </p:bldLst>
  </p:timing>
</p:sld>
</file>

<file path=ppt/tags/tag1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1582</Words>
  <Application>WPS Presentation</Application>
  <PresentationFormat>Widescreen</PresentationFormat>
  <Paragraphs>243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7" baseType="lpstr">
      <vt:lpstr>Arial</vt:lpstr>
      <vt:lpstr>SimSun</vt:lpstr>
      <vt:lpstr>Wingdings</vt:lpstr>
      <vt:lpstr>等线</vt:lpstr>
      <vt:lpstr>等线</vt:lpstr>
      <vt:lpstr>汉仪小麦体简</vt:lpstr>
      <vt:lpstr>Times New Roman</vt:lpstr>
      <vt:lpstr>Microsoft YaHei</vt:lpstr>
      <vt:lpstr>Book Antiqua</vt:lpstr>
      <vt:lpstr>HP001 4 hàng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2</cp:revision>
  <dcterms:created xsi:type="dcterms:W3CDTF">2022-10-30T02:03:00Z</dcterms:created>
  <dcterms:modified xsi:type="dcterms:W3CDTF">2022-10-30T02:09:00Z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6F933E65137344E9A5A4C06B9A0F0041</vt:lpwstr>
  </property>
  <property fmtid="{D5CDD505-2E9C-101B-9397-08002B2CF9AE}" pid="3" name="KSOProductBuildVer">
    <vt:lpwstr>1033-11.2.0.11380</vt:lpwstr>
  </property>
</Properties>
</file>