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media/audio8.wav" ContentType="audio/wav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8" r:id="rId3"/>
    <p:sldId id="260" r:id="rId4"/>
    <p:sldId id="257" r:id="rId5"/>
    <p:sldId id="277" r:id="rId6"/>
    <p:sldId id="27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Algerian" panose="04020705040A02060702" pitchFamily="8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HP001 4 hàng" panose="020B0603050302020204" pitchFamily="3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33"/>
    <a:srgbClr val="00CCFF"/>
    <a:srgbClr val="6600CC"/>
    <a:srgbClr val="CC0000"/>
    <a:srgbClr val="FFFF00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7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65325-D118-40AA-9361-732A6397985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7442-F6DE-4BBC-B9FC-0C66C9C7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0C672D-C394-4D19-9E84-E48BA44BF4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507B-290E-448D-8986-42EF51286F02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1A32-C277-4B36-9CF4-2B52C624A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431398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52826-FD82-4C21-A03D-CD4D7D43E2D9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5BFB-775B-4A3A-98C0-2EE4DDD40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636935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611C-392D-4DBC-B609-B67310766E4B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21C9-B42E-45F2-A84E-67162A86A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040440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919B-37E1-4F1F-8BF9-13B0E0158DA8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CEBB6-4927-4826-B950-E282E538C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6742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7EE8C-5917-4073-8CD0-73D8E8AFE963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6CDC-A1C6-4640-AC77-A6748685F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548875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533A-4018-430F-8585-A80FB2592169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B418-7F4A-4BD0-B0F1-C270739BE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143582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19E6-F948-4404-A2C6-5F71D4F329D8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A3EE8-DF0D-412B-BC2D-037A18729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542270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CC2DD-3DAA-4BA5-BFC2-21213109E708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7B06-5F4A-4C45-9F55-07116A865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541512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0A73-A41C-412D-974D-2CD8F733D11A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6675-7E54-4FD5-8D06-5AB24BC71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94035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85F1-DC57-4170-A297-59487751CCD5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40D4-8339-4750-9448-931F44AAE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886548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E53A0-4063-491E-8451-DF3BFF3B3D34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80FA-335F-476F-987E-93E250EFA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50820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A152DB-936B-446C-B440-B30BF1E50641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567DC-637A-45DA-BEC5-3E4CB2670AC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58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.wav"/><Relationship Id="rId11" Type="http://schemas.openxmlformats.org/officeDocument/2006/relationships/image" Target="../media/image17.gif"/><Relationship Id="rId5" Type="http://schemas.openxmlformats.org/officeDocument/2006/relationships/audio" Target="../media/audio6.wav"/><Relationship Id="rId10" Type="http://schemas.openxmlformats.org/officeDocument/2006/relationships/image" Target="../media/image16.gif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12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.wav"/><Relationship Id="rId11" Type="http://schemas.openxmlformats.org/officeDocument/2006/relationships/image" Target="../media/image17.gif"/><Relationship Id="rId5" Type="http://schemas.openxmlformats.org/officeDocument/2006/relationships/audio" Target="../media/audio6.wav"/><Relationship Id="rId10" Type="http://schemas.openxmlformats.org/officeDocument/2006/relationships/image" Target="../media/image16.gif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gi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6.wav"/><Relationship Id="rId11" Type="http://schemas.openxmlformats.org/officeDocument/2006/relationships/image" Target="../media/image16.gif"/><Relationship Id="rId5" Type="http://schemas.openxmlformats.org/officeDocument/2006/relationships/audio" Target="../media/audio5.wav"/><Relationship Id="rId10" Type="http://schemas.openxmlformats.org/officeDocument/2006/relationships/audio" Target="../media/audio8.wav"/><Relationship Id="rId4" Type="http://schemas.openxmlformats.org/officeDocument/2006/relationships/audio" Target="../media/audio4.wav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2"/>
          <p:cNvSpPr txBox="1">
            <a:spLocks noChangeArrowheads="1"/>
          </p:cNvSpPr>
          <p:nvPr/>
        </p:nvSpPr>
        <p:spPr bwMode="auto">
          <a:xfrm>
            <a:off x="5791200" y="5211764"/>
            <a:ext cx="487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400" b="1">
              <a:solidFill>
                <a:srgbClr val="FF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1" name="Rectangle 1"/>
          <p:cNvSpPr>
            <a:spLocks noChangeArrowheads="1"/>
          </p:cNvSpPr>
          <p:nvPr/>
        </p:nvSpPr>
        <p:spPr bwMode="auto">
          <a:xfrm>
            <a:off x="3147812" y="3733303"/>
            <a:ext cx="62484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KỂ</a:t>
            </a:r>
            <a:endParaRPr lang="en-US" alt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43200" y="1863664"/>
            <a:ext cx="731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60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cs typeface="Arial" panose="020B0604020202020204" pitchFamily="34" charset="0"/>
              </a:rPr>
              <a:t>LUYỆN TỪ VÀ CÂU</a:t>
            </a:r>
            <a:endParaRPr lang="en-US" altLang="en-US" sz="6000" b="1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0718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8"/>
          <p:cNvSpPr txBox="1">
            <a:spLocks noChangeArrowheads="1"/>
          </p:cNvSpPr>
          <p:nvPr/>
        </p:nvSpPr>
        <p:spPr bwMode="auto">
          <a:xfrm>
            <a:off x="406613" y="667923"/>
            <a:ext cx="11480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 sz="2800" b="1" dirty="0" err="1"/>
              <a:t>Bài</a:t>
            </a:r>
            <a:r>
              <a:rPr lang="en-US" altLang="en-US" sz="2800" b="1" dirty="0"/>
              <a:t> 3:  Ba </a:t>
            </a:r>
            <a:r>
              <a:rPr lang="en-US" altLang="en-US" sz="2800" b="1" dirty="0" err="1"/>
              <a:t>câu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sau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đây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cũng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câu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kể</a:t>
            </a:r>
            <a:r>
              <a:rPr lang="en-US" altLang="en-US" sz="2800" b="1" dirty="0"/>
              <a:t>. Theo </a:t>
            </a:r>
            <a:r>
              <a:rPr lang="en-US" altLang="en-US" sz="2800" b="1" dirty="0" err="1"/>
              <a:t>em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chúng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được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dùng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gì</a:t>
            </a:r>
            <a:r>
              <a:rPr lang="en-US" altLang="en-US" sz="2800" b="1" dirty="0"/>
              <a:t>?</a:t>
            </a:r>
          </a:p>
        </p:txBody>
      </p:sp>
      <p:sp>
        <p:nvSpPr>
          <p:cNvPr id="8196" name="Rectangle 39"/>
          <p:cNvSpPr>
            <a:spLocks noChangeArrowheads="1"/>
          </p:cNvSpPr>
          <p:nvPr/>
        </p:nvSpPr>
        <p:spPr bwMode="auto">
          <a:xfrm>
            <a:off x="1179444" y="1296573"/>
            <a:ext cx="111054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Ba-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5713" name="Text Box 65"/>
          <p:cNvSpPr txBox="1">
            <a:spLocks noChangeArrowheads="1"/>
          </p:cNvSpPr>
          <p:nvPr/>
        </p:nvSpPr>
        <p:spPr bwMode="auto">
          <a:xfrm>
            <a:off x="6400760" y="3266660"/>
            <a:ext cx="426664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cs typeface="Times New Roman" panose="02020603050405020304" pitchFamily="18" charset="0"/>
              </a:rPr>
              <a:t> Kể về Ba-ra-ba</a:t>
            </a:r>
          </a:p>
        </p:txBody>
      </p:sp>
      <p:sp>
        <p:nvSpPr>
          <p:cNvPr id="155714" name="Text Box 66"/>
          <p:cNvSpPr txBox="1">
            <a:spLocks noChangeArrowheads="1"/>
          </p:cNvSpPr>
          <p:nvPr/>
        </p:nvSpPr>
        <p:spPr bwMode="auto">
          <a:xfrm>
            <a:off x="6400760" y="4028660"/>
            <a:ext cx="426664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cs typeface="Times New Roman" panose="02020603050405020304" pitchFamily="18" charset="0"/>
              </a:rPr>
              <a:t> Kể về Ba-ra-ba</a:t>
            </a:r>
          </a:p>
        </p:txBody>
      </p:sp>
      <p:sp>
        <p:nvSpPr>
          <p:cNvPr id="155715" name="Text Box 67"/>
          <p:cNvSpPr txBox="1">
            <a:spLocks noChangeArrowheads="1"/>
          </p:cNvSpPr>
          <p:nvPr/>
        </p:nvSpPr>
        <p:spPr bwMode="auto">
          <a:xfrm>
            <a:off x="6502612" y="5019260"/>
            <a:ext cx="5994944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cs typeface="Times New Roman" panose="02020603050405020304" pitchFamily="18" charset="0"/>
              </a:rPr>
              <a:t>Nêu suy nghĩ của Ba-ra-ba</a:t>
            </a:r>
          </a:p>
        </p:txBody>
      </p:sp>
      <p:graphicFrame>
        <p:nvGraphicFramePr>
          <p:cNvPr id="1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4949"/>
              </p:ext>
            </p:extLst>
          </p:nvPr>
        </p:nvGraphicFramePr>
        <p:xfrm>
          <a:off x="677953" y="2579274"/>
          <a:ext cx="10871107" cy="3524249"/>
        </p:xfrm>
        <a:graphic>
          <a:graphicData uri="http://schemas.openxmlformats.org/drawingml/2006/table">
            <a:tbl>
              <a:tblPr/>
              <a:tblGrid>
                <a:gridCol w="5492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3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vi-V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âu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 dụng của câu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Ba-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uống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rượu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say.</a:t>
                      </a:r>
                    </a:p>
                  </a:txBody>
                  <a:tcPr marL="91667" marR="9166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91667" marR="9166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râu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lão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91667" marR="9166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thằng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sưởi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44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13" grpId="0"/>
      <p:bldP spid="155714" grpId="0"/>
      <p:bldP spid="1557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784579" y="1368426"/>
            <a:ext cx="243808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6666"/>
                </a:solidFill>
              </a:rPr>
              <a:t>I.Nhận xét</a:t>
            </a:r>
            <a:r>
              <a:rPr lang="en-US" altLang="en-US" sz="2800" b="1">
                <a:solidFill>
                  <a:srgbClr val="006666"/>
                </a:solidFill>
              </a:rPr>
              <a:t>:</a:t>
            </a:r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768664" y="1909764"/>
            <a:ext cx="284389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6666"/>
                </a:solidFill>
                <a:cs typeface="Times New Roman" pitchFamily="18" charset="0"/>
              </a:rPr>
              <a:t>II. Ghi nhớ</a:t>
            </a:r>
          </a:p>
        </p:txBody>
      </p:sp>
      <p:sp>
        <p:nvSpPr>
          <p:cNvPr id="156684" name="AutoShape 12"/>
          <p:cNvSpPr>
            <a:spLocks noChangeArrowheads="1"/>
          </p:cNvSpPr>
          <p:nvPr/>
        </p:nvSpPr>
        <p:spPr bwMode="auto">
          <a:xfrm>
            <a:off x="305556" y="2362200"/>
            <a:ext cx="11480627" cy="3276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4EFAA"/>
              </a:gs>
              <a:gs pos="100000">
                <a:srgbClr val="CCFFCC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1.Câu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5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/>
      <p:bldP spid="1566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52243" y="718458"/>
            <a:ext cx="11687514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6666"/>
                </a:solidFill>
              </a:rPr>
              <a:t>III. </a:t>
            </a:r>
            <a:r>
              <a:rPr lang="en-US" altLang="en-US" sz="2800" b="1" u="sng" dirty="0" err="1">
                <a:solidFill>
                  <a:srgbClr val="006666"/>
                </a:solidFill>
              </a:rPr>
              <a:t>Luyện</a:t>
            </a:r>
            <a:r>
              <a:rPr lang="en-US" altLang="en-US" sz="2800" b="1" u="sng" dirty="0">
                <a:solidFill>
                  <a:srgbClr val="006666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6666"/>
                </a:solidFill>
              </a:rPr>
              <a:t>tập</a:t>
            </a:r>
            <a:r>
              <a:rPr lang="en-US" altLang="en-US" sz="2800" b="1" dirty="0">
                <a:solidFill>
                  <a:srgbClr val="006666"/>
                </a:solidFill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1/ </a:t>
            </a:r>
            <a:r>
              <a:rPr lang="en-US" altLang="en-US" sz="2800" b="1" dirty="0" err="1">
                <a:solidFill>
                  <a:srgbClr val="0000FF"/>
                </a:solidFill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văn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</a:rPr>
              <a:t>. Cho </a:t>
            </a:r>
            <a:r>
              <a:rPr lang="en-US" altLang="en-US" sz="2800" b="1" dirty="0" err="1">
                <a:solidFill>
                  <a:srgbClr val="0000FF"/>
                </a:solidFill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dirty="0"/>
              <a:t>      </a:t>
            </a:r>
            <a:r>
              <a:rPr lang="en-US" altLang="en-US" sz="2800" dirty="0" err="1"/>
              <a:t>Chiều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chiều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trên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bãi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thả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đám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trẻ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mục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đồng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chúng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tôi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hò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hét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diều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thi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Cánh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diều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mềm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bướm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Chúng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tôi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vui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sướng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phát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nhìn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trời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Tiếng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diều</a:t>
            </a:r>
            <a:r>
              <a:rPr lang="en-US" altLang="en-US" sz="2800" dirty="0"/>
              <a:t> vi vu </a:t>
            </a:r>
            <a:r>
              <a:rPr lang="en-US" altLang="en-US" sz="2800" dirty="0" err="1"/>
              <a:t>trầm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bổng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Sáo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rồi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kép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sáo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bè</a:t>
            </a:r>
            <a:r>
              <a:rPr lang="en-US" altLang="en-US" sz="2800" dirty="0"/>
              <a:t>,…</a:t>
            </a:r>
            <a:r>
              <a:rPr lang="en-US" altLang="en-US" sz="2800" dirty="0" err="1"/>
              <a:t>như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gọi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thấp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xuống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vì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sớm</a:t>
            </a:r>
            <a:r>
              <a:rPr lang="en-US" altLang="en-US" sz="2800" dirty="0"/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dirty="0"/>
              <a:t>                                                                Theo </a:t>
            </a:r>
            <a:r>
              <a:rPr lang="en-US" altLang="en-US" sz="2800" dirty="0" err="1"/>
              <a:t>Tạ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Duy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Anh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643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562910"/>
              </p:ext>
            </p:extLst>
          </p:nvPr>
        </p:nvGraphicFramePr>
        <p:xfrm>
          <a:off x="172517" y="1100138"/>
          <a:ext cx="11772726" cy="5665786"/>
        </p:xfrm>
        <a:graphic>
          <a:graphicData uri="http://schemas.openxmlformats.org/drawingml/2006/table">
            <a:tbl>
              <a:tblPr/>
              <a:tblGrid>
                <a:gridCol w="6161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3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080"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4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1 .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đám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hét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diều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485"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diều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bướm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410"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sướng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687"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diều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vu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bổng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8687"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96" name="Rectangle 2"/>
          <p:cNvSpPr>
            <a:spLocks noChangeArrowheads="1"/>
          </p:cNvSpPr>
          <p:nvPr/>
        </p:nvSpPr>
        <p:spPr bwMode="auto">
          <a:xfrm>
            <a:off x="167424" y="287339"/>
            <a:ext cx="12024575" cy="43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/>
          <a:p>
            <a:pPr defTabSz="815975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ở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275309" y="1922463"/>
            <a:ext cx="24477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Kể sự việc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42734" y="3049588"/>
            <a:ext cx="270779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b="1">
                <a:cs typeface="Times New Roman" panose="02020603050405020304" pitchFamily="18" charset="0"/>
              </a:rPr>
              <a:t>Tả cánh diều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226278" y="3702050"/>
            <a:ext cx="361313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cs typeface="Times New Roman" panose="02020603050405020304" pitchFamily="18" charset="0"/>
              </a:rPr>
              <a:t>Kể sự việc và nói lên tình cảm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8238163" y="4873625"/>
            <a:ext cx="302548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cs typeface="Times New Roman" panose="02020603050405020304" pitchFamily="18" charset="0"/>
              </a:rPr>
              <a:t>Tả tiếng sáo diều    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8124926" y="6002338"/>
            <a:ext cx="358844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cs typeface="Times New Roman" panose="02020603050405020304" pitchFamily="18" charset="0"/>
              </a:rPr>
              <a:t>Nêu ý kiến, nhận định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711114" y="2074863"/>
            <a:ext cx="943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746093" y="3881438"/>
            <a:ext cx="94484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746093" y="3067050"/>
            <a:ext cx="94484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746093" y="4873625"/>
            <a:ext cx="94484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832969" y="5865813"/>
            <a:ext cx="81974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31276913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28864" y="424543"/>
            <a:ext cx="10134271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 dirty="0">
                <a:solidFill>
                  <a:srgbClr val="000000"/>
                </a:solidFill>
              </a:rPr>
              <a:t>        </a:t>
            </a:r>
            <a:r>
              <a:rPr lang="en-US" altLang="en-US" sz="3300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sz="3300" b="1" u="sng" dirty="0">
                <a:solidFill>
                  <a:srgbClr val="FF0000"/>
                </a:solidFill>
              </a:rPr>
              <a:t> 2</a:t>
            </a:r>
            <a:r>
              <a:rPr lang="en-US" altLang="en-US" sz="3300" b="1" dirty="0">
                <a:solidFill>
                  <a:srgbClr val="FF0000"/>
                </a:solidFill>
              </a:rPr>
              <a:t>:</a:t>
            </a:r>
            <a:r>
              <a:rPr lang="en-US" altLang="en-US" sz="3300" b="1" dirty="0">
                <a:solidFill>
                  <a:srgbClr val="0000FF"/>
                </a:solidFill>
              </a:rPr>
              <a:t> </a:t>
            </a:r>
            <a:r>
              <a:rPr lang="en-US" altLang="en-US" sz="3300" b="1" dirty="0" err="1"/>
              <a:t>Đặt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một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vài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câu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kể</a:t>
            </a:r>
            <a:r>
              <a:rPr lang="en-US" altLang="en-US" sz="3300" b="1" dirty="0"/>
              <a:t> </a:t>
            </a:r>
            <a:r>
              <a:rPr lang="en-US" altLang="en-US" sz="3300" b="1" dirty="0" err="1"/>
              <a:t>để</a:t>
            </a:r>
            <a:r>
              <a:rPr lang="en-US" altLang="en-US" sz="3300" b="1" dirty="0"/>
              <a:t>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100" b="1" dirty="0">
                <a:solidFill>
                  <a:srgbClr val="000000"/>
                </a:solidFill>
              </a:rPr>
              <a:t>           </a:t>
            </a:r>
            <a:r>
              <a:rPr lang="en-US" altLang="en-US" sz="3200" b="1" dirty="0">
                <a:solidFill>
                  <a:srgbClr val="000000"/>
                </a:solidFill>
              </a:rPr>
              <a:t>a. </a:t>
            </a:r>
            <a:r>
              <a:rPr lang="en-US" altLang="en-US" sz="3200" b="1" dirty="0" err="1">
                <a:solidFill>
                  <a:srgbClr val="000000"/>
                </a:solidFill>
              </a:rPr>
              <a:t>Kể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các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việc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em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làm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hằng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ngày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sau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khi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đi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học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về</a:t>
            </a:r>
            <a:r>
              <a:rPr lang="en-US" altLang="en-US" sz="3200" b="1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</a:rPr>
              <a:t>       b. </a:t>
            </a:r>
            <a:r>
              <a:rPr lang="en-US" altLang="en-US" sz="3200" b="1" dirty="0" err="1">
                <a:solidFill>
                  <a:srgbClr val="000000"/>
                </a:solidFill>
              </a:rPr>
              <a:t>Tả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chiếc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bút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em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đang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dùng</a:t>
            </a:r>
            <a:r>
              <a:rPr lang="en-US" altLang="en-US" sz="3200" b="1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</a:rPr>
              <a:t>       c. </a:t>
            </a:r>
            <a:r>
              <a:rPr lang="en-US" altLang="en-US" sz="3200" b="1" dirty="0" err="1">
                <a:solidFill>
                  <a:srgbClr val="000000"/>
                </a:solidFill>
              </a:rPr>
              <a:t>Trình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bày</a:t>
            </a:r>
            <a:r>
              <a:rPr lang="en-US" altLang="en-US" sz="3200" b="1" dirty="0">
                <a:solidFill>
                  <a:srgbClr val="000000"/>
                </a:solidFill>
              </a:rPr>
              <a:t> ý </a:t>
            </a:r>
            <a:r>
              <a:rPr lang="en-US" altLang="en-US" sz="3200" b="1" dirty="0" err="1">
                <a:solidFill>
                  <a:srgbClr val="000000"/>
                </a:solidFill>
              </a:rPr>
              <a:t>kiến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em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về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tình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bạn</a:t>
            </a:r>
            <a:r>
              <a:rPr lang="en-US" altLang="en-US" sz="3200" b="1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</a:rPr>
              <a:t>       d. </a:t>
            </a:r>
            <a:r>
              <a:rPr lang="en-US" altLang="en-US" sz="3200" b="1" dirty="0" err="1">
                <a:solidFill>
                  <a:srgbClr val="000000"/>
                </a:solidFill>
              </a:rPr>
              <a:t>Nói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lên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niềm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vui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em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khi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nhận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điểm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tốt</a:t>
            </a:r>
            <a:r>
              <a:rPr lang="en-US" altLang="en-US" sz="2100" b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66493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0828" y="914400"/>
            <a:ext cx="1006177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a.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Kể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731" y="1446930"/>
            <a:ext cx="1082729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 err="1">
                <a:cs typeface="Times New Roman" panose="02020603050405020304" pitchFamily="18" charset="0"/>
              </a:rPr>
              <a:t>Hằng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ngày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sau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khi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đi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học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về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giúp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mẹ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nấu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cơm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750238" y="304800"/>
            <a:ext cx="5036154" cy="48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/>
          <a:p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alt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3388" y="2023552"/>
            <a:ext cx="664783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b.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Tả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chiếc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bút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đang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9245" y="2582553"/>
            <a:ext cx="1180707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một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chiếc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bút</a:t>
            </a:r>
            <a:r>
              <a:rPr lang="en-US" altLang="en-US" sz="2700" dirty="0">
                <a:cs typeface="Times New Roman" panose="02020603050405020304" pitchFamily="18" charset="0"/>
              </a:rPr>
              <a:t> bi </a:t>
            </a:r>
            <a:r>
              <a:rPr lang="en-US" altLang="en-US" sz="2700" dirty="0" err="1">
                <a:cs typeface="Times New Roman" panose="02020603050405020304" pitchFamily="18" charset="0"/>
              </a:rPr>
              <a:t>rất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đẹp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cs typeface="Times New Roman" panose="02020603050405020304" pitchFamily="18" charset="0"/>
              </a:rPr>
              <a:t>Chiếc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bút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dài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màu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xanh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biếc</a:t>
            </a:r>
            <a:r>
              <a:rPr lang="en-US" altLang="en-US" sz="27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79425" y="3141554"/>
            <a:ext cx="850366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c.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bày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ý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kiến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tình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bạn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73388" y="3704245"/>
            <a:ext cx="11528971" cy="89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nghĩ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rằng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tình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bạn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rất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cần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thiết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với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mỗi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người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cs typeface="Times New Roman" panose="02020603050405020304" pitchFamily="18" charset="0"/>
              </a:rPr>
              <a:t>Nhờ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bạn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thấy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cuộc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sống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vui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hơn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cs typeface="Times New Roman" panose="02020603050405020304" pitchFamily="18" charset="0"/>
              </a:rPr>
              <a:t>Bạn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cùng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vui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chơi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học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hành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cs typeface="Times New Roman" panose="02020603050405020304" pitchFamily="18" charset="0"/>
              </a:rPr>
              <a:t>Bạn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giúp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đỡ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khi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gặp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khó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khăn</a:t>
            </a:r>
            <a:r>
              <a:rPr lang="en-US" altLang="en-US" sz="27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30828" y="4907897"/>
            <a:ext cx="1093710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d.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Nói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lên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niềm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vui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giáo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khen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73389" y="5456846"/>
            <a:ext cx="1052477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700" dirty="0" err="1">
                <a:cs typeface="Times New Roman" panose="02020603050405020304" pitchFamily="18" charset="0"/>
              </a:rPr>
              <a:t>Hôm</a:t>
            </a:r>
            <a:r>
              <a:rPr lang="en-US" altLang="en-US" sz="2700" dirty="0">
                <a:cs typeface="Times New Roman" panose="02020603050405020304" pitchFamily="18" charset="0"/>
              </a:rPr>
              <a:t> nay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rất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vui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vì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cô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giáo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khen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viết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văn</a:t>
            </a:r>
            <a:r>
              <a:rPr lang="en-US" altLang="en-US" sz="2700" dirty="0">
                <a:cs typeface="Times New Roman" panose="02020603050405020304" pitchFamily="18" charset="0"/>
              </a:rPr>
              <a:t> hay. </a:t>
            </a:r>
            <a:r>
              <a:rPr lang="en-US" altLang="en-US" sz="2700" dirty="0" err="1">
                <a:cs typeface="Times New Roman" panose="02020603050405020304" pitchFamily="18" charset="0"/>
              </a:rPr>
              <a:t>Về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nhà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sẽ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khoe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ngay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với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bố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mẹ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cs typeface="Times New Roman" panose="02020603050405020304" pitchFamily="18" charset="0"/>
              </a:rPr>
              <a:t>Chắc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chắn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bố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mẹ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sẽ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rất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vui</a:t>
            </a:r>
            <a:r>
              <a:rPr lang="en-US" altLang="en-US" sz="27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4439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30"/>
          <p:cNvSpPr>
            <a:spLocks noChangeArrowheads="1" noChangeShapeType="1" noTextEdit="1"/>
          </p:cNvSpPr>
          <p:nvPr/>
        </p:nvSpPr>
        <p:spPr bwMode="auto">
          <a:xfrm>
            <a:off x="1790367" y="1006475"/>
            <a:ext cx="927330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 NĂNG NHÍ</a:t>
            </a:r>
          </a:p>
        </p:txBody>
      </p:sp>
      <p:pic>
        <p:nvPicPr>
          <p:cNvPr id="14339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18" y="2457450"/>
            <a:ext cx="1104298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Nhạc luật chơi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671" y="5332413"/>
            <a:ext cx="60952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8508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utoShape 51"/>
          <p:cNvSpPr>
            <a:spLocks noChangeArrowheads="1"/>
          </p:cNvSpPr>
          <p:nvPr/>
        </p:nvSpPr>
        <p:spPr bwMode="auto">
          <a:xfrm>
            <a:off x="3152637" y="968375"/>
            <a:ext cx="7848968" cy="1143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63" name="Group 51"/>
          <p:cNvGrpSpPr>
            <a:grpSpLocks/>
          </p:cNvGrpSpPr>
          <p:nvPr/>
        </p:nvGrpSpPr>
        <p:grpSpPr bwMode="auto">
          <a:xfrm>
            <a:off x="1521414" y="-4763"/>
            <a:ext cx="319879" cy="6858001"/>
            <a:chOff x="202295" y="-322943"/>
            <a:chExt cx="319314" cy="7180943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2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324620" y="-307982"/>
              <a:ext cx="74665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3200381" y="2209800"/>
            <a:ext cx="6324371" cy="11001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ảo thuật</a:t>
            </a:r>
          </a:p>
          <a:p>
            <a:pPr algn="ctr"/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31" y="2938464"/>
            <a:ext cx="59360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84" y="2490789"/>
            <a:ext cx="1500726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19273" y="2789239"/>
            <a:ext cx="81799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WordArt 226"/>
          <p:cNvSpPr>
            <a:spLocks noChangeArrowheads="1" noChangeShapeType="1" noTextEdit="1"/>
          </p:cNvSpPr>
          <p:nvPr/>
        </p:nvSpPr>
        <p:spPr bwMode="auto">
          <a:xfrm>
            <a:off x="2126160" y="2676525"/>
            <a:ext cx="459926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0" name="AutoShape 51"/>
          <p:cNvSpPr>
            <a:spLocks noChangeArrowheads="1"/>
          </p:cNvSpPr>
          <p:nvPr/>
        </p:nvSpPr>
        <p:spPr bwMode="auto">
          <a:xfrm>
            <a:off x="3152637" y="3419476"/>
            <a:ext cx="6372114" cy="11525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ca</a:t>
            </a:r>
          </a:p>
        </p:txBody>
      </p:sp>
      <p:pic>
        <p:nvPicPr>
          <p:cNvPr id="12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4" y="3929064"/>
            <a:ext cx="59360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87" y="3598864"/>
            <a:ext cx="1500726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176" y="3617913"/>
            <a:ext cx="81799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WordArt 226"/>
          <p:cNvSpPr>
            <a:spLocks noChangeArrowheads="1" noChangeShapeType="1" noTextEdit="1"/>
          </p:cNvSpPr>
          <p:nvPr/>
        </p:nvSpPr>
        <p:spPr bwMode="auto">
          <a:xfrm>
            <a:off x="2107063" y="3784600"/>
            <a:ext cx="459926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5" name="AutoShape 51"/>
          <p:cNvSpPr>
            <a:spLocks noChangeArrowheads="1"/>
          </p:cNvSpPr>
          <p:nvPr/>
        </p:nvSpPr>
        <p:spPr bwMode="auto">
          <a:xfrm>
            <a:off x="3152637" y="4648200"/>
            <a:ext cx="6372114" cy="1143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tự thuật</a:t>
            </a:r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4" y="4919664"/>
            <a:ext cx="59360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87" y="4697414"/>
            <a:ext cx="1500726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176" y="4770439"/>
            <a:ext cx="81799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WordArt 226"/>
          <p:cNvSpPr>
            <a:spLocks noChangeArrowheads="1" noChangeShapeType="1" noTextEdit="1"/>
          </p:cNvSpPr>
          <p:nvPr/>
        </p:nvSpPr>
        <p:spPr bwMode="auto">
          <a:xfrm>
            <a:off x="2107063" y="4883150"/>
            <a:ext cx="459926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0" name="AutoShape 51"/>
          <p:cNvSpPr>
            <a:spLocks noChangeArrowheads="1"/>
          </p:cNvSpPr>
          <p:nvPr/>
        </p:nvSpPr>
        <p:spPr bwMode="auto">
          <a:xfrm>
            <a:off x="3152637" y="5895975"/>
            <a:ext cx="6372114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trần thuật</a:t>
            </a:r>
          </a:p>
        </p:txBody>
      </p:sp>
      <p:pic>
        <p:nvPicPr>
          <p:cNvPr id="13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4" y="5910264"/>
            <a:ext cx="59360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87" y="5827714"/>
            <a:ext cx="1500726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176" y="5761039"/>
            <a:ext cx="81799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WordArt 226"/>
          <p:cNvSpPr>
            <a:spLocks noChangeArrowheads="1" noChangeShapeType="1" noTextEdit="1"/>
          </p:cNvSpPr>
          <p:nvPr/>
        </p:nvSpPr>
        <p:spPr bwMode="auto">
          <a:xfrm>
            <a:off x="2107063" y="6013450"/>
            <a:ext cx="459926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5" name="AutoShape 27"/>
          <p:cNvSpPr>
            <a:spLocks noChangeArrowheads="1"/>
          </p:cNvSpPr>
          <p:nvPr/>
        </p:nvSpPr>
        <p:spPr bwMode="auto">
          <a:xfrm>
            <a:off x="1524597" y="993775"/>
            <a:ext cx="1542103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WordArt 28"/>
          <p:cNvSpPr>
            <a:spLocks noChangeArrowheads="1" noChangeShapeType="1" noTextEdit="1"/>
          </p:cNvSpPr>
          <p:nvPr/>
        </p:nvSpPr>
        <p:spPr bwMode="auto">
          <a:xfrm>
            <a:off x="1890628" y="1389063"/>
            <a:ext cx="781396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5386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23" y="741363"/>
            <a:ext cx="9142806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7" name="WordArt 30"/>
          <p:cNvSpPr>
            <a:spLocks noChangeArrowheads="1" noChangeShapeType="1" noTextEdit="1"/>
          </p:cNvSpPr>
          <p:nvPr/>
        </p:nvSpPr>
        <p:spPr bwMode="auto">
          <a:xfrm>
            <a:off x="3561637" y="26988"/>
            <a:ext cx="597425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 NHÍ</a:t>
            </a:r>
          </a:p>
        </p:txBody>
      </p:sp>
      <p:pic>
        <p:nvPicPr>
          <p:cNvPr id="15388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20" y="-142875"/>
            <a:ext cx="16519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5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661" y="6319838"/>
            <a:ext cx="45674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90" name="Group 109"/>
          <p:cNvGrpSpPr>
            <a:grpSpLocks/>
          </p:cNvGrpSpPr>
          <p:nvPr/>
        </p:nvGrpSpPr>
        <p:grpSpPr bwMode="auto">
          <a:xfrm>
            <a:off x="10072206" y="2946401"/>
            <a:ext cx="1620083" cy="2195513"/>
            <a:chOff x="-192" y="2484"/>
            <a:chExt cx="1020" cy="1383"/>
          </a:xfrm>
        </p:grpSpPr>
        <p:grpSp>
          <p:nvGrpSpPr>
            <p:cNvPr id="15402" name="Group 110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5413" name="Freeform 111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5D4B00"/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414" name="Group 112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5415" name="Group 113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5419" name="Freeform 114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20" name="Freeform 115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8 w 96"/>
                      <a:gd name="T1" fmla="*/ 1 h 169"/>
                      <a:gd name="T2" fmla="*/ 1 w 96"/>
                      <a:gd name="T3" fmla="*/ 15 h 169"/>
                      <a:gd name="T4" fmla="*/ 7 w 96"/>
                      <a:gd name="T5" fmla="*/ 20 h 169"/>
                      <a:gd name="T6" fmla="*/ 12 w 96"/>
                      <a:gd name="T7" fmla="*/ 9 h 169"/>
                      <a:gd name="T8" fmla="*/ 8 w 96"/>
                      <a:gd name="T9" fmla="*/ 1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5416" name="Group 116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5417" name="Freeform 117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18" name="Freeform 118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90 w 281"/>
                      <a:gd name="T1" fmla="*/ 3 h 182"/>
                      <a:gd name="T2" fmla="*/ 54 w 281"/>
                      <a:gd name="T3" fmla="*/ 4 h 182"/>
                      <a:gd name="T4" fmla="*/ 5 w 281"/>
                      <a:gd name="T5" fmla="*/ 10 h 182"/>
                      <a:gd name="T6" fmla="*/ 22 w 281"/>
                      <a:gd name="T7" fmla="*/ 23 h 182"/>
                      <a:gd name="T8" fmla="*/ 76 w 281"/>
                      <a:gd name="T9" fmla="*/ 17 h 182"/>
                      <a:gd name="T10" fmla="*/ 90 w 281"/>
                      <a:gd name="T11" fmla="*/ 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15403" name="Group 119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5404" name="Oval 120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51A2CA"/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5" name="Rectangle 121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6" name="Rectangle 122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7" name="Rectangle 123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8" name="Rectangle 124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9" name="Rectangle 125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0" name="Rectangle 126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1" name="Rectangle 127"/>
              <p:cNvSpPr>
                <a:spLocks noChangeArrowheads="1"/>
              </p:cNvSpPr>
              <p:nvPr/>
            </p:nvSpPr>
            <p:spPr bwMode="auto">
              <a:xfrm rot="-30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2" name="Rectangle 128"/>
              <p:cNvSpPr>
                <a:spLocks noChangeArrowheads="1"/>
              </p:cNvSpPr>
              <p:nvPr/>
            </p:nvSpPr>
            <p:spPr bwMode="auto">
              <a:xfrm rot="-30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3" name="Text Box 149"/>
          <p:cNvSpPr txBox="1">
            <a:spLocks noChangeArrowheads="1"/>
          </p:cNvSpPr>
          <p:nvPr/>
        </p:nvSpPr>
        <p:spPr bwMode="auto">
          <a:xfrm>
            <a:off x="10352299" y="320198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150"/>
          <p:cNvSpPr txBox="1">
            <a:spLocks noChangeArrowheads="1"/>
          </p:cNvSpPr>
          <p:nvPr/>
        </p:nvSpPr>
        <p:spPr bwMode="auto">
          <a:xfrm>
            <a:off x="10546454" y="320833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51"/>
          <p:cNvSpPr txBox="1">
            <a:spLocks noChangeArrowheads="1"/>
          </p:cNvSpPr>
          <p:nvPr/>
        </p:nvSpPr>
        <p:spPr bwMode="auto">
          <a:xfrm>
            <a:off x="10337975" y="3201989"/>
            <a:ext cx="137022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152"/>
          <p:cNvSpPr txBox="1">
            <a:spLocks noChangeArrowheads="1"/>
          </p:cNvSpPr>
          <p:nvPr/>
        </p:nvSpPr>
        <p:spPr bwMode="auto">
          <a:xfrm>
            <a:off x="10337975" y="3205164"/>
            <a:ext cx="137022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153"/>
          <p:cNvSpPr txBox="1">
            <a:spLocks noChangeArrowheads="1"/>
          </p:cNvSpPr>
          <p:nvPr/>
        </p:nvSpPr>
        <p:spPr bwMode="auto">
          <a:xfrm>
            <a:off x="10366622" y="320833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154"/>
          <p:cNvSpPr txBox="1">
            <a:spLocks noChangeArrowheads="1"/>
          </p:cNvSpPr>
          <p:nvPr/>
        </p:nvSpPr>
        <p:spPr bwMode="auto">
          <a:xfrm>
            <a:off x="10333202" y="320198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155"/>
          <p:cNvSpPr txBox="1">
            <a:spLocks noChangeArrowheads="1"/>
          </p:cNvSpPr>
          <p:nvPr/>
        </p:nvSpPr>
        <p:spPr bwMode="auto">
          <a:xfrm>
            <a:off x="10331610" y="3225801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156"/>
          <p:cNvSpPr txBox="1">
            <a:spLocks noChangeArrowheads="1"/>
          </p:cNvSpPr>
          <p:nvPr/>
        </p:nvSpPr>
        <p:spPr bwMode="auto">
          <a:xfrm>
            <a:off x="10344341" y="3198814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157"/>
          <p:cNvSpPr txBox="1">
            <a:spLocks noChangeArrowheads="1"/>
          </p:cNvSpPr>
          <p:nvPr/>
        </p:nvSpPr>
        <p:spPr bwMode="auto">
          <a:xfrm>
            <a:off x="10372987" y="318293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 Box 158"/>
          <p:cNvSpPr txBox="1">
            <a:spLocks noChangeArrowheads="1"/>
          </p:cNvSpPr>
          <p:nvPr/>
        </p:nvSpPr>
        <p:spPr bwMode="auto">
          <a:xfrm>
            <a:off x="10393676" y="3217864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 Box 159"/>
          <p:cNvSpPr txBox="1">
            <a:spLocks noChangeArrowheads="1"/>
          </p:cNvSpPr>
          <p:nvPr/>
        </p:nvSpPr>
        <p:spPr bwMode="auto">
          <a:xfrm>
            <a:off x="10735835" y="3332163"/>
            <a:ext cx="685910" cy="592137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FFFFFF"/>
                </a:solidFill>
                <a:cs typeface="Times New Roman" panose="02020603050405020304" pitchFamily="18" charset="0"/>
              </a:rPr>
              <a:t>Hết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FFFFFF"/>
                </a:solidFill>
                <a:cs typeface="Times New Roman" panose="02020603050405020304" pitchFamily="18" charset="0"/>
              </a:rPr>
              <a:t>Giờ</a:t>
            </a:r>
            <a:endParaRPr lang="vi-VN" sz="13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55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mph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8" grpId="0" animBg="1"/>
      <p:bldP spid="119" grpId="0" animBg="1"/>
      <p:bldP spid="120" grpId="0" animBg="1"/>
      <p:bldP spid="123" grpId="0" animBg="1"/>
      <p:bldP spid="124" grpId="0" animBg="1"/>
      <p:bldP spid="128" grpId="0" animBg="1"/>
      <p:bldP spid="129" grpId="0" animBg="1"/>
      <p:bldP spid="130" grpId="0" animBg="1"/>
      <p:bldP spid="130" grpId="1" animBg="1"/>
      <p:bldP spid="133" grpId="0" animBg="1"/>
      <p:bldP spid="134" grpId="0" animBg="1"/>
      <p:bldP spid="135" grpId="0" animBg="1"/>
      <p:bldP spid="135" grpId="1" animBg="1"/>
      <p:bldP spid="136" grpId="0" animBg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utoShape 51"/>
          <p:cNvSpPr>
            <a:spLocks noChangeArrowheads="1"/>
          </p:cNvSpPr>
          <p:nvPr/>
        </p:nvSpPr>
        <p:spPr bwMode="auto">
          <a:xfrm>
            <a:off x="3152637" y="968375"/>
            <a:ext cx="7848968" cy="1143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87" name="Group 51"/>
          <p:cNvGrpSpPr>
            <a:grpSpLocks/>
          </p:cNvGrpSpPr>
          <p:nvPr/>
        </p:nvGrpSpPr>
        <p:grpSpPr bwMode="auto">
          <a:xfrm>
            <a:off x="1521414" y="-4763"/>
            <a:ext cx="319879" cy="6858001"/>
            <a:chOff x="202295" y="-322943"/>
            <a:chExt cx="319314" cy="7180943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324620" y="-307982"/>
              <a:ext cx="74665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3200381" y="2209800"/>
            <a:ext cx="6324371" cy="11001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Kể, tả về sự vật, sự việc</a:t>
            </a:r>
          </a:p>
          <a:p>
            <a:pPr algn="ctr"/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31" y="2938464"/>
            <a:ext cx="59360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84" y="2490789"/>
            <a:ext cx="1500726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19273" y="2789239"/>
            <a:ext cx="81799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WordArt 226"/>
          <p:cNvSpPr>
            <a:spLocks noChangeArrowheads="1" noChangeShapeType="1" noTextEdit="1"/>
          </p:cNvSpPr>
          <p:nvPr/>
        </p:nvSpPr>
        <p:spPr bwMode="auto">
          <a:xfrm>
            <a:off x="2126160" y="2676525"/>
            <a:ext cx="459926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0" name="AutoShape 51"/>
          <p:cNvSpPr>
            <a:spLocks noChangeArrowheads="1"/>
          </p:cNvSpPr>
          <p:nvPr/>
        </p:nvSpPr>
        <p:spPr bwMode="auto">
          <a:xfrm>
            <a:off x="3152637" y="3419476"/>
            <a:ext cx="6372114" cy="11525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sự vật, sự việc</a:t>
            </a:r>
          </a:p>
        </p:txBody>
      </p:sp>
      <p:pic>
        <p:nvPicPr>
          <p:cNvPr id="12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4" y="3929064"/>
            <a:ext cx="59360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87" y="3598864"/>
            <a:ext cx="1500726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176" y="3617913"/>
            <a:ext cx="81799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WordArt 226"/>
          <p:cNvSpPr>
            <a:spLocks noChangeArrowheads="1" noChangeShapeType="1" noTextEdit="1"/>
          </p:cNvSpPr>
          <p:nvPr/>
        </p:nvSpPr>
        <p:spPr bwMode="auto">
          <a:xfrm>
            <a:off x="2107063" y="3784600"/>
            <a:ext cx="459926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5" name="AutoShape 51"/>
          <p:cNvSpPr>
            <a:spLocks noChangeArrowheads="1"/>
          </p:cNvSpPr>
          <p:nvPr/>
        </p:nvSpPr>
        <p:spPr bwMode="auto">
          <a:xfrm>
            <a:off x="3152637" y="4648200"/>
            <a:ext cx="6372114" cy="1143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lên ý kiến, tâm tư, tình cảm</a:t>
            </a:r>
          </a:p>
        </p:txBody>
      </p:sp>
      <p:pic>
        <p:nvPicPr>
          <p:cNvPr id="12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4" y="4919664"/>
            <a:ext cx="59360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65" y="4697414"/>
            <a:ext cx="1500726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176" y="4770439"/>
            <a:ext cx="81799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WordArt 226"/>
          <p:cNvSpPr>
            <a:spLocks noChangeArrowheads="1" noChangeShapeType="1" noTextEdit="1"/>
          </p:cNvSpPr>
          <p:nvPr/>
        </p:nvSpPr>
        <p:spPr bwMode="auto">
          <a:xfrm>
            <a:off x="2107063" y="4883150"/>
            <a:ext cx="459926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0" name="AutoShape 51"/>
          <p:cNvSpPr>
            <a:spLocks noChangeArrowheads="1"/>
          </p:cNvSpPr>
          <p:nvPr/>
        </p:nvSpPr>
        <p:spPr bwMode="auto">
          <a:xfrm>
            <a:off x="3152637" y="5895975"/>
            <a:ext cx="6372114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đáp án trên.</a:t>
            </a:r>
          </a:p>
        </p:txBody>
      </p:sp>
      <p:pic>
        <p:nvPicPr>
          <p:cNvPr id="13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4" y="5910264"/>
            <a:ext cx="59360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87" y="5827714"/>
            <a:ext cx="1500726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176" y="5761039"/>
            <a:ext cx="81799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WordArt 226"/>
          <p:cNvSpPr>
            <a:spLocks noChangeArrowheads="1" noChangeShapeType="1" noTextEdit="1"/>
          </p:cNvSpPr>
          <p:nvPr/>
        </p:nvSpPr>
        <p:spPr bwMode="auto">
          <a:xfrm>
            <a:off x="2107063" y="6013450"/>
            <a:ext cx="459926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5" name="AutoShape 27"/>
          <p:cNvSpPr>
            <a:spLocks noChangeArrowheads="1"/>
          </p:cNvSpPr>
          <p:nvPr/>
        </p:nvSpPr>
        <p:spPr bwMode="auto">
          <a:xfrm>
            <a:off x="1524597" y="993775"/>
            <a:ext cx="1542103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WordArt 28"/>
          <p:cNvSpPr>
            <a:spLocks noChangeArrowheads="1" noChangeShapeType="1" noTextEdit="1"/>
          </p:cNvSpPr>
          <p:nvPr/>
        </p:nvSpPr>
        <p:spPr bwMode="auto">
          <a:xfrm>
            <a:off x="1890628" y="1389063"/>
            <a:ext cx="781396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6410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23" y="741363"/>
            <a:ext cx="9142806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1" name="WordArt 30"/>
          <p:cNvSpPr>
            <a:spLocks noChangeArrowheads="1" noChangeShapeType="1" noTextEdit="1"/>
          </p:cNvSpPr>
          <p:nvPr/>
        </p:nvSpPr>
        <p:spPr bwMode="auto">
          <a:xfrm>
            <a:off x="3561637" y="26988"/>
            <a:ext cx="597425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 NHÍ</a:t>
            </a:r>
          </a:p>
        </p:txBody>
      </p:sp>
      <p:pic>
        <p:nvPicPr>
          <p:cNvPr id="16412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20" y="-142875"/>
            <a:ext cx="16519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5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661" y="6319838"/>
            <a:ext cx="45674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14" name="Group 109"/>
          <p:cNvGrpSpPr>
            <a:grpSpLocks/>
          </p:cNvGrpSpPr>
          <p:nvPr/>
        </p:nvGrpSpPr>
        <p:grpSpPr bwMode="auto">
          <a:xfrm>
            <a:off x="10072206" y="2946401"/>
            <a:ext cx="1620083" cy="2195513"/>
            <a:chOff x="-192" y="2484"/>
            <a:chExt cx="1020" cy="1383"/>
          </a:xfrm>
        </p:grpSpPr>
        <p:grpSp>
          <p:nvGrpSpPr>
            <p:cNvPr id="16426" name="Group 110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6437" name="Freeform 111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5D4B00"/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438" name="Group 112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6439" name="Group 113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6443" name="Freeform 114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44" name="Freeform 115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8 w 96"/>
                      <a:gd name="T1" fmla="*/ 1 h 169"/>
                      <a:gd name="T2" fmla="*/ 1 w 96"/>
                      <a:gd name="T3" fmla="*/ 15 h 169"/>
                      <a:gd name="T4" fmla="*/ 7 w 96"/>
                      <a:gd name="T5" fmla="*/ 20 h 169"/>
                      <a:gd name="T6" fmla="*/ 12 w 96"/>
                      <a:gd name="T7" fmla="*/ 9 h 169"/>
                      <a:gd name="T8" fmla="*/ 8 w 96"/>
                      <a:gd name="T9" fmla="*/ 1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6440" name="Group 116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6441" name="Freeform 117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42" name="Freeform 118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90 w 281"/>
                      <a:gd name="T1" fmla="*/ 3 h 182"/>
                      <a:gd name="T2" fmla="*/ 54 w 281"/>
                      <a:gd name="T3" fmla="*/ 4 h 182"/>
                      <a:gd name="T4" fmla="*/ 5 w 281"/>
                      <a:gd name="T5" fmla="*/ 10 h 182"/>
                      <a:gd name="T6" fmla="*/ 22 w 281"/>
                      <a:gd name="T7" fmla="*/ 23 h 182"/>
                      <a:gd name="T8" fmla="*/ 76 w 281"/>
                      <a:gd name="T9" fmla="*/ 17 h 182"/>
                      <a:gd name="T10" fmla="*/ 90 w 281"/>
                      <a:gd name="T11" fmla="*/ 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16427" name="Group 119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6428" name="Oval 120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51A2CA"/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29" name="Rectangle 121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30" name="Rectangle 122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31" name="Rectangle 123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32" name="Rectangle 124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33" name="Rectangle 125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34" name="Rectangle 126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35" name="Rectangle 127"/>
              <p:cNvSpPr>
                <a:spLocks noChangeArrowheads="1"/>
              </p:cNvSpPr>
              <p:nvPr/>
            </p:nvSpPr>
            <p:spPr bwMode="auto">
              <a:xfrm rot="-30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36" name="Rectangle 128"/>
              <p:cNvSpPr>
                <a:spLocks noChangeArrowheads="1"/>
              </p:cNvSpPr>
              <p:nvPr/>
            </p:nvSpPr>
            <p:spPr bwMode="auto">
              <a:xfrm rot="-30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3" name="Text Box 149"/>
          <p:cNvSpPr txBox="1">
            <a:spLocks noChangeArrowheads="1"/>
          </p:cNvSpPr>
          <p:nvPr/>
        </p:nvSpPr>
        <p:spPr bwMode="auto">
          <a:xfrm>
            <a:off x="10352299" y="320198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150"/>
          <p:cNvSpPr txBox="1">
            <a:spLocks noChangeArrowheads="1"/>
          </p:cNvSpPr>
          <p:nvPr/>
        </p:nvSpPr>
        <p:spPr bwMode="auto">
          <a:xfrm>
            <a:off x="10546454" y="320833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51"/>
          <p:cNvSpPr txBox="1">
            <a:spLocks noChangeArrowheads="1"/>
          </p:cNvSpPr>
          <p:nvPr/>
        </p:nvSpPr>
        <p:spPr bwMode="auto">
          <a:xfrm>
            <a:off x="10337975" y="3201989"/>
            <a:ext cx="137022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152"/>
          <p:cNvSpPr txBox="1">
            <a:spLocks noChangeArrowheads="1"/>
          </p:cNvSpPr>
          <p:nvPr/>
        </p:nvSpPr>
        <p:spPr bwMode="auto">
          <a:xfrm>
            <a:off x="10337975" y="3205164"/>
            <a:ext cx="137022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153"/>
          <p:cNvSpPr txBox="1">
            <a:spLocks noChangeArrowheads="1"/>
          </p:cNvSpPr>
          <p:nvPr/>
        </p:nvSpPr>
        <p:spPr bwMode="auto">
          <a:xfrm>
            <a:off x="10366622" y="320833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154"/>
          <p:cNvSpPr txBox="1">
            <a:spLocks noChangeArrowheads="1"/>
          </p:cNvSpPr>
          <p:nvPr/>
        </p:nvSpPr>
        <p:spPr bwMode="auto">
          <a:xfrm>
            <a:off x="10333202" y="320198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155"/>
          <p:cNvSpPr txBox="1">
            <a:spLocks noChangeArrowheads="1"/>
          </p:cNvSpPr>
          <p:nvPr/>
        </p:nvSpPr>
        <p:spPr bwMode="auto">
          <a:xfrm>
            <a:off x="10331610" y="3225801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156"/>
          <p:cNvSpPr txBox="1">
            <a:spLocks noChangeArrowheads="1"/>
          </p:cNvSpPr>
          <p:nvPr/>
        </p:nvSpPr>
        <p:spPr bwMode="auto">
          <a:xfrm>
            <a:off x="10344341" y="3198814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157"/>
          <p:cNvSpPr txBox="1">
            <a:spLocks noChangeArrowheads="1"/>
          </p:cNvSpPr>
          <p:nvPr/>
        </p:nvSpPr>
        <p:spPr bwMode="auto">
          <a:xfrm>
            <a:off x="10372987" y="318293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 Box 158"/>
          <p:cNvSpPr txBox="1">
            <a:spLocks noChangeArrowheads="1"/>
          </p:cNvSpPr>
          <p:nvPr/>
        </p:nvSpPr>
        <p:spPr bwMode="auto">
          <a:xfrm>
            <a:off x="10393676" y="3217864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 Box 159"/>
          <p:cNvSpPr txBox="1">
            <a:spLocks noChangeArrowheads="1"/>
          </p:cNvSpPr>
          <p:nvPr/>
        </p:nvSpPr>
        <p:spPr bwMode="auto">
          <a:xfrm>
            <a:off x="10735835" y="3332163"/>
            <a:ext cx="685910" cy="592137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FFFFFF"/>
                </a:solidFill>
                <a:cs typeface="Times New Roman" panose="02020603050405020304" pitchFamily="18" charset="0"/>
              </a:rPr>
              <a:t>Hết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FFFFFF"/>
                </a:solidFill>
                <a:cs typeface="Times New Roman" panose="02020603050405020304" pitchFamily="18" charset="0"/>
              </a:rPr>
              <a:t>Giờ</a:t>
            </a:r>
            <a:endParaRPr lang="vi-VN" sz="13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0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mph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8" grpId="0" animBg="1"/>
      <p:bldP spid="119" grpId="0" animBg="1"/>
      <p:bldP spid="120" grpId="0" animBg="1"/>
      <p:bldP spid="123" grpId="0" animBg="1"/>
      <p:bldP spid="124" grpId="0" animBg="1"/>
      <p:bldP spid="128" grpId="0" animBg="1"/>
      <p:bldP spid="129" grpId="0" animBg="1"/>
      <p:bldP spid="130" grpId="0" animBg="1"/>
      <p:bldP spid="130" grpId="1" animBg="1"/>
      <p:bldP spid="133" grpId="0" animBg="1"/>
      <p:bldP spid="134" grpId="0" animBg="1"/>
      <p:bldP spid="135" grpId="0" animBg="1"/>
      <p:bldP spid="135" grpId="1" animBg="1"/>
      <p:bldP spid="136" grpId="0" animBg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968031" y="1182688"/>
            <a:ext cx="7772579" cy="1066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11" name="Group 51"/>
          <p:cNvGrpSpPr>
            <a:grpSpLocks/>
          </p:cNvGrpSpPr>
          <p:nvPr/>
        </p:nvGrpSpPr>
        <p:grpSpPr bwMode="auto">
          <a:xfrm>
            <a:off x="1720345" y="14288"/>
            <a:ext cx="321470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4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7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44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71995" y="2679700"/>
            <a:ext cx="8522146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06" y="2938464"/>
            <a:ext cx="593607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51" y="2716214"/>
            <a:ext cx="1499134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8440" y="2789239"/>
            <a:ext cx="816408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3736" y="2901950"/>
            <a:ext cx="46151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52897" y="3725863"/>
            <a:ext cx="8633547" cy="7223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</a:t>
            </a:r>
            <a:endParaRPr lang="en-US" sz="4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09" y="3929064"/>
            <a:ext cx="593607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54" y="3706814"/>
            <a:ext cx="1499134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9343" y="3779839"/>
            <a:ext cx="816408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34639" y="3892550"/>
            <a:ext cx="46151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71994" y="4759325"/>
            <a:ext cx="863354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hai chấm</a:t>
            </a: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09" y="4919664"/>
            <a:ext cx="593607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54" y="4697414"/>
            <a:ext cx="1499134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9343" y="4770439"/>
            <a:ext cx="816408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34639" y="4883150"/>
            <a:ext cx="46151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252897" y="5651500"/>
            <a:ext cx="863354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09" y="5910264"/>
            <a:ext cx="593607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54" y="5688014"/>
            <a:ext cx="1499134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9343" y="5761039"/>
            <a:ext cx="816408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334639" y="5873750"/>
            <a:ext cx="46151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1524597" y="1033463"/>
            <a:ext cx="1542103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1992480" y="1395413"/>
            <a:ext cx="68591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pic>
        <p:nvPicPr>
          <p:cNvPr id="17434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23" y="755651"/>
            <a:ext cx="9142806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5" name="WordArt 30"/>
          <p:cNvSpPr>
            <a:spLocks noChangeArrowheads="1" noChangeShapeType="1" noTextEdit="1"/>
          </p:cNvSpPr>
          <p:nvPr/>
        </p:nvSpPr>
        <p:spPr bwMode="auto">
          <a:xfrm>
            <a:off x="3162186" y="26988"/>
            <a:ext cx="597425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 NHÍ</a:t>
            </a:r>
          </a:p>
        </p:txBody>
      </p:sp>
      <p:pic>
        <p:nvPicPr>
          <p:cNvPr id="17436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224" y="5734050"/>
            <a:ext cx="9707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80" y="-185738"/>
            <a:ext cx="1651912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8" name="Group 109"/>
          <p:cNvGrpSpPr>
            <a:grpSpLocks/>
          </p:cNvGrpSpPr>
          <p:nvPr/>
        </p:nvGrpSpPr>
        <p:grpSpPr bwMode="auto">
          <a:xfrm>
            <a:off x="10514626" y="298451"/>
            <a:ext cx="1618491" cy="2195513"/>
            <a:chOff x="-192" y="2484"/>
            <a:chExt cx="1020" cy="1383"/>
          </a:xfrm>
        </p:grpSpPr>
        <p:grpSp>
          <p:nvGrpSpPr>
            <p:cNvPr id="17450" name="Group 110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7461" name="Freeform 111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5D4B00"/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462" name="Group 112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7463" name="Group 113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7467" name="Freeform 114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68" name="Freeform 115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8 w 96"/>
                      <a:gd name="T1" fmla="*/ 1 h 169"/>
                      <a:gd name="T2" fmla="*/ 1 w 96"/>
                      <a:gd name="T3" fmla="*/ 15 h 169"/>
                      <a:gd name="T4" fmla="*/ 7 w 96"/>
                      <a:gd name="T5" fmla="*/ 20 h 169"/>
                      <a:gd name="T6" fmla="*/ 12 w 96"/>
                      <a:gd name="T7" fmla="*/ 9 h 169"/>
                      <a:gd name="T8" fmla="*/ 8 w 96"/>
                      <a:gd name="T9" fmla="*/ 1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7464" name="Group 116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7465" name="Freeform 117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66" name="Freeform 118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90 w 281"/>
                      <a:gd name="T1" fmla="*/ 3 h 182"/>
                      <a:gd name="T2" fmla="*/ 54 w 281"/>
                      <a:gd name="T3" fmla="*/ 4 h 182"/>
                      <a:gd name="T4" fmla="*/ 5 w 281"/>
                      <a:gd name="T5" fmla="*/ 10 h 182"/>
                      <a:gd name="T6" fmla="*/ 22 w 281"/>
                      <a:gd name="T7" fmla="*/ 23 h 182"/>
                      <a:gd name="T8" fmla="*/ 76 w 281"/>
                      <a:gd name="T9" fmla="*/ 17 h 182"/>
                      <a:gd name="T10" fmla="*/ 90 w 281"/>
                      <a:gd name="T11" fmla="*/ 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17451" name="Group 119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7452" name="Oval 120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51A2CA"/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53" name="Rectangle 121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54" name="Rectangle 122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55" name="Rectangle 123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56" name="Rectangle 124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57" name="Rectangle 125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58" name="Rectangle 126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59" name="Rectangle 127"/>
              <p:cNvSpPr>
                <a:spLocks noChangeArrowheads="1"/>
              </p:cNvSpPr>
              <p:nvPr/>
            </p:nvSpPr>
            <p:spPr bwMode="auto">
              <a:xfrm rot="-30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60" name="Rectangle 128"/>
              <p:cNvSpPr>
                <a:spLocks noChangeArrowheads="1"/>
              </p:cNvSpPr>
              <p:nvPr/>
            </p:nvSpPr>
            <p:spPr bwMode="auto">
              <a:xfrm rot="-30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6" name="Text Box 149"/>
          <p:cNvSpPr txBox="1">
            <a:spLocks noChangeArrowheads="1"/>
          </p:cNvSpPr>
          <p:nvPr/>
        </p:nvSpPr>
        <p:spPr bwMode="auto">
          <a:xfrm>
            <a:off x="10793127" y="552450"/>
            <a:ext cx="13718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 Box 150"/>
          <p:cNvSpPr txBox="1">
            <a:spLocks noChangeArrowheads="1"/>
          </p:cNvSpPr>
          <p:nvPr/>
        </p:nvSpPr>
        <p:spPr bwMode="auto">
          <a:xfrm>
            <a:off x="10988874" y="558801"/>
            <a:ext cx="13702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 Box 151"/>
          <p:cNvSpPr txBox="1">
            <a:spLocks noChangeArrowheads="1"/>
          </p:cNvSpPr>
          <p:nvPr/>
        </p:nvSpPr>
        <p:spPr bwMode="auto">
          <a:xfrm>
            <a:off x="10778804" y="552450"/>
            <a:ext cx="13718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 Box 152"/>
          <p:cNvSpPr txBox="1">
            <a:spLocks noChangeArrowheads="1"/>
          </p:cNvSpPr>
          <p:nvPr/>
        </p:nvSpPr>
        <p:spPr bwMode="auto">
          <a:xfrm>
            <a:off x="10778804" y="555626"/>
            <a:ext cx="13718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 Box 153"/>
          <p:cNvSpPr txBox="1">
            <a:spLocks noChangeArrowheads="1"/>
          </p:cNvSpPr>
          <p:nvPr/>
        </p:nvSpPr>
        <p:spPr bwMode="auto">
          <a:xfrm>
            <a:off x="10807450" y="558801"/>
            <a:ext cx="13718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 Box 154"/>
          <p:cNvSpPr txBox="1">
            <a:spLocks noChangeArrowheads="1"/>
          </p:cNvSpPr>
          <p:nvPr/>
        </p:nvSpPr>
        <p:spPr bwMode="auto">
          <a:xfrm>
            <a:off x="10775621" y="552450"/>
            <a:ext cx="13718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 Box 155"/>
          <p:cNvSpPr txBox="1">
            <a:spLocks noChangeArrowheads="1"/>
          </p:cNvSpPr>
          <p:nvPr/>
        </p:nvSpPr>
        <p:spPr bwMode="auto">
          <a:xfrm>
            <a:off x="10772439" y="576264"/>
            <a:ext cx="13718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 Box 156"/>
          <p:cNvSpPr txBox="1">
            <a:spLocks noChangeArrowheads="1"/>
          </p:cNvSpPr>
          <p:nvPr/>
        </p:nvSpPr>
        <p:spPr bwMode="auto">
          <a:xfrm>
            <a:off x="10786761" y="549276"/>
            <a:ext cx="13718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 Box 157"/>
          <p:cNvSpPr txBox="1">
            <a:spLocks noChangeArrowheads="1"/>
          </p:cNvSpPr>
          <p:nvPr/>
        </p:nvSpPr>
        <p:spPr bwMode="auto">
          <a:xfrm>
            <a:off x="10813816" y="533401"/>
            <a:ext cx="13718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 Box 158"/>
          <p:cNvSpPr txBox="1">
            <a:spLocks noChangeArrowheads="1"/>
          </p:cNvSpPr>
          <p:nvPr/>
        </p:nvSpPr>
        <p:spPr bwMode="auto">
          <a:xfrm>
            <a:off x="10836096" y="568326"/>
            <a:ext cx="13702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 Box 159"/>
          <p:cNvSpPr txBox="1">
            <a:spLocks noChangeArrowheads="1"/>
          </p:cNvSpPr>
          <p:nvPr/>
        </p:nvSpPr>
        <p:spPr bwMode="auto">
          <a:xfrm>
            <a:off x="11178255" y="682626"/>
            <a:ext cx="685910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giờ</a:t>
            </a:r>
            <a:endParaRPr lang="vi-VN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03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4.81481E-6 L -3.33333E-6 -0.07222 " pathEditMode="relative" rAng="0" ptsTypes="AA">
                                      <p:cBhvr>
                                        <p:cTn id="1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7195" grpId="0" animBg="1"/>
      <p:bldP spid="7195" grpId="1" animBg="1"/>
      <p:bldP spid="7196" grpId="0" animBg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00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878" y="6019800"/>
            <a:ext cx="365712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k00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26" y="6359526"/>
            <a:ext cx="492708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93183" y="3276601"/>
            <a:ext cx="549245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Khởi động</a:t>
            </a:r>
            <a:endParaRPr lang="vi-VN" sz="72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0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196" descr="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5" y="-103188"/>
            <a:ext cx="12075825" cy="66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9290" y="2201864"/>
            <a:ext cx="52803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6600">
                <a:latin typeface="Algerian" pitchFamily="82" charset="0"/>
                <a:cs typeface="Times New Roman" pitchFamily="18" charset="0"/>
              </a:rPr>
              <a:t>TRÂN TRỌNG CẢM ƠN</a:t>
            </a:r>
          </a:p>
        </p:txBody>
      </p:sp>
    </p:spTree>
    <p:extLst>
      <p:ext uri="{BB962C8B-B14F-4D97-AF65-F5344CB8AC3E}">
        <p14:creationId xmlns:p14="http://schemas.microsoft.com/office/powerpoint/2010/main" val="214004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409228" y="616011"/>
            <a:ext cx="2895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solidFill>
                  <a:srgbClr val="DA00DA"/>
                </a:solidFill>
              </a:rPr>
              <a:t>HÁI HOA</a:t>
            </a:r>
          </a:p>
          <a:p>
            <a:pPr algn="ctr"/>
            <a:r>
              <a:rPr lang="en-US" sz="5400" b="1">
                <a:solidFill>
                  <a:srgbClr val="DA00DA"/>
                </a:solidFill>
              </a:rPr>
              <a:t>DÂN CHỦ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274819"/>
            <a:ext cx="682398" cy="663291"/>
          </a:xfrm>
          <a:prstGeom prst="rect">
            <a:avLst/>
          </a:prstGeom>
        </p:spPr>
      </p:pic>
      <p:sp>
        <p:nvSpPr>
          <p:cNvPr id="30" name="Câu hỏi 1"/>
          <p:cNvSpPr/>
          <p:nvPr/>
        </p:nvSpPr>
        <p:spPr>
          <a:xfrm>
            <a:off x="99709" y="2579615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Câu hỏi 2"/>
          <p:cNvSpPr/>
          <p:nvPr/>
        </p:nvSpPr>
        <p:spPr>
          <a:xfrm>
            <a:off x="99712" y="2656905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5" name="Câu hỏi 3"/>
          <p:cNvSpPr/>
          <p:nvPr/>
        </p:nvSpPr>
        <p:spPr>
          <a:xfrm>
            <a:off x="99710" y="2606464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37" y="3574134"/>
            <a:ext cx="865484" cy="8654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76" y="2274819"/>
            <a:ext cx="859974" cy="8599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63" y="3574134"/>
            <a:ext cx="865484" cy="8654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  <p:sp>
        <p:nvSpPr>
          <p:cNvPr id="32" name="Đáp án 1">
            <a:extLst>
              <a:ext uri="{FF2B5EF4-FFF2-40B4-BE49-F238E27FC236}">
                <a16:creationId xmlns:a16="http://schemas.microsoft.com/office/drawing/2014/main" id="{D6C7CC64-456F-410B-82D2-2D13660C5DB5}"/>
              </a:ext>
            </a:extLst>
          </p:cNvPr>
          <p:cNvSpPr/>
          <p:nvPr/>
        </p:nvSpPr>
        <p:spPr>
          <a:xfrm>
            <a:off x="209823" y="4894617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8" name="Đáp án 2">
            <a:extLst>
              <a:ext uri="{FF2B5EF4-FFF2-40B4-BE49-F238E27FC236}">
                <a16:creationId xmlns:a16="http://schemas.microsoft.com/office/drawing/2014/main" id="{276445A5-92E9-47D6-88F9-EB82ECEDEE67}"/>
              </a:ext>
            </a:extLst>
          </p:cNvPr>
          <p:cNvSpPr/>
          <p:nvPr/>
        </p:nvSpPr>
        <p:spPr>
          <a:xfrm>
            <a:off x="209823" y="492327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9" name="Đáp án 3">
            <a:extLst>
              <a:ext uri="{FF2B5EF4-FFF2-40B4-BE49-F238E27FC236}">
                <a16:creationId xmlns:a16="http://schemas.microsoft.com/office/drawing/2014/main" id="{8747B36C-BD5D-491D-A1A1-A267D3EB73D8}"/>
              </a:ext>
            </a:extLst>
          </p:cNvPr>
          <p:cNvSpPr/>
          <p:nvPr/>
        </p:nvSpPr>
        <p:spPr>
          <a:xfrm>
            <a:off x="209823" y="4878207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Đáp án 4">
            <a:extLst>
              <a:ext uri="{FF2B5EF4-FFF2-40B4-BE49-F238E27FC236}">
                <a16:creationId xmlns:a16="http://schemas.microsoft.com/office/drawing/2014/main" id="{11D4A05D-BEAA-491D-AF21-86B19C94D94D}"/>
              </a:ext>
            </a:extLst>
          </p:cNvPr>
          <p:cNvSpPr/>
          <p:nvPr/>
        </p:nvSpPr>
        <p:spPr>
          <a:xfrm>
            <a:off x="209823" y="48913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4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48"/>
    </mc:Choice>
    <mc:Fallback xmlns="">
      <p:transition spd="slow" advTm="22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29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69 C 4.58333E-6 0.05116 0.07096 -0.29629 0.09557 -0.2375 C 0.10377 -0.20416 0.13906 -0.25231 0.14036 -0.19236 C 0.14205 -0.1324 0.0746 -0.06111 0.08099 -0.1206 C 0.08281 -0.14143 0.10377 -0.02569 0.13085 -0.04467 C 0.15325 -0.04629 0.15638 -0.10162 0.19635 -0.10185 C 0.20898 -0.11713 0.2302 -0.07963 0.2332 -0.13194 C 0.20273 -0.17847 0.26002 0.00185 0.24817 -0.02824 C 0.24635 -0.05972 0.25429 -0.04699 0.28033 -0.10185 C 0.29895 -0.15046 0.27291 -0.15532 0.31393 -0.19166 C 0.32304 -0.23055 0.38099 -0.12963 0.39349 -0.19282 C 0.39987 -0.21643 0.48841 -0.25578 0.49778 -0.25347 " pathEditMode="relative" rAng="0" ptsTypes="AAAAAAAAAAAA">
                                      <p:cBhvr>
                                        <p:cTn id="31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83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68515 -0.16736 " pathEditMode="relative" rAng="0" ptsTypes="AA">
                                      <p:cBhvr>
                                        <p:cTn id="4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8" y="-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53541 -0.16736 " pathEditMode="relative" rAng="0" ptsTypes="AA">
                                      <p:cBhvr>
                                        <p:cTn id="6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-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64974 0.02245 " pathEditMode="relative" rAng="0" ptsTypes="AA">
                                      <p:cBhvr>
                                        <p:cTn id="9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3" y="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515 -0.16736 L -0.36341 -0.8037 " pathEditMode="relative" rAng="0" ptsTypes="AA">
                                      <p:cBhvr>
                                        <p:cTn id="12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-0.16736 L -0.21367 -0.8037 " pathEditMode="relative" rAng="0" ptsTypes="AA">
                                      <p:cBhvr>
                                        <p:cTn id="13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3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612 0.07963 L -0.18438 -0.55671 " pathEditMode="relative" rAng="0" ptsTypes="AA">
                                      <p:cBhvr>
                                        <p:cTn id="15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1" grpId="0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2" grpId="0" animBg="1"/>
      <p:bldP spid="32" grpId="1" animBg="1"/>
      <p:bldP spid="58" grpId="0" animBg="1"/>
      <p:bldP spid="58" grpId="1" animBg="1"/>
      <p:bldP spid="59" grpId="0" animBg="1"/>
      <p:bldP spid="59" grpId="1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6062"/>
            <a:ext cx="11596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HP001 4 hàng" panose="020B0603050302020204" pitchFamily="34" charset="0"/>
              </a:rPr>
              <a:t>  </a:t>
            </a:r>
            <a:r>
              <a:rPr lang="vi-VN" sz="4000" b="1" dirty="0">
                <a:latin typeface="HP001 4 hàng" panose="020B0603050302020204" pitchFamily="34" charset="0"/>
              </a:rPr>
              <a:t>Thứ </a:t>
            </a:r>
            <a:r>
              <a:rPr lang="en-US" sz="4000" b="1" dirty="0" err="1">
                <a:latin typeface="HP001 4 hàng" panose="020B0603050302020204" pitchFamily="34" charset="0"/>
              </a:rPr>
              <a:t>năm</a:t>
            </a:r>
            <a:r>
              <a:rPr lang="vi-VN" sz="4000" b="1" dirty="0">
                <a:latin typeface="HP001 4 hàng" panose="020B0603050302020204" pitchFamily="34" charset="0"/>
              </a:rPr>
              <a:t>  ngày  </a:t>
            </a:r>
            <a:r>
              <a:rPr lang="en-US" sz="4000" b="1" dirty="0">
                <a:latin typeface="HP001 4 hàng" panose="020B0603050302020204" pitchFamily="34" charset="0"/>
              </a:rPr>
              <a:t>23</a:t>
            </a:r>
            <a:r>
              <a:rPr lang="vi-VN" sz="4000" b="1" dirty="0">
                <a:latin typeface="HP001 4 hàng" panose="020B0603050302020204" pitchFamily="34" charset="0"/>
              </a:rPr>
              <a:t>  tháng  </a:t>
            </a:r>
            <a:r>
              <a:rPr lang="en-US" sz="4000" b="1" dirty="0">
                <a:latin typeface="HP001 4 hàng" panose="020B0603050302020204" pitchFamily="34" charset="0"/>
              </a:rPr>
              <a:t>12</a:t>
            </a:r>
            <a:r>
              <a:rPr lang="vi-VN" sz="4000" b="1" dirty="0">
                <a:latin typeface="HP001 4 hàng" panose="020B0603050302020204" pitchFamily="34" charset="0"/>
              </a:rPr>
              <a:t>  năm 2021</a:t>
            </a:r>
            <a:endParaRPr lang="vi-VN" sz="4800" b="1" dirty="0">
              <a:latin typeface="HP001 4 hàng" panose="020B0603050302020204" pitchFamily="34" charset="0"/>
            </a:endParaRPr>
          </a:p>
          <a:p>
            <a:pPr algn="ctr"/>
            <a:r>
              <a:rPr lang="vi-VN" sz="4800" b="1" dirty="0">
                <a:latin typeface="HP001 4 hàng" panose="020B0603050302020204" pitchFamily="34" charset="0"/>
              </a:rPr>
              <a:t>Luyện từ và câu</a:t>
            </a:r>
            <a:endParaRPr lang="en-US" sz="48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600" y="2252854"/>
            <a:ext cx="12028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Câu kể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9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88FCA-A0F6-4D80-966B-0115CA31E9EA}"/>
              </a:ext>
            </a:extLst>
          </p:cNvPr>
          <p:cNvSpPr txBox="1"/>
          <p:nvPr/>
        </p:nvSpPr>
        <p:spPr>
          <a:xfrm>
            <a:off x="2653260" y="674557"/>
            <a:ext cx="6595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MỤC TIÊU BÀI HỌC: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AE4A7-6267-4ED5-8CB1-34C83DBA9180}"/>
              </a:ext>
            </a:extLst>
          </p:cNvPr>
          <p:cNvSpPr txBox="1"/>
          <p:nvPr/>
        </p:nvSpPr>
        <p:spPr>
          <a:xfrm>
            <a:off x="689548" y="1783830"/>
            <a:ext cx="10812904" cy="301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Tìm được câu kể trong đoạn văn.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đặt được câu kể để tả, trình bày ý kiến, nội dung đúng, câu văn giàu hình ảnh.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346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93910" y="524242"/>
            <a:ext cx="2873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6666"/>
                </a:solidFill>
              </a:rPr>
              <a:t>I.Nhận</a:t>
            </a:r>
            <a:r>
              <a:rPr lang="en-US" altLang="en-US" sz="3200" b="1" u="sng" dirty="0">
                <a:solidFill>
                  <a:srgbClr val="006666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6666"/>
                </a:solidFill>
              </a:rPr>
              <a:t>xét</a:t>
            </a:r>
            <a:r>
              <a:rPr lang="en-US" altLang="en-US" sz="3200" b="1" dirty="0">
                <a:solidFill>
                  <a:srgbClr val="006666"/>
                </a:solidFill>
              </a:rPr>
              <a:t>: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7425" y="1593760"/>
            <a:ext cx="120245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1/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in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đậm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văn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</a:rPr>
              <a:t>? </a:t>
            </a:r>
            <a:r>
              <a:rPr lang="en-US" altLang="en-US" sz="2800" b="1" dirty="0" err="1">
                <a:solidFill>
                  <a:srgbClr val="0000FF"/>
                </a:solidFill>
              </a:rPr>
              <a:t>Cuối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ấy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dấu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dirty="0"/>
              <a:t>      Bu-</a:t>
            </a:r>
            <a:r>
              <a:rPr lang="en-US" altLang="en-US" sz="2800" dirty="0" err="1"/>
              <a:t>ra</a:t>
            </a:r>
            <a:r>
              <a:rPr lang="en-US" altLang="en-US" sz="2800" dirty="0"/>
              <a:t>-ti-</a:t>
            </a:r>
            <a:r>
              <a:rPr lang="en-US" altLang="en-US" sz="2800" dirty="0" err="1"/>
              <a:t>nô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chú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bằng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gỗ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Chú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mũi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rất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dài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Chú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người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gỗ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được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rùa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tốt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bụng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Toóc</a:t>
            </a:r>
            <a:r>
              <a:rPr lang="en-US" altLang="en-US" sz="2800" dirty="0"/>
              <a:t>-ti-la </a:t>
            </a:r>
            <a:r>
              <a:rPr lang="en-US" altLang="en-US" sz="2800" dirty="0" err="1"/>
              <a:t>tặng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chiếc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chìa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khoá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mở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báu</a:t>
            </a:r>
            <a:r>
              <a:rPr lang="en-US" altLang="en-US" sz="2800" dirty="0"/>
              <a:t>. </a:t>
            </a:r>
            <a:r>
              <a:rPr lang="en-US" altLang="en-US" sz="2800" b="1" dirty="0" err="1"/>
              <a:t>Nhưng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báu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ấy</a:t>
            </a:r>
            <a:r>
              <a:rPr lang="en-US" altLang="en-US" sz="2800" b="1" dirty="0"/>
              <a:t> ở </a:t>
            </a:r>
            <a:r>
              <a:rPr lang="en-US" altLang="en-US" sz="2800" b="1" dirty="0" err="1"/>
              <a:t>đâu</a:t>
            </a:r>
            <a:r>
              <a:rPr lang="en-US" altLang="en-US" sz="2800" b="1" dirty="0"/>
              <a:t>?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13225" y="4287747"/>
            <a:ext cx="11175071" cy="14779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CCFFCC"/>
              </a:gs>
            </a:gsLst>
            <a:lin ang="18900000" scaled="1"/>
          </a:gradFill>
          <a:ln w="38100" cmpd="dbl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</a:rPr>
              <a:t>  Câu in đậm trong đoạn văn trên là câu hỏi về một điều chưa biết. Dấu hiệu để nhận biết: cuối câu có dấu chấm hỏi và có cụm từ nghi vấn: ở đâu</a:t>
            </a:r>
          </a:p>
        </p:txBody>
      </p:sp>
    </p:spTree>
    <p:extLst>
      <p:ext uri="{BB962C8B-B14F-4D97-AF65-F5344CB8AC3E}">
        <p14:creationId xmlns:p14="http://schemas.microsoft.com/office/powerpoint/2010/main" val="279606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/>
      <p:bldP spid="60426" grpId="0"/>
      <p:bldP spid="604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513238" y="1164729"/>
            <a:ext cx="1116552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2/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Cuối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978734" y="3013880"/>
            <a:ext cx="1046529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Bu-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ti-nô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Toóc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926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512029" y="313673"/>
            <a:ext cx="110463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2 :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Cuối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130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44579"/>
              </p:ext>
            </p:extLst>
          </p:nvPr>
        </p:nvGraphicFramePr>
        <p:xfrm>
          <a:off x="261257" y="1702158"/>
          <a:ext cx="11547915" cy="4303560"/>
        </p:xfrm>
        <a:graphic>
          <a:graphicData uri="http://schemas.openxmlformats.org/drawingml/2006/table">
            <a:tbl>
              <a:tblPr/>
              <a:tblGrid>
                <a:gridCol w="3704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3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vi-V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âu 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 dụng của câu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Cuối câu có dấu gì?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Bu-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ti-nô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667" marR="9166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rùa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bụng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Toóc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-la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tặng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chìa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khoá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667" marR="9166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70" name="Text Box 92"/>
          <p:cNvSpPr txBox="1">
            <a:spLocks noChangeArrowheads="1"/>
          </p:cNvSpPr>
          <p:nvPr/>
        </p:nvSpPr>
        <p:spPr bwMode="auto">
          <a:xfrm>
            <a:off x="1547585" y="4750158"/>
            <a:ext cx="558912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3726" name="Rectangle 126"/>
          <p:cNvSpPr>
            <a:spLocks noChangeArrowheads="1"/>
          </p:cNvSpPr>
          <p:nvPr/>
        </p:nvSpPr>
        <p:spPr bwMode="auto">
          <a:xfrm>
            <a:off x="5024875" y="2613382"/>
            <a:ext cx="2568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29" name="Rectangle 129"/>
          <p:cNvSpPr>
            <a:spLocks noChangeArrowheads="1"/>
          </p:cNvSpPr>
          <p:nvPr/>
        </p:nvSpPr>
        <p:spPr bwMode="auto">
          <a:xfrm>
            <a:off x="5007431" y="3632856"/>
            <a:ext cx="2302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30" name="Rectangle 130"/>
          <p:cNvSpPr>
            <a:spLocks noChangeArrowheads="1"/>
          </p:cNvSpPr>
          <p:nvPr/>
        </p:nvSpPr>
        <p:spPr bwMode="auto">
          <a:xfrm>
            <a:off x="4395968" y="4925009"/>
            <a:ext cx="3556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31" name="Rectangle 131"/>
          <p:cNvSpPr>
            <a:spLocks noChangeArrowheads="1"/>
          </p:cNvSpPr>
          <p:nvPr/>
        </p:nvSpPr>
        <p:spPr bwMode="auto">
          <a:xfrm>
            <a:off x="9269238" y="2613382"/>
            <a:ext cx="1439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32" name="Rectangle 132"/>
          <p:cNvSpPr>
            <a:spLocks noChangeArrowheads="1"/>
          </p:cNvSpPr>
          <p:nvPr/>
        </p:nvSpPr>
        <p:spPr bwMode="auto">
          <a:xfrm>
            <a:off x="9234226" y="3653195"/>
            <a:ext cx="1439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</a:t>
            </a:r>
          </a:p>
        </p:txBody>
      </p:sp>
      <p:sp>
        <p:nvSpPr>
          <p:cNvPr id="153733" name="Rectangle 133"/>
          <p:cNvSpPr>
            <a:spLocks noChangeArrowheads="1"/>
          </p:cNvSpPr>
          <p:nvPr/>
        </p:nvSpPr>
        <p:spPr bwMode="auto">
          <a:xfrm>
            <a:off x="9203988" y="4608870"/>
            <a:ext cx="1439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</a:t>
            </a:r>
          </a:p>
        </p:txBody>
      </p:sp>
      <p:sp>
        <p:nvSpPr>
          <p:cNvPr id="6178" name="TextBox 1"/>
          <p:cNvSpPr txBox="1">
            <a:spLocks noChangeArrowheads="1"/>
          </p:cNvSpPr>
          <p:nvPr/>
        </p:nvSpPr>
        <p:spPr bwMode="auto">
          <a:xfrm>
            <a:off x="1439368" y="3021667"/>
            <a:ext cx="36061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7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6" grpId="0"/>
      <p:bldP spid="153729" grpId="0"/>
      <p:bldP spid="153730" grpId="0"/>
      <p:bldP spid="153731" grpId="0"/>
      <p:bldP spid="153732" grpId="0"/>
      <p:bldP spid="1537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86" name="Text Box 38"/>
          <p:cNvSpPr txBox="1">
            <a:spLocks noChangeArrowheads="1"/>
          </p:cNvSpPr>
          <p:nvPr/>
        </p:nvSpPr>
        <p:spPr bwMode="auto">
          <a:xfrm>
            <a:off x="174598" y="998736"/>
            <a:ext cx="115384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altLang="en-US" b="1" dirty="0"/>
              <a:t>	</a:t>
            </a:r>
            <a:r>
              <a:rPr lang="en-US" altLang="en-US" sz="3600" b="1" dirty="0"/>
              <a:t>3</a:t>
            </a:r>
            <a:r>
              <a:rPr lang="vi-VN" altLang="en-US" sz="3600" b="1" dirty="0"/>
              <a:t>/</a:t>
            </a:r>
            <a:r>
              <a:rPr lang="en-US" altLang="en-US" sz="3600" b="1" dirty="0"/>
              <a:t>  Ba </a:t>
            </a:r>
            <a:r>
              <a:rPr lang="en-US" altLang="en-US" sz="3600" b="1" dirty="0" err="1"/>
              <a:t>câu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sau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đây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cũng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là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câu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kể</a:t>
            </a:r>
            <a:r>
              <a:rPr lang="en-US" altLang="en-US" sz="3600" b="1" dirty="0"/>
              <a:t>. Theo </a:t>
            </a:r>
            <a:r>
              <a:rPr lang="en-US" altLang="en-US" sz="3600" b="1" dirty="0" err="1"/>
              <a:t>em</a:t>
            </a:r>
            <a:r>
              <a:rPr lang="en-US" altLang="en-US" sz="3600" b="1" dirty="0"/>
              <a:t>, </a:t>
            </a:r>
            <a:r>
              <a:rPr lang="en-US" altLang="en-US" sz="3600" b="1" dirty="0" err="1"/>
              <a:t>chúng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được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dùng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làm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gì</a:t>
            </a:r>
            <a:r>
              <a:rPr lang="en-US" altLang="en-US" sz="3600" b="1" dirty="0"/>
              <a:t>?</a:t>
            </a:r>
            <a:endParaRPr lang="en-US" altLang="en-US" b="1" dirty="0"/>
          </a:p>
        </p:txBody>
      </p:sp>
      <p:sp>
        <p:nvSpPr>
          <p:cNvPr id="155687" name="Rectangle 39"/>
          <p:cNvSpPr>
            <a:spLocks noChangeArrowheads="1"/>
          </p:cNvSpPr>
          <p:nvPr/>
        </p:nvSpPr>
        <p:spPr bwMode="auto">
          <a:xfrm>
            <a:off x="352728" y="3044688"/>
            <a:ext cx="105671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15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86" grpId="0"/>
      <p:bldP spid="1556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1292</Words>
  <Application>Microsoft Office PowerPoint</Application>
  <PresentationFormat>Widescreen</PresentationFormat>
  <Paragraphs>174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Calibri Light</vt:lpstr>
      <vt:lpstr>Wingdings</vt:lpstr>
      <vt:lpstr>HP001 4 hàng</vt:lpstr>
      <vt:lpstr>Arial</vt:lpstr>
      <vt:lpstr>Times New Roman</vt:lpstr>
      <vt:lpstr>Algerian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66</cp:revision>
  <dcterms:created xsi:type="dcterms:W3CDTF">2018-10-07T02:14:13Z</dcterms:created>
  <dcterms:modified xsi:type="dcterms:W3CDTF">2021-12-19T12:39:22Z</dcterms:modified>
</cp:coreProperties>
</file>