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36"/>
  </p:notesMasterIdLst>
  <p:sldIdLst>
    <p:sldId id="323" r:id="rId4"/>
    <p:sldId id="294" r:id="rId5"/>
    <p:sldId id="3240" r:id="rId6"/>
    <p:sldId id="264" r:id="rId7"/>
    <p:sldId id="3241" r:id="rId8"/>
    <p:sldId id="3255" r:id="rId9"/>
    <p:sldId id="3242" r:id="rId10"/>
    <p:sldId id="3192" r:id="rId11"/>
    <p:sldId id="3174" r:id="rId12"/>
    <p:sldId id="3173" r:id="rId13"/>
    <p:sldId id="265" r:id="rId14"/>
    <p:sldId id="3171" r:id="rId15"/>
    <p:sldId id="3247" r:id="rId16"/>
    <p:sldId id="256" r:id="rId17"/>
    <p:sldId id="257" r:id="rId18"/>
    <p:sldId id="301" r:id="rId19"/>
    <p:sldId id="267" r:id="rId20"/>
    <p:sldId id="275" r:id="rId21"/>
    <p:sldId id="276" r:id="rId22"/>
    <p:sldId id="274" r:id="rId23"/>
    <p:sldId id="268" r:id="rId24"/>
    <p:sldId id="260" r:id="rId25"/>
    <p:sldId id="283" r:id="rId26"/>
    <p:sldId id="284" r:id="rId27"/>
    <p:sldId id="285" r:id="rId28"/>
    <p:sldId id="286" r:id="rId29"/>
    <p:sldId id="262" r:id="rId30"/>
    <p:sldId id="263" r:id="rId31"/>
    <p:sldId id="302" r:id="rId32"/>
    <p:sldId id="3253" r:id="rId33"/>
    <p:sldId id="270" r:id="rId34"/>
    <p:sldId id="3246" r:id="rId35"/>
  </p:sldIdLst>
  <p:sldSz cx="9144000" cy="6858000" type="screen4x3"/>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93849" autoAdjust="0"/>
  </p:normalViewPr>
  <p:slideViewPr>
    <p:cSldViewPr>
      <p:cViewPr varScale="1">
        <p:scale>
          <a:sx n="72" d="100"/>
          <a:sy n="72" d="100"/>
        </p:scale>
        <p:origin x="115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9687E-C41E-418E-B57F-5C66A5F1E35F}" type="datetimeFigureOut">
              <a:rPr lang="en-US" smtClean="0"/>
              <a:t>4/12/2021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E71C9-FF2B-4142-B108-7AD11C8D904B}" type="slidenum">
              <a:rPr lang="en-US" smtClean="0"/>
              <a:t>‹#›</a:t>
            </a:fld>
            <a:endParaRPr lang="en-US"/>
          </a:p>
        </p:txBody>
      </p:sp>
    </p:spTree>
    <p:extLst>
      <p:ext uri="{BB962C8B-B14F-4D97-AF65-F5344CB8AC3E}">
        <p14:creationId xmlns:p14="http://schemas.microsoft.com/office/powerpoint/2010/main" val="183997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9485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extLst>
      <p:ext uri="{BB962C8B-B14F-4D97-AF65-F5344CB8AC3E}">
        <p14:creationId xmlns:p14="http://schemas.microsoft.com/office/powerpoint/2010/main" val="72767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8AECE9-5176-4E57-B4C4-570EB4C2C3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My First Template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3933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022045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17094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423926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04581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059896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888124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402634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270AD-829A-4CC0-83FE-26D48F122F3B}"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61416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270AD-829A-4CC0-83FE-26D48F122F3B}"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116562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994574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99533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69141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5920162" y="6206374"/>
            <a:ext cx="551208" cy="353943"/>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153966786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94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2CE3D0-FAAC-43A2-B459-38175729E45D}"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844780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2CE3D0-FAAC-43A2-B459-38175729E45D}"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799071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CE3D0-FAAC-43A2-B459-38175729E45D}"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679523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2CE3D0-FAAC-43A2-B459-38175729E45D}"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952648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2CE3D0-FAAC-43A2-B459-38175729E45D}" type="datetimeFigureOut">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2132358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2CE3D0-FAAC-43A2-B459-38175729E45D}" type="datetimeFigureOut">
              <a:rPr lang="en-US" smtClean="0"/>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4217308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CE3D0-FAAC-43A2-B459-38175729E45D}"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67735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F2CE3D0-FAAC-43A2-B459-38175729E45D}"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79470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553875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F2CE3D0-FAAC-43A2-B459-38175729E45D}"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210265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2CE3D0-FAAC-43A2-B459-38175729E45D}"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60116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2CE3D0-FAAC-43A2-B459-38175729E45D}"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118660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3672410" y="1549400"/>
            <a:ext cx="4320485"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76219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248403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270AD-829A-4CC0-83FE-26D48F122F3B}"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17936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270AD-829A-4CC0-83FE-26D48F122F3B}"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86866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270AD-829A-4CC0-83FE-26D48F122F3B}" type="datetimeFigureOut">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44835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270AD-829A-4CC0-83FE-26D48F122F3B}" type="datetimeFigureOut">
              <a:rPr lang="en-US" smtClean="0"/>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42644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34605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270AD-829A-4CC0-83FE-26D48F122F3B}" type="datetimeFigureOut">
              <a:rPr lang="en-US" smtClean="0"/>
              <a:t>4/12/2021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96996-43F5-4540-8B80-C567C0CA33A6}" type="slidenum">
              <a:rPr lang="en-US" smtClean="0"/>
              <a:t>‹#›</a:t>
            </a:fld>
            <a:endParaRPr lang="en-US"/>
          </a:p>
        </p:txBody>
      </p:sp>
    </p:spTree>
    <p:extLst>
      <p:ext uri="{BB962C8B-B14F-4D97-AF65-F5344CB8AC3E}">
        <p14:creationId xmlns:p14="http://schemas.microsoft.com/office/powerpoint/2010/main" val="981831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77" r:id="rId4"/>
    <p:sldLayoutId id="2147483651" r:id="rId5"/>
    <p:sldLayoutId id="2147483652" r:id="rId6"/>
    <p:sldLayoutId id="2147483653" r:id="rId7"/>
    <p:sldLayoutId id="2147483654" r:id="rId8"/>
    <p:sldLayoutId id="2147483655" r:id="rId9"/>
    <p:sldLayoutId id="2147483683" r:id="rId10"/>
    <p:sldLayoutId id="2147483682" r:id="rId11"/>
    <p:sldLayoutId id="2147483681" r:id="rId12"/>
    <p:sldLayoutId id="2147483679" r:id="rId13"/>
    <p:sldLayoutId id="2147483678" r:id="rId14"/>
    <p:sldLayoutId id="2147483676" r:id="rId15"/>
    <p:sldLayoutId id="2147483656" r:id="rId16"/>
    <p:sldLayoutId id="2147483657" r:id="rId17"/>
    <p:sldLayoutId id="2147483658" r:id="rId18"/>
    <p:sldLayoutId id="214748365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365780"/>
            <a:ext cx="7886418"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825890"/>
            <a:ext cx="7886418"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6356747"/>
            <a:ext cx="2056836" cy="364275"/>
          </a:xfrm>
          <a:prstGeom prst="rect">
            <a:avLst/>
          </a:prstGeom>
        </p:spPr>
        <p:txBody>
          <a:bodyPr vert="horz" lIns="91440" tIns="45720" rIns="91440" bIns="45720" rtlCol="0" anchor="ctr"/>
          <a:lstStyle>
            <a:lvl1pPr algn="l">
              <a:defRPr sz="853">
                <a:solidFill>
                  <a:schemeClr val="tx1">
                    <a:tint val="75000"/>
                  </a:schemeClr>
                </a:solidFill>
              </a:defRPr>
            </a:lvl1pPr>
          </a:lstStyle>
          <a:p>
            <a:fld id="{43A93E93-166D-47F5-9EF1-ACEABE24AEEA}" type="datetimeFigureOut">
              <a:rPr lang="zh-CN" altLang="en-US" smtClean="0"/>
              <a:t>2021/12/4</a:t>
            </a:fld>
            <a:endParaRPr lang="zh-CN" altLang="en-US"/>
          </a:p>
        </p:txBody>
      </p:sp>
      <p:sp>
        <p:nvSpPr>
          <p:cNvPr id="5" name="页脚占位符 4"/>
          <p:cNvSpPr>
            <a:spLocks noGrp="1"/>
          </p:cNvSpPr>
          <p:nvPr>
            <p:ph type="ftr" sz="quarter" idx="3"/>
          </p:nvPr>
        </p:nvSpPr>
        <p:spPr>
          <a:xfrm>
            <a:off x="3028810" y="6356747"/>
            <a:ext cx="3086382" cy="364275"/>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4" y="6356747"/>
            <a:ext cx="2056836" cy="364275"/>
          </a:xfrm>
          <a:prstGeom prst="rect">
            <a:avLst/>
          </a:prstGeom>
        </p:spPr>
        <p:txBody>
          <a:bodyPr vert="horz" lIns="91440" tIns="45720" rIns="91440" bIns="45720" rtlCol="0" anchor="ctr"/>
          <a:lstStyle>
            <a:lvl1pPr algn="r">
              <a:defRPr sz="853">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154498050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50230"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7" indent="-162557" algn="l" defTabSz="65023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72" indent="-162557" algn="l" defTabSz="650230"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787" indent="-162557" algn="l" defTabSz="650230"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0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01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2CE3D0-FAAC-43A2-B459-38175729E45D}" type="datetimeFigureOut">
              <a:rPr lang="en-US" smtClean="0"/>
              <a:t>4/12/2021</a:t>
            </a:fld>
            <a:endParaRPr lang="en-US"/>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84C706-A859-4830-B605-A2484384FED1}" type="slidenum">
              <a:rPr lang="en-US" smtClean="0"/>
              <a:t>‹#›</a:t>
            </a:fld>
            <a:endParaRPr lang="en-US"/>
          </a:p>
        </p:txBody>
      </p:sp>
      <p:pic>
        <p:nvPicPr>
          <p:cNvPr id="7" name="图片 7"/>
          <p:cNvPicPr>
            <a:picLocks noChangeAspect="1"/>
          </p:cNvPicPr>
          <p:nvPr userDrawn="1"/>
        </p:nvPicPr>
        <p:blipFill rotWithShape="1">
          <a:blip r:embed="rId14" cstate="print">
            <a:extLst>
              <a:ext uri="{28A0092B-C50C-407E-A947-70E740481C1C}">
                <a14:useLocalDpi xmlns:a14="http://schemas.microsoft.com/office/drawing/2010/main" val="0"/>
              </a:ext>
            </a:extLst>
          </a:blip>
          <a:srcRect t="7891" b="5299"/>
          <a:stretch>
            <a:fillRect/>
          </a:stretch>
        </p:blipFill>
        <p:spPr>
          <a:xfrm>
            <a:off x="-10884" y="-38100"/>
            <a:ext cx="9165980" cy="6896100"/>
          </a:xfrm>
          <a:prstGeom prst="rect">
            <a:avLst/>
          </a:prstGeom>
        </p:spPr>
      </p:pic>
    </p:spTree>
    <p:extLst>
      <p:ext uri="{BB962C8B-B14F-4D97-AF65-F5344CB8AC3E}">
        <p14:creationId xmlns:p14="http://schemas.microsoft.com/office/powerpoint/2010/main" val="34103297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Google Shape;612;p40">
            <a:extLst>
              <a:ext uri="{FF2B5EF4-FFF2-40B4-BE49-F238E27FC236}">
                <a16:creationId xmlns:a16="http://schemas.microsoft.com/office/drawing/2014/main" id="{D0F8806C-6B1E-4306-80AF-4FBB99CD88C6}"/>
              </a:ext>
            </a:extLst>
          </p:cNvPr>
          <p:cNvSpPr txBox="1">
            <a:spLocks/>
          </p:cNvSpPr>
          <p:nvPr/>
        </p:nvSpPr>
        <p:spPr>
          <a:xfrm>
            <a:off x="1252331" y="2288315"/>
            <a:ext cx="7116417" cy="1351947"/>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defTabSz="685800">
              <a:buClr>
                <a:prstClr val="black"/>
              </a:buClr>
            </a:pPr>
            <a:r>
              <a:rPr lang="en-US" sz="3300" b="1" dirty="0">
                <a:solidFill>
                  <a:srgbClr val="C0504D">
                    <a:lumMod val="75000"/>
                  </a:srgbClr>
                </a:solidFill>
                <a:latin typeface="Times New Roman" panose="02020603050405020304" pitchFamily="18" charset="0"/>
                <a:cs typeface="Times New Roman" panose="02020603050405020304" pitchFamily="18" charset="0"/>
              </a:rPr>
              <a:t> CHÀO MỪNG CÁC CON </a:t>
            </a:r>
          </a:p>
          <a:p>
            <a:pPr marL="0" indent="0" defTabSz="685800">
              <a:buClr>
                <a:prstClr val="black"/>
              </a:buClr>
            </a:pPr>
            <a:r>
              <a:rPr lang="en-US" sz="3300" b="1" dirty="0">
                <a:solidFill>
                  <a:srgbClr val="C0504D">
                    <a:lumMod val="75000"/>
                  </a:srgbClr>
                </a:solidFill>
                <a:latin typeface="Times New Roman" panose="02020603050405020304" pitchFamily="18" charset="0"/>
                <a:cs typeface="Times New Roman" panose="02020603050405020304" pitchFamily="18" charset="0"/>
              </a:rPr>
              <a:t>ĐẾN VỚI TIẾT HỌC TRỰC TUYẾN</a:t>
            </a:r>
            <a:endParaRPr lang="en-US" sz="3300" b="1" dirty="0">
              <a:solidFill>
                <a:srgbClr val="C0504D">
                  <a:lumMod val="75000"/>
                </a:srgbClr>
              </a:solidFill>
            </a:endParaRPr>
          </a:p>
        </p:txBody>
      </p:sp>
      <p:pic>
        <p:nvPicPr>
          <p:cNvPr id="3" name="Picture 2">
            <a:extLst>
              <a:ext uri="{FF2B5EF4-FFF2-40B4-BE49-F238E27FC236}">
                <a16:creationId xmlns:a16="http://schemas.microsoft.com/office/drawing/2014/main" id="{BEA7B197-1C32-4E1A-BEB0-2ADA0C3F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136" y="1128000"/>
            <a:ext cx="1586621" cy="1572905"/>
          </a:xfrm>
          <a:prstGeom prst="rect">
            <a:avLst/>
          </a:prstGeom>
        </p:spPr>
      </p:pic>
    </p:spTree>
    <p:extLst>
      <p:ext uri="{BB962C8B-B14F-4D97-AF65-F5344CB8AC3E}">
        <p14:creationId xmlns:p14="http://schemas.microsoft.com/office/powerpoint/2010/main" val="115128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7BB15E4B-44EA-4454-9C73-D8F4DFC3665F}"/>
              </a:ext>
            </a:extLst>
          </p:cNvPr>
          <p:cNvSpPr txBox="1">
            <a:spLocks/>
          </p:cNvSpPr>
          <p:nvPr/>
        </p:nvSpPr>
        <p:spPr>
          <a:xfrm>
            <a:off x="3163464" y="1313898"/>
            <a:ext cx="2591929" cy="4763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50230"/>
            <a:r>
              <a:rPr lang="en-US" altLang="en-US" sz="2560" b="1">
                <a:solidFill>
                  <a:srgbClr val="00B050"/>
                </a:solidFill>
                <a:latin typeface="Times New Roman" panose="02020603050405020304" pitchFamily="18" charset="0"/>
                <a:cs typeface="Times New Roman" panose="02020603050405020304" pitchFamily="18" charset="0"/>
              </a:rPr>
              <a:t>LUYỆN ĐỌC</a:t>
            </a:r>
          </a:p>
        </p:txBody>
      </p:sp>
      <p:sp>
        <p:nvSpPr>
          <p:cNvPr id="83" name="Content Placeholder 2">
            <a:extLst>
              <a:ext uri="{FF2B5EF4-FFF2-40B4-BE49-F238E27FC236}">
                <a16:creationId xmlns:a16="http://schemas.microsoft.com/office/drawing/2014/main" id="{8C4DDBE3-9A3B-4753-8644-E590CD4D8E3C}"/>
              </a:ext>
            </a:extLst>
          </p:cNvPr>
          <p:cNvSpPr txBox="1">
            <a:spLocks/>
          </p:cNvSpPr>
          <p:nvPr/>
        </p:nvSpPr>
        <p:spPr>
          <a:xfrm>
            <a:off x="2329481" y="2023128"/>
            <a:ext cx="1295964" cy="433493"/>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57" indent="-162557" algn="ctr" defTabSz="650230">
              <a:spcBef>
                <a:spcPts val="711"/>
              </a:spcBef>
              <a:buNone/>
              <a:defRPr/>
            </a:pPr>
            <a:r>
              <a:rPr lang="en-US" sz="2560" b="1">
                <a:solidFill>
                  <a:srgbClr val="FF0000"/>
                </a:solidFill>
                <a:latin typeface="Times New Roman" pitchFamily="18" charset="0"/>
                <a:cs typeface="Times New Roman" pitchFamily="18" charset="0"/>
              </a:rPr>
              <a:t>Từ</a:t>
            </a:r>
          </a:p>
        </p:txBody>
      </p:sp>
      <p:sp>
        <p:nvSpPr>
          <p:cNvPr id="84" name="Content Placeholder 2">
            <a:extLst>
              <a:ext uri="{FF2B5EF4-FFF2-40B4-BE49-F238E27FC236}">
                <a16:creationId xmlns:a16="http://schemas.microsoft.com/office/drawing/2014/main" id="{6E178F76-67DF-4D40-B79F-9A80CAA44C1C}"/>
              </a:ext>
            </a:extLst>
          </p:cNvPr>
          <p:cNvSpPr txBox="1">
            <a:spLocks/>
          </p:cNvSpPr>
          <p:nvPr/>
        </p:nvSpPr>
        <p:spPr bwMode="auto">
          <a:xfrm>
            <a:off x="5529616" y="2026516"/>
            <a:ext cx="1295964" cy="43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43836" indent="-243836" algn="ctr" defTabSz="650230" fontAlgn="base">
              <a:spcBef>
                <a:spcPct val="20000"/>
              </a:spcBef>
              <a:spcAft>
                <a:spcPct val="0"/>
              </a:spcAft>
            </a:pPr>
            <a:r>
              <a:rPr lang="en-US" altLang="en-US" sz="256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Câu</a:t>
            </a:r>
          </a:p>
        </p:txBody>
      </p:sp>
      <p:cxnSp>
        <p:nvCxnSpPr>
          <p:cNvPr id="85" name="Straight Connector 84">
            <a:extLst>
              <a:ext uri="{FF2B5EF4-FFF2-40B4-BE49-F238E27FC236}">
                <a16:creationId xmlns:a16="http://schemas.microsoft.com/office/drawing/2014/main" id="{A2F14539-11D3-457A-A168-19FB4AB4FA18}"/>
              </a:ext>
            </a:extLst>
          </p:cNvPr>
          <p:cNvCxnSpPr/>
          <p:nvPr/>
        </p:nvCxnSpPr>
        <p:spPr>
          <a:xfrm rot="5400000">
            <a:off x="3004567" y="3949578"/>
            <a:ext cx="2910854" cy="112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1" name="Text Box 16">
            <a:extLst>
              <a:ext uri="{FF2B5EF4-FFF2-40B4-BE49-F238E27FC236}">
                <a16:creationId xmlns:a16="http://schemas.microsoft.com/office/drawing/2014/main" id="{047D566C-6007-4065-A5D4-E4428920C921}"/>
              </a:ext>
            </a:extLst>
          </p:cNvPr>
          <p:cNvSpPr txBox="1">
            <a:spLocks noChangeArrowheads="1"/>
          </p:cNvSpPr>
          <p:nvPr/>
        </p:nvSpPr>
        <p:spPr bwMode="auto">
          <a:xfrm>
            <a:off x="2037270" y="2387198"/>
            <a:ext cx="238672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nắp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tráp</a:t>
            </a:r>
            <a:endParaRPr lang="vi-VN" alt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vi-VN" altLang="en-US" sz="3200" b="1" dirty="0">
                <a:solidFill>
                  <a:srgbClr val="0000FF"/>
                </a:solidFill>
                <a:latin typeface="Times New Roman" panose="02020603050405020304" pitchFamily="18" charset="0"/>
                <a:cs typeface="Times New Roman" panose="02020603050405020304" pitchFamily="18" charset="0"/>
              </a:rPr>
              <a:t>khoan khoái</a:t>
            </a:r>
          </a:p>
          <a:p>
            <a:pPr>
              <a:spcBef>
                <a:spcPct val="50000"/>
              </a:spcBef>
            </a:pPr>
            <a:r>
              <a:rPr lang="vi-VN" altLang="en-US" sz="3200" b="1" dirty="0">
                <a:solidFill>
                  <a:srgbClr val="0000FF"/>
                </a:solidFill>
                <a:latin typeface="Times New Roman" panose="02020603050405020304" pitchFamily="18" charset="0"/>
                <a:cs typeface="Times New Roman" panose="02020603050405020304" pitchFamily="18" charset="0"/>
              </a:rPr>
              <a:t>nóng rát</a:t>
            </a:r>
          </a:p>
          <a:p>
            <a:pPr>
              <a:spcBef>
                <a:spcPct val="50000"/>
              </a:spcBef>
            </a:pPr>
            <a:r>
              <a:rPr lang="vi-VN" altLang="en-US" sz="3200" b="1" dirty="0">
                <a:solidFill>
                  <a:srgbClr val="0000FF"/>
                </a:solidFill>
                <a:latin typeface="Times New Roman" panose="02020603050405020304" pitchFamily="18" charset="0"/>
                <a:cs typeface="Times New Roman" panose="02020603050405020304" pitchFamily="18" charset="0"/>
              </a:rPr>
              <a:t>lùi lại</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12" name="Text Box 18">
            <a:extLst>
              <a:ext uri="{FF2B5EF4-FFF2-40B4-BE49-F238E27FC236}">
                <a16:creationId xmlns:a16="http://schemas.microsoft.com/office/drawing/2014/main" id="{24881F8D-297E-4D7A-91DC-7BA3A25CAE31}"/>
              </a:ext>
            </a:extLst>
          </p:cNvPr>
          <p:cNvSpPr txBox="1">
            <a:spLocks noChangeArrowheads="1"/>
          </p:cNvSpPr>
          <p:nvPr/>
        </p:nvSpPr>
        <p:spPr bwMode="auto">
          <a:xfrm>
            <a:off x="4683443" y="2387198"/>
            <a:ext cx="3885070"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ct val="50000"/>
              </a:spcBef>
            </a:pPr>
            <a:r>
              <a:rPr lang="vi-VN" altLang="en-US" sz="2800"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Chắt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đồ</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nữa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chú</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bằng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nặn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lúc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trâu</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dissolv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
                                            <p:txEl>
                                              <p:pRg st="0" end="0"/>
                                            </p:txEl>
                                          </p:spTgt>
                                        </p:tgtEl>
                                        <p:attrNameLst>
                                          <p:attrName>style.visibility</p:attrName>
                                        </p:attrNameLst>
                                      </p:cBhvr>
                                      <p:to>
                                        <p:strVal val="visible"/>
                                      </p:to>
                                    </p:set>
                                    <p:animEffect transition="in" filter="dissolve">
                                      <p:cBhvr>
                                        <p:cTn id="12" dur="500"/>
                                        <p:tgtEl>
                                          <p:spTgt spid="8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dissolve">
                                      <p:cBhvr>
                                        <p:cTn id="15" dur="500"/>
                                        <p:tgtEl>
                                          <p:spTgt spid="8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dissolve">
                                      <p:cBhvr>
                                        <p:cTn id="18" dur="500"/>
                                        <p:tgtEl>
                                          <p:spTgt spid="84"/>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
                                        </p:tgtEl>
                                        <p:attrNameLst>
                                          <p:attrName>fillcolor</p:attrName>
                                        </p:attrNameLst>
                                      </p:cBhvr>
                                      <p:tavLst>
                                        <p:tav tm="0">
                                          <p:val>
                                            <p:clrVal>
                                              <a:schemeClr val="accent2"/>
                                            </p:clrVal>
                                          </p:val>
                                        </p:tav>
                                        <p:tav tm="50000">
                                          <p:val>
                                            <p:clrVal>
                                              <a:schemeClr val="hlink"/>
                                            </p:clrVal>
                                          </p:val>
                                        </p:tav>
                                      </p:tavLst>
                                    </p:anim>
                                    <p:set>
                                      <p:cBhvr>
                                        <p:cTn id="25" dur="80"/>
                                        <p:tgtEl>
                                          <p:spTgt spid="11"/>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2"/>
                                        </p:tgtEl>
                                        <p:attrNameLst>
                                          <p:attrName>fillcolor</p:attrName>
                                        </p:attrNameLst>
                                      </p:cBhvr>
                                      <p:tavLst>
                                        <p:tav tm="0">
                                          <p:val>
                                            <p:clrVal>
                                              <a:schemeClr val="accent2"/>
                                            </p:clrVal>
                                          </p:val>
                                        </p:tav>
                                        <p:tav tm="50000">
                                          <p:val>
                                            <p:clrVal>
                                              <a:schemeClr val="hlink"/>
                                            </p:clrVal>
                                          </p:val>
                                        </p:tav>
                                      </p:tavLst>
                                    </p:anim>
                                    <p:set>
                                      <p:cBhvr>
                                        <p:cTn id="32"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build="p"/>
      <p:bldP spid="84"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0"/>
            <a:ext cx="9150927" cy="6902649"/>
          </a:xfrm>
          <a:prstGeom prst="rect">
            <a:avLst/>
          </a:prstGeom>
        </p:spPr>
      </p:pic>
      <p:sp>
        <p:nvSpPr>
          <p:cNvPr id="3" name="TextBox 2"/>
          <p:cNvSpPr txBox="1"/>
          <p:nvPr/>
        </p:nvSpPr>
        <p:spPr>
          <a:xfrm>
            <a:off x="4800600" y="5486400"/>
            <a:ext cx="3581400" cy="1015663"/>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6000" b="1">
                <a:solidFill>
                  <a:srgbClr val="002060"/>
                </a:solidFill>
                <a:latin typeface="Times New Roman" pitchFamily="18" charset="0"/>
                <a:cs typeface="Times New Roman" pitchFamily="18" charset="0"/>
              </a:rPr>
              <a:t>Kị sĩ</a:t>
            </a:r>
          </a:p>
        </p:txBody>
      </p:sp>
    </p:spTree>
    <p:extLst>
      <p:ext uri="{BB962C8B-B14F-4D97-AF65-F5344CB8AC3E}">
        <p14:creationId xmlns:p14="http://schemas.microsoft.com/office/powerpoint/2010/main" val="149845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ABF318F1-D4CA-47CF-BDEE-C0E2E694E779}"/>
              </a:ext>
            </a:extLst>
          </p:cNvPr>
          <p:cNvSpPr txBox="1">
            <a:spLocks noChangeArrowheads="1"/>
          </p:cNvSpPr>
          <p:nvPr/>
        </p:nvSpPr>
        <p:spPr>
          <a:xfrm>
            <a:off x="1141219" y="2721531"/>
            <a:ext cx="3994044" cy="1414939"/>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57" indent="-162557" algn="ctr" defTabSz="650230">
              <a:spcBef>
                <a:spcPts val="711"/>
              </a:spcBef>
              <a:buNone/>
              <a:defRPr/>
            </a:pPr>
            <a:r>
              <a:rPr lang="vi-VN" altLang="en-US" sz="4267" b="1">
                <a:solidFill>
                  <a:srgbClr val="333399"/>
                </a:solidFill>
                <a:latin typeface="Times New Roman" pitchFamily="18" charset="0"/>
                <a:cs typeface="Times New Roman" pitchFamily="18" charset="0"/>
              </a:rPr>
              <a:t>LUYỆN ĐỌC </a:t>
            </a:r>
          </a:p>
          <a:p>
            <a:pPr marL="162557" indent="-162557" algn="ctr" defTabSz="650230">
              <a:spcBef>
                <a:spcPts val="711"/>
              </a:spcBef>
              <a:buNone/>
              <a:defRPr/>
            </a:pPr>
            <a:r>
              <a:rPr lang="vi-VN" altLang="en-US" sz="4267" b="1">
                <a:solidFill>
                  <a:srgbClr val="333399"/>
                </a:solidFill>
                <a:latin typeface="Times New Roman" pitchFamily="18" charset="0"/>
                <a:cs typeface="Times New Roman" pitchFamily="18" charset="0"/>
              </a:rPr>
              <a:t>THEO NHÓM</a:t>
            </a:r>
          </a:p>
        </p:txBody>
      </p:sp>
      <p:pic>
        <p:nvPicPr>
          <p:cNvPr id="25" name="Picture 3" descr="đọc sách">
            <a:extLst>
              <a:ext uri="{FF2B5EF4-FFF2-40B4-BE49-F238E27FC236}">
                <a16:creationId xmlns:a16="http://schemas.microsoft.com/office/drawing/2014/main" id="{77EBBA18-68BB-416E-B841-64C390A20F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44"/>
          <a:stretch/>
        </p:blipFill>
        <p:spPr>
          <a:xfrm>
            <a:off x="5442496" y="2236153"/>
            <a:ext cx="2089902" cy="238569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1000" fill="hold"/>
                                        <p:tgtEl>
                                          <p:spTgt spid="2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 calcmode="lin" valueType="num">
                                      <p:cBhvr>
                                        <p:cTn id="14" dur="1000" fill="hold"/>
                                        <p:tgtEl>
                                          <p:spTgt spid="2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858000"/>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1235262" y="2177315"/>
            <a:ext cx="2159007" cy="1816010"/>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11801" b="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11801"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3394270" y="2558284"/>
            <a:ext cx="5174815" cy="1051313"/>
          </a:xfrm>
          <a:prstGeom prst="rect">
            <a:avLst/>
          </a:prstGeom>
          <a:noFill/>
        </p:spPr>
        <p:txBody>
          <a:bodyPr wrap="none" rtlCol="0">
            <a:spAutoFit/>
          </a:bodyPr>
          <a:lstStyle/>
          <a:p>
            <a:pPr defTabSz="650230" fontAlgn="base">
              <a:lnSpc>
                <a:spcPct val="120000"/>
              </a:lnSpc>
              <a:spcBef>
                <a:spcPct val="0"/>
              </a:spcBef>
              <a:spcAft>
                <a:spcPct val="0"/>
              </a:spcAft>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TÌM HIỂU BÀI</a:t>
            </a:r>
            <a:endParaRPr lang="zh-CN" altLang="en-US" sz="5689"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66944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ppt_x</p:attrName>
                                        </p:attrNameLst>
                                      </p:cBhvr>
                                      <p:tavLst>
                                        <p:tav tm="0">
                                          <p:val>
                                            <p:strVal val="#ppt_x-#ppt_w*1.125000"/>
                                          </p:val>
                                        </p:tav>
                                        <p:tav tm="100000">
                                          <p:val>
                                            <p:strVal val="#ppt_x"/>
                                          </p:val>
                                        </p:tav>
                                      </p:tavLst>
                                    </p:anim>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28600" y="457200"/>
            <a:ext cx="8686800" cy="2554545"/>
          </a:xfrm>
          <a:prstGeom prst="rect">
            <a:avLst/>
          </a:prstGeom>
        </p:spPr>
        <p:txBody>
          <a:bodyPr wrap="square">
            <a:spAutoFit/>
          </a:bodyPr>
          <a:lstStyle/>
          <a:p>
            <a:pPr algn="just"/>
            <a:r>
              <a:rPr lang="vi-VN" sz="3200" b="1" dirty="0">
                <a:solidFill>
                  <a:srgbClr val="002060"/>
                </a:solidFill>
                <a:latin typeface="Times New Roman" pitchFamily="18" charset="0"/>
                <a:cs typeface="Times New Roman" pitchFamily="18" charset="0"/>
              </a:rPr>
              <a:t>     Tết Trung thu, cu Chắt được món quà. Đó là một chàng kị sĩ rất bảnh, cưỡi ngựa tía, dây cương vàng và một nàng công chúa mặt trắng, ngồi trong mái lầu son. Chắt còn một đồ chơi nữa là chú bé bằng đất em nặn lúc đi chăn trâu.</a:t>
            </a:r>
          </a:p>
        </p:txBody>
      </p:sp>
    </p:spTree>
    <p:extLst>
      <p:ext uri="{BB962C8B-B14F-4D97-AF65-F5344CB8AC3E}">
        <p14:creationId xmlns:p14="http://schemas.microsoft.com/office/powerpoint/2010/main" val="424295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533400" y="13855"/>
            <a:ext cx="81534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Nối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tên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từng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đồ</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chơi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của</a:t>
            </a:r>
            <a:r>
              <a:rPr lang="en-US" sz="3600" b="1" dirty="0">
                <a:solidFill>
                  <a:srgbClr val="002060"/>
                </a:solidFill>
                <a:latin typeface="Times New Roman" pitchFamily="18" charset="0"/>
                <a:cs typeface="Times New Roman" pitchFamily="18" charset="0"/>
              </a:rPr>
              <a:t> cu </a:t>
            </a:r>
            <a:r>
              <a:rPr lang="en-US" sz="3600" b="1" dirty="0" err="1">
                <a:solidFill>
                  <a:srgbClr val="002060"/>
                </a:solidFill>
                <a:latin typeface="Times New Roman" pitchFamily="18" charset="0"/>
                <a:cs typeface="Times New Roman" pitchFamily="18" charset="0"/>
              </a:rPr>
              <a:t>Chắt</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với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những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từ</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miêu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tả</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nó</a:t>
            </a:r>
            <a:endParaRPr lang="en-US" sz="3600" b="1" dirty="0">
              <a:solidFill>
                <a:srgbClr val="002060"/>
              </a:solidFill>
              <a:latin typeface="Times New Roman" pitchFamily="18" charset="0"/>
              <a:cs typeface="Times New Roman" pitchFamily="18" charset="0"/>
            </a:endParaRPr>
          </a:p>
        </p:txBody>
      </p:sp>
      <p:sp>
        <p:nvSpPr>
          <p:cNvPr id="3" name="TextBox 2"/>
          <p:cNvSpPr txBox="1"/>
          <p:nvPr/>
        </p:nvSpPr>
        <p:spPr>
          <a:xfrm>
            <a:off x="304800" y="2248480"/>
            <a:ext cx="33528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1. Một chàng kị sĩ</a:t>
            </a:r>
          </a:p>
        </p:txBody>
      </p:sp>
      <p:sp>
        <p:nvSpPr>
          <p:cNvPr id="4" name="TextBox 3"/>
          <p:cNvSpPr txBox="1"/>
          <p:nvPr/>
        </p:nvSpPr>
        <p:spPr>
          <a:xfrm>
            <a:off x="304800" y="3737237"/>
            <a:ext cx="3352800" cy="1077218"/>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2. Một nàng công chúa</a:t>
            </a:r>
          </a:p>
        </p:txBody>
      </p:sp>
      <p:sp>
        <p:nvSpPr>
          <p:cNvPr id="5" name="TextBox 4"/>
          <p:cNvSpPr txBox="1"/>
          <p:nvPr/>
        </p:nvSpPr>
        <p:spPr>
          <a:xfrm>
            <a:off x="304800" y="5525080"/>
            <a:ext cx="33528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3. Một chú bé</a:t>
            </a:r>
          </a:p>
        </p:txBody>
      </p:sp>
      <p:sp>
        <p:nvSpPr>
          <p:cNvPr id="6" name="TextBox 5"/>
          <p:cNvSpPr txBox="1"/>
          <p:nvPr/>
        </p:nvSpPr>
        <p:spPr>
          <a:xfrm>
            <a:off x="4343400" y="1766455"/>
            <a:ext cx="44196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a. được nặn bằng đất sét</a:t>
            </a:r>
          </a:p>
        </p:txBody>
      </p:sp>
      <p:sp>
        <p:nvSpPr>
          <p:cNvPr id="7" name="TextBox 6"/>
          <p:cNvSpPr txBox="1"/>
          <p:nvPr/>
        </p:nvSpPr>
        <p:spPr>
          <a:xfrm>
            <a:off x="4343400" y="2787595"/>
            <a:ext cx="4495800" cy="1569660"/>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dirty="0">
                <a:solidFill>
                  <a:srgbClr val="002060"/>
                </a:solidFill>
                <a:latin typeface="Times New Roman" pitchFamily="18" charset="0"/>
                <a:cs typeface="Times New Roman" pitchFamily="18" charset="0"/>
              </a:rPr>
              <a:t>b. </a:t>
            </a:r>
            <a:r>
              <a:rPr lang="en-US" sz="3200" dirty="0" err="1">
                <a:solidFill>
                  <a:srgbClr val="002060"/>
                </a:solidFill>
                <a:latin typeface="Times New Roman" pitchFamily="18" charset="0"/>
                <a:cs typeface="Times New Roman" pitchFamily="18" charset="0"/>
              </a:rPr>
              <a:t>được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bột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rất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bảnh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cưỡi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ngựa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tía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dây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vàng</a:t>
            </a:r>
            <a:endParaRPr lang="en-US" sz="3200" dirty="0">
              <a:solidFill>
                <a:srgbClr val="002060"/>
              </a:solidFill>
              <a:latin typeface="Times New Roman" pitchFamily="18" charset="0"/>
              <a:cs typeface="Times New Roman" pitchFamily="18" charset="0"/>
            </a:endParaRPr>
          </a:p>
        </p:txBody>
      </p:sp>
      <p:sp>
        <p:nvSpPr>
          <p:cNvPr id="8" name="TextBox 7"/>
          <p:cNvSpPr txBox="1"/>
          <p:nvPr/>
        </p:nvSpPr>
        <p:spPr>
          <a:xfrm>
            <a:off x="4343400" y="4738255"/>
            <a:ext cx="4419600" cy="1569660"/>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c. được làm bằng bột, mặt trắng, ngồi trong mái lầu son</a:t>
            </a:r>
          </a:p>
        </p:txBody>
      </p:sp>
      <p:cxnSp>
        <p:nvCxnSpPr>
          <p:cNvPr id="10" name="Straight Arrow Connector 9"/>
          <p:cNvCxnSpPr>
            <a:stCxn id="3" idx="3"/>
          </p:cNvCxnSpPr>
          <p:nvPr/>
        </p:nvCxnSpPr>
        <p:spPr>
          <a:xfrm>
            <a:off x="3657600" y="2540868"/>
            <a:ext cx="685800" cy="119636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1"/>
          </p:cNvCxnSpPr>
          <p:nvPr/>
        </p:nvCxnSpPr>
        <p:spPr>
          <a:xfrm>
            <a:off x="3657600" y="4281055"/>
            <a:ext cx="685800" cy="124203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a:endCxn id="6" idx="1"/>
          </p:cNvCxnSpPr>
          <p:nvPr/>
        </p:nvCxnSpPr>
        <p:spPr>
          <a:xfrm flipV="1">
            <a:off x="3657600" y="2058843"/>
            <a:ext cx="685800" cy="37586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9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4031873"/>
          </a:xfrm>
          <a:prstGeom prst="rect">
            <a:avLst/>
          </a:prstGeom>
        </p:spPr>
        <p:txBody>
          <a:bodyPr wrap="square">
            <a:spAutoFit/>
          </a:bodyPr>
          <a:lstStyle/>
          <a:p>
            <a:pPr algn="just"/>
            <a:r>
              <a:rPr lang="vi-VN" sz="3200" b="1" dirty="0">
                <a:solidFill>
                  <a:srgbClr val="002060"/>
                </a:solidFill>
                <a:latin typeface="Times New Roman" pitchFamily="18" charset="0"/>
                <a:cs typeface="Times New Roman" pitchFamily="18" charset="0"/>
              </a:rPr>
              <a:t>    Cu Chắt cất đồ chơi vào cái nắp tráp hỏng. Hai người bột và chú bé Đất làm quen với nhau. Sáng hôm sau, chàng kị sĩ phàn nàn với nàng công chúa:</a:t>
            </a:r>
          </a:p>
          <a:p>
            <a:pPr marL="342900" indent="-342900" algn="just">
              <a:buFontTx/>
              <a:buChar char="-"/>
            </a:pPr>
            <a:r>
              <a:rPr lang="vi-VN" sz="3200" b="1" dirty="0">
                <a:solidFill>
                  <a:srgbClr val="002060"/>
                </a:solidFill>
                <a:latin typeface="Times New Roman" pitchFamily="18" charset="0"/>
                <a:cs typeface="Times New Roman" pitchFamily="18" charset="0"/>
              </a:rPr>
              <a:t>Cu Đất thật đoảng. Mới chơi với nó một tí mà chúng mình đã bẩn hết quần áo đẹp.</a:t>
            </a:r>
          </a:p>
          <a:p>
            <a:pPr algn="just"/>
            <a:r>
              <a:rPr lang="vi-VN" sz="3200" b="1" dirty="0">
                <a:solidFill>
                  <a:srgbClr val="002060"/>
                </a:solidFill>
                <a:latin typeface="Times New Roman" pitchFamily="18" charset="0"/>
                <a:cs typeface="Times New Roman" pitchFamily="18" charset="0"/>
              </a:rPr>
              <a:t>   Cu Chắt bèn bỏ hai người bột vào cái lọ thủy tinh.</a:t>
            </a:r>
          </a:p>
        </p:txBody>
      </p:sp>
    </p:spTree>
    <p:extLst>
      <p:ext uri="{BB962C8B-B14F-4D97-AF65-F5344CB8AC3E}">
        <p14:creationId xmlns:p14="http://schemas.microsoft.com/office/powerpoint/2010/main" val="3425794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238">
            <a:extLst>
              <a:ext uri="{FF2B5EF4-FFF2-40B4-BE49-F238E27FC236}">
                <a16:creationId xmlns:a16="http://schemas.microsoft.com/office/drawing/2014/main" id="{BB952677-D190-46F0-B5C4-74B8D896A133}"/>
              </a:ext>
            </a:extLst>
          </p:cNvPr>
          <p:cNvPicPr>
            <a:picLocks noChangeAspect="1"/>
          </p:cNvPicPr>
          <p:nvPr/>
        </p:nvPicPr>
        <p:blipFill>
          <a:blip r:embed="rId2"/>
          <a:stretch>
            <a:fillRect/>
          </a:stretch>
        </p:blipFill>
        <p:spPr>
          <a:xfrm>
            <a:off x="251" y="0"/>
            <a:ext cx="914349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740352"/>
            <a:ext cx="5257800" cy="5377295"/>
          </a:xfrm>
          <a:prstGeom prst="rect">
            <a:avLst/>
          </a:prstGeom>
        </p:spPr>
      </p:pic>
      <p:sp>
        <p:nvSpPr>
          <p:cNvPr id="3" name="TextBox 2"/>
          <p:cNvSpPr txBox="1"/>
          <p:nvPr/>
        </p:nvSpPr>
        <p:spPr>
          <a:xfrm>
            <a:off x="762250" y="5724560"/>
            <a:ext cx="3200400" cy="1015663"/>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6000" b="1" dirty="0" err="1">
                <a:solidFill>
                  <a:srgbClr val="002060"/>
                </a:solidFill>
                <a:latin typeface="Times New Roman" pitchFamily="18" charset="0"/>
                <a:cs typeface="Times New Roman" pitchFamily="18" charset="0"/>
              </a:rPr>
              <a:t>Tráp</a:t>
            </a:r>
            <a:endParaRPr lang="en-US" sz="6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6830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238">
            <a:extLst>
              <a:ext uri="{FF2B5EF4-FFF2-40B4-BE49-F238E27FC236}">
                <a16:creationId xmlns:a16="http://schemas.microsoft.com/office/drawing/2014/main" id="{AA3D5CF0-1C12-45F8-92CD-C5411BD65A1B}"/>
              </a:ext>
            </a:extLst>
          </p:cNvPr>
          <p:cNvPicPr>
            <a:picLocks noChangeAspect="1"/>
          </p:cNvPicPr>
          <p:nvPr/>
        </p:nvPicPr>
        <p:blipFill>
          <a:blip r:embed="rId2"/>
          <a:stretch>
            <a:fillRect/>
          </a:stretch>
        </p:blipFill>
        <p:spPr>
          <a:xfrm>
            <a:off x="501" y="-13252"/>
            <a:ext cx="9143499" cy="6858000"/>
          </a:xfrm>
          <a:prstGeom prst="rect">
            <a:avLst/>
          </a:prstGeom>
        </p:spPr>
      </p:pic>
      <p:sp>
        <p:nvSpPr>
          <p:cNvPr id="2" name="Cloud Callout 1"/>
          <p:cNvSpPr/>
          <p:nvPr/>
        </p:nvSpPr>
        <p:spPr>
          <a:xfrm>
            <a:off x="1524000" y="762000"/>
            <a:ext cx="6705600" cy="4343400"/>
          </a:xfrm>
          <a:prstGeom prst="cloudCallout">
            <a:avLst>
              <a:gd name="adj1" fmla="val -47877"/>
              <a:gd name="adj2" fmla="val 56891"/>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itchFamily="18" charset="0"/>
                <a:cs typeface="Times New Roman" pitchFamily="18" charset="0"/>
              </a:rPr>
              <a:t>Vì</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sao</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chú</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bé</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Đất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lại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ra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đi</a:t>
            </a:r>
            <a:r>
              <a:rPr lang="en-US" sz="48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42638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238">
            <a:extLst>
              <a:ext uri="{FF2B5EF4-FFF2-40B4-BE49-F238E27FC236}">
                <a16:creationId xmlns:a16="http://schemas.microsoft.com/office/drawing/2014/main" id="{5985D37F-598B-4019-AAF8-2B1EDD3D497A}"/>
              </a:ext>
            </a:extLst>
          </p:cNvPr>
          <p:cNvPicPr>
            <a:picLocks noChangeAspect="1"/>
          </p:cNvPicPr>
          <p:nvPr/>
        </p:nvPicPr>
        <p:blipFill>
          <a:blip r:embed="rId2"/>
          <a:stretch>
            <a:fillRect/>
          </a:stretch>
        </p:blipFill>
        <p:spPr>
          <a:xfrm>
            <a:off x="251" y="0"/>
            <a:ext cx="9143499" cy="6858000"/>
          </a:xfrm>
          <a:prstGeom prst="rect">
            <a:avLst/>
          </a:prstGeom>
        </p:spPr>
      </p:pic>
      <p:sp>
        <p:nvSpPr>
          <p:cNvPr id="37897" name="Text Box 9"/>
          <p:cNvSpPr txBox="1">
            <a:spLocks noChangeArrowheads="1"/>
          </p:cNvSpPr>
          <p:nvPr/>
        </p:nvSpPr>
        <p:spPr bwMode="auto">
          <a:xfrm>
            <a:off x="0" y="3124200"/>
            <a:ext cx="8382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solidFill>
                  <a:schemeClr val="accent2">
                    <a:lumMod val="50000"/>
                  </a:schemeClr>
                </a:solidFill>
                <a:latin typeface="Times New Roman" panose="02020603050405020304" pitchFamily="18" charset="0"/>
                <a:cs typeface="Times New Roman" panose="02020603050405020304" pitchFamily="18" charset="0"/>
              </a:rPr>
              <a:t>Cu Đất</a:t>
            </a:r>
            <a:endParaRPr lang="en-US" altLang="en-US" sz="28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898" name="Text Box 10"/>
          <p:cNvSpPr txBox="1">
            <a:spLocks noChangeArrowheads="1"/>
          </p:cNvSpPr>
          <p:nvPr/>
        </p:nvSpPr>
        <p:spPr bwMode="auto">
          <a:xfrm>
            <a:off x="1447800" y="2895600"/>
            <a:ext cx="1676400" cy="1401763"/>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làm bẩn quần áo đẹp</a:t>
            </a:r>
          </a:p>
        </p:txBody>
      </p:sp>
      <p:sp>
        <p:nvSpPr>
          <p:cNvPr id="37899" name="Text Box 11"/>
          <p:cNvSpPr txBox="1">
            <a:spLocks noChangeArrowheads="1"/>
          </p:cNvSpPr>
          <p:nvPr/>
        </p:nvSpPr>
        <p:spPr bwMode="auto">
          <a:xfrm>
            <a:off x="3657600" y="2438400"/>
            <a:ext cx="15240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chàng kị sĩ</a:t>
            </a:r>
          </a:p>
        </p:txBody>
      </p:sp>
      <p:sp>
        <p:nvSpPr>
          <p:cNvPr id="37900" name="Text Box 12"/>
          <p:cNvSpPr txBox="1">
            <a:spLocks noChangeArrowheads="1"/>
          </p:cNvSpPr>
          <p:nvPr/>
        </p:nvSpPr>
        <p:spPr bwMode="auto">
          <a:xfrm>
            <a:off x="3657600" y="3657600"/>
            <a:ext cx="17526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nàng công chúa</a:t>
            </a:r>
          </a:p>
        </p:txBody>
      </p:sp>
      <p:sp>
        <p:nvSpPr>
          <p:cNvPr id="37901" name="Text Box 13"/>
          <p:cNvSpPr txBox="1">
            <a:spLocks noChangeArrowheads="1"/>
          </p:cNvSpPr>
          <p:nvPr/>
        </p:nvSpPr>
        <p:spPr bwMode="auto">
          <a:xfrm>
            <a:off x="6019800" y="2895600"/>
            <a:ext cx="10668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cu Chắt</a:t>
            </a:r>
          </a:p>
        </p:txBody>
      </p:sp>
      <p:sp>
        <p:nvSpPr>
          <p:cNvPr id="37902" name="Text Box 14"/>
          <p:cNvSpPr txBox="1">
            <a:spLocks noChangeArrowheads="1"/>
          </p:cNvSpPr>
          <p:nvPr/>
        </p:nvSpPr>
        <p:spPr bwMode="auto">
          <a:xfrm>
            <a:off x="7620000" y="2590800"/>
            <a:ext cx="1524000" cy="225583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chemeClr val="accent2">
                    <a:lumMod val="50000"/>
                  </a:schemeClr>
                </a:solidFill>
                <a:latin typeface="Times New Roman" panose="02020603050405020304" pitchFamily="18" charset="0"/>
                <a:cs typeface="Times New Roman" panose="02020603050405020304" pitchFamily="18" charset="0"/>
              </a:rPr>
              <a:t>không cho họ chơi với nhau nữa.</a:t>
            </a:r>
            <a:endParaRPr lang="en-US" altLang="en-US" sz="28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3" name="Line 15"/>
          <p:cNvSpPr>
            <a:spLocks noChangeShapeType="1"/>
          </p:cNvSpPr>
          <p:nvPr/>
        </p:nvSpPr>
        <p:spPr bwMode="auto">
          <a:xfrm>
            <a:off x="914400" y="3505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4" name="Line 16"/>
          <p:cNvSpPr>
            <a:spLocks noChangeShapeType="1"/>
          </p:cNvSpPr>
          <p:nvPr/>
        </p:nvSpPr>
        <p:spPr bwMode="auto">
          <a:xfrm flipV="1">
            <a:off x="3124200" y="3048000"/>
            <a:ext cx="533400" cy="4572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5" name="Line 17"/>
          <p:cNvSpPr>
            <a:spLocks noChangeShapeType="1"/>
          </p:cNvSpPr>
          <p:nvPr/>
        </p:nvSpPr>
        <p:spPr bwMode="auto">
          <a:xfrm>
            <a:off x="3124200" y="3505200"/>
            <a:ext cx="457200" cy="533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6" name="Line 18"/>
          <p:cNvSpPr>
            <a:spLocks noChangeShapeType="1"/>
          </p:cNvSpPr>
          <p:nvPr/>
        </p:nvSpPr>
        <p:spPr bwMode="auto">
          <a:xfrm>
            <a:off x="5181600" y="2743200"/>
            <a:ext cx="838200" cy="609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7" name="Line 19"/>
          <p:cNvSpPr>
            <a:spLocks noChangeShapeType="1"/>
          </p:cNvSpPr>
          <p:nvPr/>
        </p:nvSpPr>
        <p:spPr bwMode="auto">
          <a:xfrm flipV="1">
            <a:off x="5410200" y="3429000"/>
            <a:ext cx="609600" cy="762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8" name="Line 20"/>
          <p:cNvSpPr>
            <a:spLocks noChangeShapeType="1"/>
          </p:cNvSpPr>
          <p:nvPr/>
        </p:nvSpPr>
        <p:spPr bwMode="auto">
          <a:xfrm>
            <a:off x="7162800" y="33528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10" name="Text Box 22"/>
          <p:cNvSpPr txBox="1">
            <a:spLocks noChangeArrowheads="1"/>
          </p:cNvSpPr>
          <p:nvPr/>
        </p:nvSpPr>
        <p:spPr bwMode="auto">
          <a:xfrm>
            <a:off x="419100" y="5321093"/>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Vì</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chơi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mình</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thấy</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buồn</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quê</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05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ppt_x"/>
                                          </p:val>
                                        </p:tav>
                                        <p:tav tm="100000">
                                          <p:val>
                                            <p:strVal val="#ppt_x"/>
                                          </p:val>
                                        </p:tav>
                                      </p:tavLst>
                                    </p:anim>
                                    <p:anim calcmode="lin" valueType="num">
                                      <p:cBhvr additive="base">
                                        <p:cTn id="8" dur="500" fill="hold"/>
                                        <p:tgtEl>
                                          <p:spTgt spid="378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903"/>
                                        </p:tgtEl>
                                        <p:attrNameLst>
                                          <p:attrName>style.visibility</p:attrName>
                                        </p:attrNameLst>
                                      </p:cBhvr>
                                      <p:to>
                                        <p:strVal val="visible"/>
                                      </p:to>
                                    </p:set>
                                    <p:anim calcmode="lin" valueType="num">
                                      <p:cBhvr additive="base">
                                        <p:cTn id="13" dur="500" fill="hold"/>
                                        <p:tgtEl>
                                          <p:spTgt spid="37903"/>
                                        </p:tgtEl>
                                        <p:attrNameLst>
                                          <p:attrName>ppt_x</p:attrName>
                                        </p:attrNameLst>
                                      </p:cBhvr>
                                      <p:tavLst>
                                        <p:tav tm="0">
                                          <p:val>
                                            <p:strVal val="#ppt_x"/>
                                          </p:val>
                                        </p:tav>
                                        <p:tav tm="100000">
                                          <p:val>
                                            <p:strVal val="#ppt_x"/>
                                          </p:val>
                                        </p:tav>
                                      </p:tavLst>
                                    </p:anim>
                                    <p:anim calcmode="lin" valueType="num">
                                      <p:cBhvr additive="base">
                                        <p:cTn id="14" dur="500" fill="hold"/>
                                        <p:tgtEl>
                                          <p:spTgt spid="3790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8"/>
                                        </p:tgtEl>
                                        <p:attrNameLst>
                                          <p:attrName>style.visibility</p:attrName>
                                        </p:attrNameLst>
                                      </p:cBhvr>
                                      <p:to>
                                        <p:strVal val="visible"/>
                                      </p:to>
                                    </p:set>
                                    <p:anim calcmode="lin" valueType="num">
                                      <p:cBhvr additive="base">
                                        <p:cTn id="19" dur="500" fill="hold"/>
                                        <p:tgtEl>
                                          <p:spTgt spid="37898"/>
                                        </p:tgtEl>
                                        <p:attrNameLst>
                                          <p:attrName>ppt_x</p:attrName>
                                        </p:attrNameLst>
                                      </p:cBhvr>
                                      <p:tavLst>
                                        <p:tav tm="0">
                                          <p:val>
                                            <p:strVal val="#ppt_x"/>
                                          </p:val>
                                        </p:tav>
                                        <p:tav tm="100000">
                                          <p:val>
                                            <p:strVal val="#ppt_x"/>
                                          </p:val>
                                        </p:tav>
                                      </p:tavLst>
                                    </p:anim>
                                    <p:anim calcmode="lin" valueType="num">
                                      <p:cBhvr additive="base">
                                        <p:cTn id="20" dur="500" fill="hold"/>
                                        <p:tgtEl>
                                          <p:spTgt spid="3789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904"/>
                                        </p:tgtEl>
                                        <p:attrNameLst>
                                          <p:attrName>style.visibility</p:attrName>
                                        </p:attrNameLst>
                                      </p:cBhvr>
                                      <p:to>
                                        <p:strVal val="visible"/>
                                      </p:to>
                                    </p:set>
                                    <p:anim calcmode="lin" valueType="num">
                                      <p:cBhvr additive="base">
                                        <p:cTn id="25" dur="500" fill="hold"/>
                                        <p:tgtEl>
                                          <p:spTgt spid="37904"/>
                                        </p:tgtEl>
                                        <p:attrNameLst>
                                          <p:attrName>ppt_x</p:attrName>
                                        </p:attrNameLst>
                                      </p:cBhvr>
                                      <p:tavLst>
                                        <p:tav tm="0">
                                          <p:val>
                                            <p:strVal val="#ppt_x"/>
                                          </p:val>
                                        </p:tav>
                                        <p:tav tm="100000">
                                          <p:val>
                                            <p:strVal val="#ppt_x"/>
                                          </p:val>
                                        </p:tav>
                                      </p:tavLst>
                                    </p:anim>
                                    <p:anim calcmode="lin" valueType="num">
                                      <p:cBhvr additive="base">
                                        <p:cTn id="26" dur="500" fill="hold"/>
                                        <p:tgtEl>
                                          <p:spTgt spid="3790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9"/>
                                        </p:tgtEl>
                                        <p:attrNameLst>
                                          <p:attrName>style.visibility</p:attrName>
                                        </p:attrNameLst>
                                      </p:cBhvr>
                                      <p:to>
                                        <p:strVal val="visible"/>
                                      </p:to>
                                    </p:set>
                                    <p:anim calcmode="lin" valueType="num">
                                      <p:cBhvr additive="base">
                                        <p:cTn id="31" dur="500" fill="hold"/>
                                        <p:tgtEl>
                                          <p:spTgt spid="37899"/>
                                        </p:tgtEl>
                                        <p:attrNameLst>
                                          <p:attrName>ppt_x</p:attrName>
                                        </p:attrNameLst>
                                      </p:cBhvr>
                                      <p:tavLst>
                                        <p:tav tm="0">
                                          <p:val>
                                            <p:strVal val="#ppt_x"/>
                                          </p:val>
                                        </p:tav>
                                        <p:tav tm="100000">
                                          <p:val>
                                            <p:strVal val="#ppt_x"/>
                                          </p:val>
                                        </p:tav>
                                      </p:tavLst>
                                    </p:anim>
                                    <p:anim calcmode="lin" valueType="num">
                                      <p:cBhvr additive="base">
                                        <p:cTn id="32" dur="500" fill="hold"/>
                                        <p:tgtEl>
                                          <p:spTgt spid="3789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7905"/>
                                        </p:tgtEl>
                                        <p:attrNameLst>
                                          <p:attrName>style.visibility</p:attrName>
                                        </p:attrNameLst>
                                      </p:cBhvr>
                                      <p:to>
                                        <p:strVal val="visible"/>
                                      </p:to>
                                    </p:set>
                                    <p:anim calcmode="lin" valueType="num">
                                      <p:cBhvr additive="base">
                                        <p:cTn id="37" dur="500" fill="hold"/>
                                        <p:tgtEl>
                                          <p:spTgt spid="37905"/>
                                        </p:tgtEl>
                                        <p:attrNameLst>
                                          <p:attrName>ppt_x</p:attrName>
                                        </p:attrNameLst>
                                      </p:cBhvr>
                                      <p:tavLst>
                                        <p:tav tm="0">
                                          <p:val>
                                            <p:strVal val="#ppt_x"/>
                                          </p:val>
                                        </p:tav>
                                        <p:tav tm="100000">
                                          <p:val>
                                            <p:strVal val="#ppt_x"/>
                                          </p:val>
                                        </p:tav>
                                      </p:tavLst>
                                    </p:anim>
                                    <p:anim calcmode="lin" valueType="num">
                                      <p:cBhvr additive="base">
                                        <p:cTn id="38" dur="500" fill="hold"/>
                                        <p:tgtEl>
                                          <p:spTgt spid="3790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900"/>
                                        </p:tgtEl>
                                        <p:attrNameLst>
                                          <p:attrName>style.visibility</p:attrName>
                                        </p:attrNameLst>
                                      </p:cBhvr>
                                      <p:to>
                                        <p:strVal val="visible"/>
                                      </p:to>
                                    </p:set>
                                    <p:anim calcmode="lin" valueType="num">
                                      <p:cBhvr additive="base">
                                        <p:cTn id="43" dur="500" fill="hold"/>
                                        <p:tgtEl>
                                          <p:spTgt spid="37900"/>
                                        </p:tgtEl>
                                        <p:attrNameLst>
                                          <p:attrName>ppt_x</p:attrName>
                                        </p:attrNameLst>
                                      </p:cBhvr>
                                      <p:tavLst>
                                        <p:tav tm="0">
                                          <p:val>
                                            <p:strVal val="#ppt_x"/>
                                          </p:val>
                                        </p:tav>
                                        <p:tav tm="100000">
                                          <p:val>
                                            <p:strVal val="#ppt_x"/>
                                          </p:val>
                                        </p:tav>
                                      </p:tavLst>
                                    </p:anim>
                                    <p:anim calcmode="lin" valueType="num">
                                      <p:cBhvr additive="base">
                                        <p:cTn id="44" dur="500" fill="hold"/>
                                        <p:tgtEl>
                                          <p:spTgt spid="3790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7906"/>
                                        </p:tgtEl>
                                        <p:attrNameLst>
                                          <p:attrName>style.visibility</p:attrName>
                                        </p:attrNameLst>
                                      </p:cBhvr>
                                      <p:to>
                                        <p:strVal val="visible"/>
                                      </p:to>
                                    </p:set>
                                    <p:anim calcmode="lin" valueType="num">
                                      <p:cBhvr additive="base">
                                        <p:cTn id="49" dur="500" fill="hold"/>
                                        <p:tgtEl>
                                          <p:spTgt spid="37906"/>
                                        </p:tgtEl>
                                        <p:attrNameLst>
                                          <p:attrName>ppt_x</p:attrName>
                                        </p:attrNameLst>
                                      </p:cBhvr>
                                      <p:tavLst>
                                        <p:tav tm="0">
                                          <p:val>
                                            <p:strVal val="#ppt_x"/>
                                          </p:val>
                                        </p:tav>
                                        <p:tav tm="100000">
                                          <p:val>
                                            <p:strVal val="#ppt_x"/>
                                          </p:val>
                                        </p:tav>
                                      </p:tavLst>
                                    </p:anim>
                                    <p:anim calcmode="lin" valueType="num">
                                      <p:cBhvr additive="base">
                                        <p:cTn id="50" dur="500" fill="hold"/>
                                        <p:tgtEl>
                                          <p:spTgt spid="3790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7907"/>
                                        </p:tgtEl>
                                        <p:attrNameLst>
                                          <p:attrName>style.visibility</p:attrName>
                                        </p:attrNameLst>
                                      </p:cBhvr>
                                      <p:to>
                                        <p:strVal val="visible"/>
                                      </p:to>
                                    </p:set>
                                    <p:anim calcmode="lin" valueType="num">
                                      <p:cBhvr additive="base">
                                        <p:cTn id="55" dur="500" fill="hold"/>
                                        <p:tgtEl>
                                          <p:spTgt spid="37907"/>
                                        </p:tgtEl>
                                        <p:attrNameLst>
                                          <p:attrName>ppt_x</p:attrName>
                                        </p:attrNameLst>
                                      </p:cBhvr>
                                      <p:tavLst>
                                        <p:tav tm="0">
                                          <p:val>
                                            <p:strVal val="#ppt_x"/>
                                          </p:val>
                                        </p:tav>
                                        <p:tav tm="100000">
                                          <p:val>
                                            <p:strVal val="#ppt_x"/>
                                          </p:val>
                                        </p:tav>
                                      </p:tavLst>
                                    </p:anim>
                                    <p:anim calcmode="lin" valueType="num">
                                      <p:cBhvr additive="base">
                                        <p:cTn id="56" dur="500" fill="hold"/>
                                        <p:tgtEl>
                                          <p:spTgt spid="3790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7901"/>
                                        </p:tgtEl>
                                        <p:attrNameLst>
                                          <p:attrName>style.visibility</p:attrName>
                                        </p:attrNameLst>
                                      </p:cBhvr>
                                      <p:to>
                                        <p:strVal val="visible"/>
                                      </p:to>
                                    </p:set>
                                    <p:anim calcmode="lin" valueType="num">
                                      <p:cBhvr additive="base">
                                        <p:cTn id="61" dur="500" fill="hold"/>
                                        <p:tgtEl>
                                          <p:spTgt spid="37901"/>
                                        </p:tgtEl>
                                        <p:attrNameLst>
                                          <p:attrName>ppt_x</p:attrName>
                                        </p:attrNameLst>
                                      </p:cBhvr>
                                      <p:tavLst>
                                        <p:tav tm="0">
                                          <p:val>
                                            <p:strVal val="#ppt_x"/>
                                          </p:val>
                                        </p:tav>
                                        <p:tav tm="100000">
                                          <p:val>
                                            <p:strVal val="#ppt_x"/>
                                          </p:val>
                                        </p:tav>
                                      </p:tavLst>
                                    </p:anim>
                                    <p:anim calcmode="lin" valueType="num">
                                      <p:cBhvr additive="base">
                                        <p:cTn id="62" dur="500" fill="hold"/>
                                        <p:tgtEl>
                                          <p:spTgt spid="37901"/>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37908"/>
                                        </p:tgtEl>
                                        <p:attrNameLst>
                                          <p:attrName>style.visibility</p:attrName>
                                        </p:attrNameLst>
                                      </p:cBhvr>
                                      <p:to>
                                        <p:strVal val="visible"/>
                                      </p:to>
                                    </p:set>
                                    <p:anim calcmode="lin" valueType="num">
                                      <p:cBhvr additive="base">
                                        <p:cTn id="67" dur="500" fill="hold"/>
                                        <p:tgtEl>
                                          <p:spTgt spid="37908"/>
                                        </p:tgtEl>
                                        <p:attrNameLst>
                                          <p:attrName>ppt_x</p:attrName>
                                        </p:attrNameLst>
                                      </p:cBhvr>
                                      <p:tavLst>
                                        <p:tav tm="0">
                                          <p:val>
                                            <p:strVal val="#ppt_x"/>
                                          </p:val>
                                        </p:tav>
                                        <p:tav tm="100000">
                                          <p:val>
                                            <p:strVal val="#ppt_x"/>
                                          </p:val>
                                        </p:tav>
                                      </p:tavLst>
                                    </p:anim>
                                    <p:anim calcmode="lin" valueType="num">
                                      <p:cBhvr additive="base">
                                        <p:cTn id="68" dur="500" fill="hold"/>
                                        <p:tgtEl>
                                          <p:spTgt spid="37908"/>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7902"/>
                                        </p:tgtEl>
                                        <p:attrNameLst>
                                          <p:attrName>style.visibility</p:attrName>
                                        </p:attrNameLst>
                                      </p:cBhvr>
                                      <p:to>
                                        <p:strVal val="visible"/>
                                      </p:to>
                                    </p:set>
                                    <p:anim calcmode="lin" valueType="num">
                                      <p:cBhvr additive="base">
                                        <p:cTn id="73" dur="500" fill="hold"/>
                                        <p:tgtEl>
                                          <p:spTgt spid="37902"/>
                                        </p:tgtEl>
                                        <p:attrNameLst>
                                          <p:attrName>ppt_x</p:attrName>
                                        </p:attrNameLst>
                                      </p:cBhvr>
                                      <p:tavLst>
                                        <p:tav tm="0">
                                          <p:val>
                                            <p:strVal val="#ppt_x"/>
                                          </p:val>
                                        </p:tav>
                                        <p:tav tm="100000">
                                          <p:val>
                                            <p:strVal val="#ppt_x"/>
                                          </p:val>
                                        </p:tav>
                                      </p:tavLst>
                                    </p:anim>
                                    <p:anim calcmode="lin" valueType="num">
                                      <p:cBhvr additive="base">
                                        <p:cTn id="74" dur="500" fill="hold"/>
                                        <p:tgtEl>
                                          <p:spTgt spid="37902"/>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37910"/>
                                        </p:tgtEl>
                                        <p:attrNameLst>
                                          <p:attrName>style.visibility</p:attrName>
                                        </p:attrNameLst>
                                      </p:cBhvr>
                                      <p:to>
                                        <p:strVal val="visible"/>
                                      </p:to>
                                    </p:set>
                                    <p:anim calcmode="discrete" valueType="clr">
                                      <p:cBhvr override="childStyle">
                                        <p:cTn id="79" dur="80"/>
                                        <p:tgtEl>
                                          <p:spTgt spid="37910"/>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37910"/>
                                        </p:tgtEl>
                                        <p:attrNameLst>
                                          <p:attrName>fillcolor</p:attrName>
                                        </p:attrNameLst>
                                      </p:cBhvr>
                                      <p:tavLst>
                                        <p:tav tm="0">
                                          <p:val>
                                            <p:clrVal>
                                              <a:schemeClr val="accent2"/>
                                            </p:clrVal>
                                          </p:val>
                                        </p:tav>
                                        <p:tav tm="50000">
                                          <p:val>
                                            <p:clrVal>
                                              <a:schemeClr val="hlink"/>
                                            </p:clrVal>
                                          </p:val>
                                        </p:tav>
                                      </p:tavLst>
                                    </p:anim>
                                    <p:set>
                                      <p:cBhvr>
                                        <p:cTn id="81" dur="80"/>
                                        <p:tgtEl>
                                          <p:spTgt spid="37910"/>
                                        </p:tgtEl>
                                        <p:attrNameLst>
                                          <p:attrName>fill.type</p:attrName>
                                        </p:attrNameLst>
                                      </p:cBhvr>
                                      <p:to>
                                        <p:strVal val="solid"/>
                                      </p:to>
                                    </p:set>
                                  </p:childTnLst>
                                </p:cTn>
                              </p:par>
                            </p:childTnLst>
                          </p:cTn>
                        </p:par>
                        <p:par>
                          <p:cTn id="82" fill="hold">
                            <p:stCondLst>
                              <p:cond delay="1520"/>
                            </p:stCondLst>
                            <p:childTnLst>
                              <p:par>
                                <p:cTn id="83" presetID="2" presetClass="entr" presetSubtype="4"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p:bldP spid="37898" grpId="0" animBg="1"/>
      <p:bldP spid="37899" grpId="0" animBg="1"/>
      <p:bldP spid="37900" grpId="0" animBg="1"/>
      <p:bldP spid="37901" grpId="0" animBg="1"/>
      <p:bldP spid="37902" grpId="0" animBg="1"/>
      <p:bldP spid="379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238">
            <a:extLst>
              <a:ext uri="{FF2B5EF4-FFF2-40B4-BE49-F238E27FC236}">
                <a16:creationId xmlns:a16="http://schemas.microsoft.com/office/drawing/2014/main" id="{7ACBA8D8-92D5-4B7B-B0AF-B41AE65ACAE2}"/>
              </a:ext>
            </a:extLst>
          </p:cNvPr>
          <p:cNvPicPr>
            <a:picLocks noChangeAspect="1"/>
          </p:cNvPicPr>
          <p:nvPr/>
        </p:nvPicPr>
        <p:blipFill>
          <a:blip r:embed="rId2"/>
          <a:stretch>
            <a:fillRect/>
          </a:stretch>
        </p:blipFill>
        <p:spPr>
          <a:xfrm>
            <a:off x="251" y="0"/>
            <a:ext cx="9143499" cy="6858000"/>
          </a:xfrm>
          <a:prstGeom prst="rect">
            <a:avLst/>
          </a:prstGeom>
        </p:spPr>
      </p:pic>
      <p:sp>
        <p:nvSpPr>
          <p:cNvPr id="3" name="Rectangle 2"/>
          <p:cNvSpPr/>
          <p:nvPr/>
        </p:nvSpPr>
        <p:spPr>
          <a:xfrm>
            <a:off x="457200" y="819914"/>
            <a:ext cx="7620000" cy="6001643"/>
          </a:xfrm>
          <a:prstGeom prst="rect">
            <a:avLst/>
          </a:prstGeom>
        </p:spPr>
        <p:txBody>
          <a:bodyPr wrap="square">
            <a:spAutoFit/>
          </a:bodyPr>
          <a:lstStyle/>
          <a:p>
            <a:pPr algn="just"/>
            <a:r>
              <a:rPr lang="vi-VN" sz="2400" b="1" dirty="0">
                <a:solidFill>
                  <a:srgbClr val="002060"/>
                </a:solidFill>
                <a:latin typeface="Times New Roman" pitchFamily="18" charset="0"/>
                <a:cs typeface="Times New Roman" pitchFamily="18" charset="0"/>
              </a:rPr>
              <a:t>     Còn một mình, chú bé Đất nhớ quê, tìm đường ra cánh đồng. Mới đến chái bếp, gặp trời đổ mưa, chú ngấm nước, rét quá. Chú bèn vào bếp, cời đống rấm ra sưởi. Ban đầu thấy ấm và khoan khoái. Lúc sau nóng rát cả chân tay. Chú sợ, lùi lại.</a:t>
            </a:r>
          </a:p>
          <a:p>
            <a:pPr algn="just"/>
            <a:r>
              <a:rPr lang="vi-VN"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Hòn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Rấm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bảo</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 Sao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nhát</a:t>
            </a:r>
            <a:r>
              <a:rPr lang="en-US" sz="2400" b="1" dirty="0">
                <a:solidFill>
                  <a:srgbClr val="002060"/>
                </a:solidFill>
                <a:latin typeface="Times New Roman" pitchFamily="18" charset="0"/>
                <a:cs typeface="Times New Roman" pitchFamily="18" charset="0"/>
              </a:rPr>
              <a:t> thế?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thể</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lửa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hỏi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lại</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ấy</a:t>
            </a:r>
            <a:r>
              <a:rPr lang="en-US" sz="2400" b="1" dirty="0">
                <a:solidFill>
                  <a:srgbClr val="002060"/>
                </a:solidFill>
                <a:latin typeface="Times New Roman" pitchFamily="18" charset="0"/>
                <a:cs typeface="Times New Roman" pitchFamily="18" charset="0"/>
              </a:rPr>
              <a:t> ạ?</a:t>
            </a:r>
          </a:p>
          <a:p>
            <a:pPr algn="just"/>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Chứ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thì</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phải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dám</a:t>
            </a:r>
            <a:r>
              <a:rPr lang="vi-VN"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được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việc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ích</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Nghe</a:t>
            </a:r>
            <a:r>
              <a:rPr lang="en-US" sz="2400" b="1" dirty="0">
                <a:solidFill>
                  <a:srgbClr val="002060"/>
                </a:solidFill>
                <a:latin typeface="Times New Roman" pitchFamily="18" charset="0"/>
                <a:cs typeface="Times New Roman" pitchFamily="18" charset="0"/>
              </a:rPr>
              <a:t> thế,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nữa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vui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vẻ</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bảo</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thì</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Từ</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thành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vi-VN" sz="2400" b="1" dirty="0">
                <a:solidFill>
                  <a:srgbClr val="002060"/>
                </a:solidFill>
                <a:latin typeface="Times New Roman" pitchFamily="18" charset="0"/>
                <a:cs typeface="Times New Roman" pitchFamily="18" charset="0"/>
              </a:rPr>
              <a:t>.   </a:t>
            </a:r>
            <a:endParaRPr lang="en-U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706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
            <a:ext cx="9144000" cy="6844145"/>
          </a:xfrm>
          <a:prstGeom prst="rect">
            <a:avLst/>
          </a:prstGeom>
        </p:spPr>
      </p:pic>
      <p:sp>
        <p:nvSpPr>
          <p:cNvPr id="3" name="TextBox 2"/>
          <p:cNvSpPr txBox="1"/>
          <p:nvPr/>
        </p:nvSpPr>
        <p:spPr>
          <a:xfrm>
            <a:off x="4800600" y="5334000"/>
            <a:ext cx="3581400" cy="1015663"/>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6000" b="1">
                <a:solidFill>
                  <a:srgbClr val="002060"/>
                </a:solidFill>
                <a:latin typeface="Times New Roman" pitchFamily="18" charset="0"/>
                <a:cs typeface="Times New Roman" pitchFamily="18" charset="0"/>
              </a:rPr>
              <a:t>Chái bếp</a:t>
            </a:r>
          </a:p>
        </p:txBody>
      </p:sp>
    </p:spTree>
    <p:extLst>
      <p:ext uri="{BB962C8B-B14F-4D97-AF65-F5344CB8AC3E}">
        <p14:creationId xmlns:p14="http://schemas.microsoft.com/office/powerpoint/2010/main" val="1872071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533400" y="-27709"/>
            <a:ext cx="81534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Times New Roman" pitchFamily="18" charset="0"/>
                <a:cs typeface="Times New Roman" pitchFamily="18" charset="0"/>
              </a:rPr>
              <a:t>Vì</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sao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chú</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bé</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Đất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quyết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định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trở</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thành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chú</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Đất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Nung</a:t>
            </a:r>
            <a:r>
              <a:rPr lang="en-US" sz="4000" b="1" dirty="0">
                <a:solidFill>
                  <a:srgbClr val="002060"/>
                </a:solidFill>
                <a:latin typeface="Times New Roman" pitchFamily="18" charset="0"/>
                <a:cs typeface="Times New Roman" pitchFamily="18" charset="0"/>
              </a:rPr>
              <a:t>?</a:t>
            </a:r>
          </a:p>
        </p:txBody>
      </p:sp>
      <p:sp>
        <p:nvSpPr>
          <p:cNvPr id="4" name="TextBox 3"/>
          <p:cNvSpPr txBox="1"/>
          <p:nvPr/>
        </p:nvSpPr>
        <p:spPr>
          <a:xfrm>
            <a:off x="457200" y="1743762"/>
            <a:ext cx="8305800" cy="120032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a:solidFill>
                  <a:srgbClr val="002060"/>
                </a:solidFill>
                <a:latin typeface="Times New Roman" pitchFamily="18" charset="0"/>
                <a:cs typeface="Times New Roman" pitchFamily="18" charset="0"/>
              </a:rPr>
              <a:t>A. Vì chú không muốn bị coi là người nhát gan</a:t>
            </a:r>
          </a:p>
        </p:txBody>
      </p:sp>
      <p:sp>
        <p:nvSpPr>
          <p:cNvPr id="5" name="TextBox 4"/>
          <p:cNvSpPr txBox="1"/>
          <p:nvPr/>
        </p:nvSpPr>
        <p:spPr>
          <a:xfrm>
            <a:off x="457200" y="3172691"/>
            <a:ext cx="8305800" cy="120032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dirty="0">
                <a:solidFill>
                  <a:srgbClr val="002060"/>
                </a:solidFill>
                <a:latin typeface="Times New Roman" pitchFamily="18" charset="0"/>
                <a:cs typeface="Times New Roman" pitchFamily="18" charset="0"/>
              </a:rPr>
              <a:t>B. </a:t>
            </a:r>
            <a:r>
              <a:rPr lang="en-US" sz="3600" dirty="0" err="1">
                <a:solidFill>
                  <a:srgbClr val="002060"/>
                </a:solidFill>
                <a:latin typeface="Times New Roman" pitchFamily="18" charset="0"/>
                <a:cs typeface="Times New Roman" pitchFamily="18" charset="0"/>
              </a:rPr>
              <a:t>Vì</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chú</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muốn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trở</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thành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người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xông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pha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làm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được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nhiều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việc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ích</a:t>
            </a:r>
            <a:endParaRPr lang="en-US" sz="3600" dirty="0">
              <a:solidFill>
                <a:srgbClr val="002060"/>
              </a:solidFill>
              <a:latin typeface="Times New Roman" pitchFamily="18" charset="0"/>
              <a:cs typeface="Times New Roman" pitchFamily="18" charset="0"/>
            </a:endParaRPr>
          </a:p>
        </p:txBody>
      </p:sp>
      <p:sp>
        <p:nvSpPr>
          <p:cNvPr id="6" name="TextBox 5"/>
          <p:cNvSpPr txBox="1"/>
          <p:nvPr/>
        </p:nvSpPr>
        <p:spPr>
          <a:xfrm>
            <a:off x="457200" y="4563162"/>
            <a:ext cx="8305800" cy="120032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a:solidFill>
                  <a:srgbClr val="002060"/>
                </a:solidFill>
                <a:latin typeface="Times New Roman" pitchFamily="18" charset="0"/>
                <a:cs typeface="Times New Roman" pitchFamily="18" charset="0"/>
              </a:rPr>
              <a:t>C. Vì chú muốn 2 người bột biết chú là người dũng cảm</a:t>
            </a:r>
          </a:p>
        </p:txBody>
      </p:sp>
      <p:sp>
        <p:nvSpPr>
          <p:cNvPr id="7" name="TextBox 6"/>
          <p:cNvSpPr txBox="1"/>
          <p:nvPr/>
        </p:nvSpPr>
        <p:spPr>
          <a:xfrm>
            <a:off x="457200" y="5915891"/>
            <a:ext cx="8305800" cy="646331"/>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a:solidFill>
                  <a:srgbClr val="002060"/>
                </a:solidFill>
                <a:latin typeface="Times New Roman" pitchFamily="18" charset="0"/>
                <a:cs typeface="Times New Roman" pitchFamily="18" charset="0"/>
              </a:rPr>
              <a:t>D. Vì ông Hòn Rấm chê cười chú</a:t>
            </a:r>
          </a:p>
        </p:txBody>
      </p:sp>
      <p:sp>
        <p:nvSpPr>
          <p:cNvPr id="8" name="Arc 7"/>
          <p:cNvSpPr/>
          <p:nvPr/>
        </p:nvSpPr>
        <p:spPr>
          <a:xfrm>
            <a:off x="381000" y="3172691"/>
            <a:ext cx="685800" cy="666928"/>
          </a:xfrm>
          <a:prstGeom prst="arc">
            <a:avLst>
              <a:gd name="adj1" fmla="val 96572"/>
              <a:gd name="adj2" fmla="val 0"/>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03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4"/>
          <p:cNvPicPr>
            <a:picLocks noChangeAspect="1" noChangeArrowheads="1"/>
          </p:cNvPicPr>
          <p:nvPr/>
        </p:nvPicPr>
        <p:blipFill>
          <a:blip r:embed="rId2"/>
          <a:srcRect/>
          <a:stretch>
            <a:fillRect/>
          </a:stretch>
        </p:blipFill>
        <p:spPr bwMode="auto">
          <a:xfrm>
            <a:off x="4741333" y="889001"/>
            <a:ext cx="4343400" cy="4079730"/>
          </a:xfrm>
          <a:prstGeom prst="rect">
            <a:avLst/>
          </a:prstGeom>
          <a:noFill/>
          <a:ln w="9525">
            <a:noFill/>
            <a:miter lim="800000"/>
            <a:headEnd/>
            <a:tailEnd/>
          </a:ln>
        </p:spPr>
      </p:pic>
      <p:sp>
        <p:nvSpPr>
          <p:cNvPr id="37892" name="Text Box 6"/>
          <p:cNvSpPr txBox="1">
            <a:spLocks noChangeArrowheads="1"/>
          </p:cNvSpPr>
          <p:nvPr/>
        </p:nvSpPr>
        <p:spPr bwMode="auto">
          <a:xfrm>
            <a:off x="3445933" y="5122334"/>
            <a:ext cx="2590800" cy="593881"/>
          </a:xfrm>
          <a:prstGeom prst="rect">
            <a:avLst/>
          </a:prstGeom>
          <a:noFill/>
          <a:ln w="9525">
            <a:noFill/>
            <a:miter lim="800000"/>
            <a:headEnd/>
            <a:tailEnd/>
          </a:ln>
        </p:spPr>
        <p:txBody>
          <a:bodyPr>
            <a:spAutoFit/>
          </a:bodyPr>
          <a:lstStyle/>
          <a:p>
            <a:pPr eaLnBrk="0" hangingPunct="0">
              <a:spcBef>
                <a:spcPct val="50000"/>
              </a:spcBef>
            </a:pPr>
            <a:r>
              <a:rPr lang="en-US" sz="3259">
                <a:latin typeface="Times New Roman" pitchFamily="18" charset="0"/>
              </a:rPr>
              <a:t>     Nung </a:t>
            </a:r>
          </a:p>
        </p:txBody>
      </p:sp>
      <p:pic>
        <p:nvPicPr>
          <p:cNvPr id="2051" name="Picture 3" descr="C:\Users\Administrator\Desktop\DSC04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1" y="889000"/>
            <a:ext cx="4515556" cy="4060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55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lang-gom-kh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 y="1171222"/>
            <a:ext cx="4402667" cy="45155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image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3" y="1171223"/>
            <a:ext cx="3781778" cy="453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27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bat-tr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9" y="1001889"/>
            <a:ext cx="4967111" cy="47977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img_3212-14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889" y="1001889"/>
            <a:ext cx="3951111" cy="479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84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tim hieu gom 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22" y="1090719"/>
            <a:ext cx="8184444" cy="417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63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457200" y="-76200"/>
            <a:ext cx="81534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Times New Roman" pitchFamily="18" charset="0"/>
                <a:cs typeface="Times New Roman" pitchFamily="18" charset="0"/>
              </a:rPr>
              <a:t>Chi </a:t>
            </a:r>
            <a:r>
              <a:rPr lang="en-US" sz="4400" b="1" dirty="0" err="1">
                <a:solidFill>
                  <a:srgbClr val="002060"/>
                </a:solidFill>
                <a:latin typeface="Times New Roman" pitchFamily="18" charset="0"/>
                <a:cs typeface="Times New Roman" pitchFamily="18" charset="0"/>
              </a:rPr>
              <a:t>tiết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nung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trong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lửa</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tượng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trưng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cho</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điều</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gì</a:t>
            </a:r>
            <a:r>
              <a:rPr lang="en-US" sz="4400" b="1" dirty="0">
                <a:solidFill>
                  <a:srgbClr val="002060"/>
                </a:solidFill>
                <a:latin typeface="Times New Roman" pitchFamily="18" charset="0"/>
                <a:cs typeface="Times New Roman" pitchFamily="18" charset="0"/>
              </a:rPr>
              <a:t>?</a:t>
            </a:r>
          </a:p>
        </p:txBody>
      </p:sp>
      <p:sp>
        <p:nvSpPr>
          <p:cNvPr id="3" name="TextBox 2"/>
          <p:cNvSpPr txBox="1"/>
          <p:nvPr/>
        </p:nvSpPr>
        <p:spPr>
          <a:xfrm>
            <a:off x="381000" y="1882914"/>
            <a:ext cx="83058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A. Rất nóng</a:t>
            </a:r>
          </a:p>
        </p:txBody>
      </p:sp>
      <p:sp>
        <p:nvSpPr>
          <p:cNvPr id="4" name="TextBox 3"/>
          <p:cNvSpPr txBox="1"/>
          <p:nvPr/>
        </p:nvSpPr>
        <p:spPr>
          <a:xfrm>
            <a:off x="381000" y="2895600"/>
            <a:ext cx="83058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B. Gian khổ hoặc thử thách</a:t>
            </a:r>
          </a:p>
        </p:txBody>
      </p:sp>
      <p:sp>
        <p:nvSpPr>
          <p:cNvPr id="5" name="TextBox 4"/>
          <p:cNvSpPr txBox="1"/>
          <p:nvPr/>
        </p:nvSpPr>
        <p:spPr>
          <a:xfrm>
            <a:off x="381000" y="3962400"/>
            <a:ext cx="83058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C. Chịu đựng sức nóng</a:t>
            </a:r>
          </a:p>
        </p:txBody>
      </p:sp>
      <p:sp>
        <p:nvSpPr>
          <p:cNvPr id="6" name="TextBox 5"/>
          <p:cNvSpPr txBox="1"/>
          <p:nvPr/>
        </p:nvSpPr>
        <p:spPr>
          <a:xfrm>
            <a:off x="381000" y="5029200"/>
            <a:ext cx="8305800" cy="132343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D. Rèn luyện trong thử thách để có sức mạnh và ý chí</a:t>
            </a:r>
          </a:p>
        </p:txBody>
      </p:sp>
      <p:sp>
        <p:nvSpPr>
          <p:cNvPr id="7" name="Arc 6"/>
          <p:cNvSpPr/>
          <p:nvPr/>
        </p:nvSpPr>
        <p:spPr>
          <a:xfrm>
            <a:off x="304800" y="5029200"/>
            <a:ext cx="762000" cy="762000"/>
          </a:xfrm>
          <a:prstGeom prst="arc">
            <a:avLst>
              <a:gd name="adj1" fmla="val 321352"/>
              <a:gd name="adj2" fmla="val 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701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Cloud Callout 1"/>
          <p:cNvSpPr/>
          <p:nvPr/>
        </p:nvSpPr>
        <p:spPr>
          <a:xfrm>
            <a:off x="304800" y="304800"/>
            <a:ext cx="8458200" cy="5791200"/>
          </a:xfrm>
          <a:prstGeom prst="cloudCallout">
            <a:avLst>
              <a:gd name="adj1" fmla="val -47877"/>
              <a:gd name="adj2" fmla="val 56891"/>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Times New Roman" pitchFamily="18" charset="0"/>
                <a:cs typeface="Times New Roman" pitchFamily="18" charset="0"/>
              </a:rPr>
              <a:t>Từ</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hành</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động</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của</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chú</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Đất</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Nung</a:t>
            </a:r>
            <a:r>
              <a:rPr lang="en-US" sz="5400" b="1" dirty="0">
                <a:solidFill>
                  <a:srgbClr val="002060"/>
                </a:solidFill>
                <a:latin typeface="Times New Roman" pitchFamily="18" charset="0"/>
                <a:cs typeface="Times New Roman" pitchFamily="18" charset="0"/>
              </a:rPr>
              <a:t>, </a:t>
            </a:r>
            <a:r>
              <a:rPr lang="vi-VN" sz="5400" b="1" dirty="0">
                <a:solidFill>
                  <a:srgbClr val="002060"/>
                </a:solidFill>
                <a:latin typeface="Times New Roman" pitchFamily="18" charset="0"/>
                <a:cs typeface="Times New Roman" pitchFamily="18" charset="0"/>
              </a:rPr>
              <a:t>con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học</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được</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điều</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gì</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cho</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bản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thân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mình</a:t>
            </a:r>
            <a:r>
              <a:rPr lang="en-US" sz="54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1218789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238">
            <a:extLst>
              <a:ext uri="{FF2B5EF4-FFF2-40B4-BE49-F238E27FC236}">
                <a16:creationId xmlns:a16="http://schemas.microsoft.com/office/drawing/2014/main" id="{8AFA613A-CFA7-4C95-87FA-274236691432}"/>
              </a:ext>
            </a:extLst>
          </p:cNvPr>
          <p:cNvPicPr>
            <a:picLocks noChangeAspect="1"/>
          </p:cNvPicPr>
          <p:nvPr/>
        </p:nvPicPr>
        <p:blipFill>
          <a:blip r:embed="rId2"/>
          <a:stretch>
            <a:fillRect/>
          </a:stretch>
        </p:blipFill>
        <p:spPr>
          <a:xfrm>
            <a:off x="251" y="0"/>
            <a:ext cx="9143499" cy="6858000"/>
          </a:xfrm>
          <a:prstGeom prst="rect">
            <a:avLst/>
          </a:prstGeom>
        </p:spPr>
      </p:pic>
      <p:sp>
        <p:nvSpPr>
          <p:cNvPr id="4" name="Horizontal Scroll 3"/>
          <p:cNvSpPr/>
          <p:nvPr/>
        </p:nvSpPr>
        <p:spPr>
          <a:xfrm>
            <a:off x="609600" y="1524000"/>
            <a:ext cx="8171504" cy="3810000"/>
          </a:xfrm>
          <a:prstGeom prst="horizontalScroll">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Times New Roman" pitchFamily="18" charset="0"/>
                <a:cs typeface="Times New Roman" pitchFamily="18" charset="0"/>
              </a:rPr>
              <a:t>Nội</a:t>
            </a:r>
            <a:r>
              <a:rPr lang="en-US" sz="4000" b="1" dirty="0">
                <a:solidFill>
                  <a:schemeClr val="tx1"/>
                </a:solidFill>
                <a:latin typeface="Times New Roman" pitchFamily="18" charset="0"/>
                <a:cs typeface="Times New Roman" pitchFamily="18" charset="0"/>
              </a:rPr>
              <a:t> dung: Ca </a:t>
            </a:r>
            <a:r>
              <a:rPr lang="en-US" sz="4000" b="1" dirty="0" err="1">
                <a:solidFill>
                  <a:schemeClr val="tx1"/>
                </a:solidFill>
                <a:latin typeface="Times New Roman" pitchFamily="18" charset="0"/>
                <a:cs typeface="Times New Roman" pitchFamily="18" charset="0"/>
              </a:rPr>
              <a:t>ngợi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chú</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bé</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Đất</a:t>
            </a:r>
            <a:r>
              <a:rPr lang="en-US" sz="4000" b="1" dirty="0">
                <a:solidFill>
                  <a:schemeClr val="tx1"/>
                </a:solidFill>
                <a:latin typeface="Times New Roman" pitchFamily="18" charset="0"/>
                <a:cs typeface="Times New Roman" pitchFamily="18" charset="0"/>
              </a:rPr>
              <a:t> can </a:t>
            </a:r>
            <a:r>
              <a:rPr lang="en-US" sz="4000" b="1" dirty="0" err="1">
                <a:solidFill>
                  <a:schemeClr val="tx1"/>
                </a:solidFill>
                <a:latin typeface="Times New Roman" pitchFamily="18" charset="0"/>
                <a:cs typeface="Times New Roman" pitchFamily="18" charset="0"/>
              </a:rPr>
              <a:t>đảm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muốn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trở</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thành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người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khỏe</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mạnh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làm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được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nhiều</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việc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có</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ích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đã</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dám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nung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mình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trong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lửa</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đỏ</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52372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858000"/>
          </a:xfrm>
          <a:prstGeom prst="rect">
            <a:avLst/>
          </a:prstGeom>
        </p:spPr>
      </p:pic>
      <p:pic>
        <p:nvPicPr>
          <p:cNvPr id="2" name="图片 1"/>
          <p:cNvPicPr>
            <a:picLocks noChangeAspect="1"/>
          </p:cNvPicPr>
          <p:nvPr/>
        </p:nvPicPr>
        <p:blipFill rotWithShape="1">
          <a:blip r:embed="rId4" cstate="screen"/>
          <a:srcRect t="48009"/>
          <a:stretch>
            <a:fillRect/>
          </a:stretch>
        </p:blipFill>
        <p:spPr>
          <a:xfrm>
            <a:off x="0" y="3429000"/>
            <a:ext cx="9143499" cy="2674020"/>
          </a:xfrm>
          <a:prstGeom prst="rect">
            <a:avLst/>
          </a:prstGeom>
        </p:spPr>
      </p:pic>
      <p:sp>
        <p:nvSpPr>
          <p:cNvPr id="4" name="TextBox 5"/>
          <p:cNvSpPr txBox="1">
            <a:spLocks noChangeArrowheads="1"/>
          </p:cNvSpPr>
          <p:nvPr/>
        </p:nvSpPr>
        <p:spPr bwMode="auto">
          <a:xfrm>
            <a:off x="2165081" y="2625338"/>
            <a:ext cx="4813335" cy="1221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prstTxWarp>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93127" fontAlgn="base">
              <a:lnSpc>
                <a:spcPct val="150000"/>
              </a:lnSpc>
              <a:spcBef>
                <a:spcPct val="0"/>
              </a:spcBef>
              <a:spcAft>
                <a:spcPct val="0"/>
              </a:spcAft>
            </a:pPr>
            <a:r>
              <a:rPr lang="en-US" altLang="zh-CN" sz="4267" b="1" noProof="1">
                <a:solidFill>
                  <a:srgbClr val="FA141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 ĐỌC 4</a:t>
            </a:r>
            <a:endParaRPr lang="da-DK" altLang="id-ID" sz="4267" b="1" dirty="0">
              <a:solidFill>
                <a:srgbClr val="FA141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TextBox 6"/>
          <p:cNvSpPr txBox="1">
            <a:spLocks noChangeArrowheads="1"/>
          </p:cNvSpPr>
          <p:nvPr/>
        </p:nvSpPr>
        <p:spPr bwMode="auto">
          <a:xfrm>
            <a:off x="795704" y="1330100"/>
            <a:ext cx="7552590" cy="502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93127" eaLnBrk="1" fontAlgn="base" hangingPunct="1">
              <a:lnSpc>
                <a:spcPct val="130000"/>
              </a:lnSpc>
              <a:spcBef>
                <a:spcPct val="0"/>
              </a:spcBef>
              <a:spcAft>
                <a:spcPct val="0"/>
              </a:spcAft>
            </a:pPr>
            <a:r>
              <a:rPr lang="en-US" altLang="zh-CN" sz="2276" b="1" kern="2000">
                <a:solidFill>
                  <a:srgbClr val="50B34C">
                    <a:lumMod val="75000"/>
                  </a:srgbClr>
                </a:solidFill>
                <a:latin typeface="Times New Roman" panose="02020603050405020304" pitchFamily="18" charset="0"/>
                <a:ea typeface="方正姚体" panose="02010601030101010101" pitchFamily="2" charset="-122"/>
                <a:cs typeface="Times New Roman" panose="02020603050405020304" pitchFamily="18" charset="0"/>
                <a:sym typeface="Arial" panose="020B0604020202020204" pitchFamily="34" charset="0"/>
              </a:rPr>
              <a:t>TRƯỜNG TIỂU HỌC PHÚC LỢI</a:t>
            </a:r>
            <a:endParaRPr lang="zh-CN" altLang="en-US" sz="2276" b="1" kern="2000" dirty="0">
              <a:solidFill>
                <a:srgbClr val="50B34C">
                  <a:lumMod val="75000"/>
                </a:srgbClr>
              </a:solidFill>
              <a:latin typeface="Times New Roman" panose="02020603050405020304" pitchFamily="18" charset="0"/>
              <a:ea typeface="方正姚体" panose="02010601030101010101" pitchFamily="2" charset="-122"/>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B6438D4C-8FB9-427F-9AF8-C826719076B6}"/>
              </a:ext>
            </a:extLst>
          </p:cNvPr>
          <p:cNvSpPr txBox="1"/>
          <p:nvPr/>
        </p:nvSpPr>
        <p:spPr>
          <a:xfrm>
            <a:off x="1141217" y="3015652"/>
            <a:ext cx="6861562" cy="769441"/>
          </a:xfrm>
          <a:prstGeom prst="rect">
            <a:avLst/>
          </a:prstGeom>
          <a:noFill/>
        </p:spPr>
        <p:txBody>
          <a:bodyPr wrap="square" rtlCol="0">
            <a:spAutoFit/>
          </a:bodyPr>
          <a:lstStyle/>
          <a:p>
            <a:pPr algn="ctr" defTabSz="650230" fontAlgn="base">
              <a:spcBef>
                <a:spcPct val="0"/>
              </a:spcBef>
              <a:spcAft>
                <a:spcPct val="0"/>
              </a:spcAft>
            </a:pPr>
            <a:r>
              <a:rPr lang="en-US" sz="4400" b="1"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CHÚ ĐẤT NUNG</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76200"/>
            <a:ext cx="9143499" cy="6076809"/>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3070560"/>
          </a:xfrm>
          <a:prstGeom prst="rect">
            <a:avLst/>
          </a:prstGeom>
        </p:spPr>
      </p:pic>
      <p:sp>
        <p:nvSpPr>
          <p:cNvPr id="22" name="TextBox 13"/>
          <p:cNvSpPr txBox="1"/>
          <p:nvPr/>
        </p:nvSpPr>
        <p:spPr>
          <a:xfrm>
            <a:off x="1243630" y="1985466"/>
            <a:ext cx="2159007" cy="1816010"/>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11801" b="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11801"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3496681" y="1841624"/>
            <a:ext cx="4729180" cy="2101922"/>
          </a:xfrm>
          <a:prstGeom prst="rect">
            <a:avLst/>
          </a:prstGeom>
          <a:noFill/>
        </p:spPr>
        <p:txBody>
          <a:bodyPr wrap="none" rtlCol="0">
            <a:spAutoFit/>
          </a:bodyPr>
          <a:lstStyle/>
          <a:p>
            <a:pPr defTabSz="650230" fontAlgn="base">
              <a:lnSpc>
                <a:spcPct val="120000"/>
              </a:lnSpc>
              <a:spcBef>
                <a:spcPct val="0"/>
              </a:spcBef>
              <a:spcAft>
                <a:spcPct val="0"/>
              </a:spcAft>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ĐỌC </a:t>
            </a:r>
          </a:p>
          <a:p>
            <a:pPr defTabSz="650230" fontAlgn="base">
              <a:lnSpc>
                <a:spcPct val="120000"/>
              </a:lnSpc>
              <a:spcBef>
                <a:spcPct val="0"/>
              </a:spcBef>
              <a:spcAft>
                <a:spcPct val="0"/>
              </a:spcAft>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DIỄN CẢM</a:t>
            </a:r>
            <a:endParaRPr lang="zh-CN" altLang="en-US" sz="5689"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4159033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ppt_x</p:attrName>
                                        </p:attrNameLst>
                                      </p:cBhvr>
                                      <p:tavLst>
                                        <p:tav tm="0">
                                          <p:val>
                                            <p:strVal val="#ppt_x-#ppt_w*1.125000"/>
                                          </p:val>
                                        </p:tav>
                                        <p:tav tm="100000">
                                          <p:val>
                                            <p:strVal val="#ppt_x"/>
                                          </p:val>
                                        </p:tav>
                                      </p:tavLst>
                                    </p:anim>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76200" y="76200"/>
            <a:ext cx="89916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Hòn</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Rấm</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cười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bảo</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Sao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mày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nhát</a:t>
            </a:r>
            <a:r>
              <a:rPr lang="en-US" sz="3800" b="1" dirty="0">
                <a:solidFill>
                  <a:srgbClr val="002060"/>
                </a:solidFill>
                <a:latin typeface="Times New Roman" pitchFamily="18" charset="0"/>
                <a:cs typeface="Times New Roman" pitchFamily="18" charset="0"/>
              </a:rPr>
              <a:t> thế?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có</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thể</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trong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lửa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kia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mà</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ngạc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nhiên</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hỏi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lại</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ấy</a:t>
            </a:r>
            <a:r>
              <a:rPr lang="en-US" sz="3800" b="1" dirty="0">
                <a:solidFill>
                  <a:srgbClr val="002060"/>
                </a:solidFill>
                <a:latin typeface="Times New Roman" pitchFamily="18" charset="0"/>
                <a:cs typeface="Times New Roman" pitchFamily="18" charset="0"/>
              </a:rPr>
              <a:t> ạ?</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Chứ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sao</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Đã</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là</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người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thì</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phải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dám</a:t>
            </a:r>
            <a:r>
              <a:rPr lang="en-US" sz="3800" b="1" u="sng"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xông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pha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làm</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được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nhiều</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việc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có</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ích</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Nghe</a:t>
            </a:r>
            <a:r>
              <a:rPr lang="en-US" sz="3800" b="1" dirty="0">
                <a:solidFill>
                  <a:srgbClr val="002060"/>
                </a:solidFill>
                <a:latin typeface="Times New Roman" pitchFamily="18" charset="0"/>
                <a:cs typeface="Times New Roman" pitchFamily="18" charset="0"/>
              </a:rPr>
              <a:t> thế,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không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thấy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sợ</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nữa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vui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vẻ</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bảo</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Nào</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thì</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Từ</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thành</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endParaRPr lang="en-US" sz="3800" b="1" dirty="0">
              <a:solidFill>
                <a:srgbClr val="002060"/>
              </a:solidFill>
              <a:latin typeface="Times New Roman" pitchFamily="18" charset="0"/>
              <a:cs typeface="Times New Roman" pitchFamily="18" charset="0"/>
            </a:endParaRPr>
          </a:p>
        </p:txBody>
      </p:sp>
      <p:cxnSp>
        <p:nvCxnSpPr>
          <p:cNvPr id="4" name="Straight Connector 3"/>
          <p:cNvCxnSpPr/>
          <p:nvPr/>
        </p:nvCxnSpPr>
        <p:spPr>
          <a:xfrm flipH="1">
            <a:off x="4953000" y="381000"/>
            <a:ext cx="76200" cy="381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4191000" y="1371600"/>
            <a:ext cx="1828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H="1">
            <a:off x="5638800" y="2057400"/>
            <a:ext cx="76200" cy="381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772400" y="3657600"/>
            <a:ext cx="914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533400" y="4267200"/>
            <a:ext cx="1828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2209800" y="6019800"/>
            <a:ext cx="2895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633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000609"/>
          </a:xfrm>
          <a:prstGeom prst="rect">
            <a:avLst/>
          </a:prstGeom>
        </p:spPr>
      </p:pic>
      <p:pic>
        <p:nvPicPr>
          <p:cNvPr id="2" name="图片 1"/>
          <p:cNvPicPr>
            <a:picLocks noChangeAspect="1"/>
          </p:cNvPicPr>
          <p:nvPr/>
        </p:nvPicPr>
        <p:blipFill rotWithShape="1">
          <a:blip r:embed="rId4" cstate="screen"/>
          <a:srcRect t="48009"/>
          <a:stretch>
            <a:fillRect/>
          </a:stretch>
        </p:blipFill>
        <p:spPr>
          <a:xfrm>
            <a:off x="251" y="3326588"/>
            <a:ext cx="9143499" cy="3531412"/>
          </a:xfrm>
          <a:prstGeom prst="rect">
            <a:avLst/>
          </a:prstGeom>
        </p:spPr>
      </p:pic>
      <p:sp>
        <p:nvSpPr>
          <p:cNvPr id="5" name="TextBox 6"/>
          <p:cNvSpPr txBox="1">
            <a:spLocks noChangeArrowheads="1"/>
          </p:cNvSpPr>
          <p:nvPr/>
        </p:nvSpPr>
        <p:spPr bwMode="auto">
          <a:xfrm>
            <a:off x="1038807" y="2251270"/>
            <a:ext cx="7066385" cy="1700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Button">
              <a:avLst/>
            </a:prstTxWarp>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93127" eaLnBrk="1" fontAlgn="base" hangingPunct="1">
              <a:lnSpc>
                <a:spcPct val="130000"/>
              </a:lnSpc>
              <a:spcBef>
                <a:spcPct val="0"/>
              </a:spcBef>
              <a:spcAft>
                <a:spcPct val="0"/>
              </a:spcAft>
            </a:pPr>
            <a:r>
              <a:rPr lang="en-US" altLang="zh-CN" sz="4267" b="1" kern="2000">
                <a:solidFill>
                  <a:srgbClr val="EC206C"/>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rPr>
              <a:t>CHÚC CÁC CON</a:t>
            </a:r>
          </a:p>
          <a:p>
            <a:pPr algn="ctr" defTabSz="693127" eaLnBrk="1" fontAlgn="base" hangingPunct="1">
              <a:lnSpc>
                <a:spcPct val="130000"/>
              </a:lnSpc>
              <a:spcBef>
                <a:spcPct val="0"/>
              </a:spcBef>
              <a:spcAft>
                <a:spcPct val="0"/>
              </a:spcAft>
            </a:pPr>
            <a:r>
              <a:rPr lang="en-US" altLang="zh-CN" sz="4267" b="1" kern="2000">
                <a:solidFill>
                  <a:srgbClr val="EC206C"/>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rPr>
              <a:t>CHĂM NGOAN, HỌC TỐT !</a:t>
            </a:r>
            <a:endParaRPr lang="zh-CN" altLang="en-US" sz="4267" b="1" kern="2000" dirty="0">
              <a:solidFill>
                <a:srgbClr val="EC206C"/>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055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51" y="857391"/>
            <a:ext cx="9143499" cy="5143218"/>
          </a:xfrm>
          <a:prstGeom prst="rect">
            <a:avLst/>
          </a:prstGeom>
        </p:spPr>
      </p:pic>
      <p:pic>
        <p:nvPicPr>
          <p:cNvPr id="23" name="图片 22"/>
          <p:cNvPicPr>
            <a:picLocks noChangeAspect="1"/>
          </p:cNvPicPr>
          <p:nvPr/>
        </p:nvPicPr>
        <p:blipFill rotWithShape="1">
          <a:blip r:embed="rId4" cstate="screen"/>
          <a:srcRect t="48009"/>
          <a:stretch>
            <a:fillRect/>
          </a:stretch>
        </p:blipFill>
        <p:spPr>
          <a:xfrm>
            <a:off x="251" y="3326588"/>
            <a:ext cx="9143499" cy="2674020"/>
          </a:xfrm>
          <a:prstGeom prst="rect">
            <a:avLst/>
          </a:prstGeom>
        </p:spPr>
      </p:pic>
      <p:sp>
        <p:nvSpPr>
          <p:cNvPr id="5" name="文本框 4"/>
          <p:cNvSpPr txBox="1"/>
          <p:nvPr/>
        </p:nvSpPr>
        <p:spPr>
          <a:xfrm>
            <a:off x="1452284" y="1280298"/>
            <a:ext cx="623248" cy="3002221"/>
          </a:xfrm>
          <a:prstGeom prst="rect">
            <a:avLst/>
          </a:prstGeom>
          <a:noFill/>
        </p:spPr>
        <p:txBody>
          <a:bodyPr vert="eaVert" wrap="square" lIns="0" tIns="0" rIns="0" bIns="0" rtlCol="0">
            <a:spAutoFit/>
          </a:bodyPr>
          <a:lstStyle/>
          <a:p>
            <a:r>
              <a:rPr lang="en-US" altLang="zh-CN" sz="4050" b="1">
                <a:solidFill>
                  <a:srgbClr val="FF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NỘI DUNG</a:t>
            </a:r>
            <a:endParaRPr lang="en-US" altLang="zh-CN" sz="405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5"/>
          <p:cNvGrpSpPr/>
          <p:nvPr/>
        </p:nvGrpSpPr>
        <p:grpSpPr>
          <a:xfrm>
            <a:off x="3615195" y="1693812"/>
            <a:ext cx="602503" cy="598128"/>
            <a:chOff x="3529981" y="507683"/>
            <a:chExt cx="602727" cy="598350"/>
          </a:xfrm>
        </p:grpSpPr>
        <p:sp>
          <p:nvSpPr>
            <p:cNvPr id="7" name="椭圆 6"/>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TextBox 4"/>
            <p:cNvSpPr txBox="1"/>
            <p:nvPr/>
          </p:nvSpPr>
          <p:spPr>
            <a:xfrm>
              <a:off x="3550280" y="545311"/>
              <a:ext cx="582428" cy="523094"/>
            </a:xfrm>
            <a:prstGeom prst="rect">
              <a:avLst/>
            </a:prstGeom>
            <a:noFill/>
          </p:spPr>
          <p:txBody>
            <a:bodyPr wrap="none" rtlCol="0" anchor="ctr">
              <a:spAutoFit/>
            </a:bodyPr>
            <a:lstStyle/>
            <a:p>
              <a:pPr algn="ctr"/>
              <a:r>
                <a:rPr lang="en-US" altLang="zh-CN"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01</a:t>
              </a:r>
              <a:endParaRPr lang="zh-CN" altLang="en-US"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9" name="矩形 8"/>
          <p:cNvSpPr/>
          <p:nvPr/>
        </p:nvSpPr>
        <p:spPr>
          <a:xfrm>
            <a:off x="4572000" y="1798644"/>
            <a:ext cx="1818126" cy="420564"/>
          </a:xfrm>
          <a:prstGeom prst="rect">
            <a:avLst/>
          </a:prstGeom>
        </p:spPr>
        <p:txBody>
          <a:bodyPr wrap="none">
            <a:spAutoFit/>
          </a:bodyPr>
          <a:lstStyle/>
          <a:p>
            <a:r>
              <a:rPr lang="en-US" altLang="zh-CN" sz="2133"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2133"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4572000" y="2551658"/>
            <a:ext cx="2053767" cy="420564"/>
          </a:xfrm>
          <a:prstGeom prst="rect">
            <a:avLst/>
          </a:prstGeom>
        </p:spPr>
        <p:txBody>
          <a:bodyPr wrap="none">
            <a:spAutoFit/>
          </a:bodyPr>
          <a:lstStyle/>
          <a:p>
            <a:r>
              <a:rPr lang="en-US" altLang="zh-CN" sz="2133"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TÌM HIỂU BÀI</a:t>
            </a:r>
            <a:endParaRPr lang="zh-CN" altLang="en-US" sz="2133"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3649445" y="2482344"/>
            <a:ext cx="598128" cy="600136"/>
            <a:chOff x="3529981" y="507683"/>
            <a:chExt cx="598350" cy="600359"/>
          </a:xfrm>
        </p:grpSpPr>
        <p:sp>
          <p:nvSpPr>
            <p:cNvPr id="13" name="椭圆 12"/>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Box 48"/>
            <p:cNvSpPr txBox="1"/>
            <p:nvPr/>
          </p:nvSpPr>
          <p:spPr>
            <a:xfrm>
              <a:off x="3541533" y="584948"/>
              <a:ext cx="582428" cy="523094"/>
            </a:xfrm>
            <a:prstGeom prst="rect">
              <a:avLst/>
            </a:prstGeom>
            <a:noFill/>
          </p:spPr>
          <p:txBody>
            <a:bodyPr wrap="none" rtlCol="0" anchor="ctr">
              <a:spAutoFit/>
            </a:bodyPr>
            <a:lstStyle/>
            <a:p>
              <a:pPr algn="ctr"/>
              <a:r>
                <a:rPr lang="en-US" altLang="zh-CN"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02</a:t>
              </a:r>
              <a:endParaRPr lang="zh-CN" altLang="en-US"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3647245" y="3233866"/>
            <a:ext cx="604703" cy="598128"/>
            <a:chOff x="3529981" y="507683"/>
            <a:chExt cx="604927" cy="598350"/>
          </a:xfrm>
        </p:grpSpPr>
        <p:sp>
          <p:nvSpPr>
            <p:cNvPr id="19" name="椭圆 18"/>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TextBox 57"/>
            <p:cNvSpPr txBox="1"/>
            <p:nvPr/>
          </p:nvSpPr>
          <p:spPr>
            <a:xfrm>
              <a:off x="3552480" y="569585"/>
              <a:ext cx="582428" cy="523094"/>
            </a:xfrm>
            <a:prstGeom prst="rect">
              <a:avLst/>
            </a:prstGeom>
            <a:noFill/>
          </p:spPr>
          <p:txBody>
            <a:bodyPr wrap="none" rtlCol="0" anchor="ctr">
              <a:spAutoFit/>
            </a:bodyPr>
            <a:lstStyle/>
            <a:p>
              <a:pPr algn="ctr"/>
              <a:r>
                <a:rPr lang="en-US" altLang="zh-CN"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03</a:t>
              </a:r>
              <a:endParaRPr lang="zh-CN" altLang="en-US"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21" name="矩形 20"/>
          <p:cNvSpPr/>
          <p:nvPr/>
        </p:nvSpPr>
        <p:spPr>
          <a:xfrm>
            <a:off x="4542318" y="3304673"/>
            <a:ext cx="3291286" cy="420564"/>
          </a:xfrm>
          <a:prstGeom prst="rect">
            <a:avLst/>
          </a:prstGeom>
        </p:spPr>
        <p:txBody>
          <a:bodyPr wrap="none">
            <a:spAutoFit/>
          </a:bodyPr>
          <a:lstStyle/>
          <a:p>
            <a:r>
              <a:rPr lang="en-US" altLang="zh-CN" sz="2133"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LUYỆN ĐỌC DIỄN CẢM</a:t>
            </a:r>
            <a:endParaRPr lang="zh-CN" altLang="en-US" sz="2133"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1500"/>
                                </p:stCondLst>
                                <p:childTnLst>
                                  <p:par>
                                    <p:cTn id="19" presetID="2" presetClass="entr" presetSubtype="3" fill="hold" nodeType="afterEffect" p14:presetBounceEnd="6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60000">
                                          <p:cBhvr additive="base">
                                            <p:cTn id="21" dur="125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22" dur="12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childTnLst>
                              </p:cTn>
                            </p:par>
                            <p:par>
                              <p:cTn id="27" fill="hold">
                                <p:stCondLst>
                                  <p:cond delay="4000"/>
                                </p:stCondLst>
                                <p:childTnLst>
                                  <p:par>
                                    <p:cTn id="28" presetID="2" presetClass="entr" presetSubtype="3" fill="hold" nodeType="afterEffect" p14:presetBounceEnd="60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0000">
                                          <p:cBhvr additive="base">
                                            <p:cTn id="30" dur="12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31" dur="1250" fill="hold"/>
                                            <p:tgtEl>
                                              <p:spTgt spid="12"/>
                                            </p:tgtEl>
                                            <p:attrNameLst>
                                              <p:attrName>ppt_y</p:attrName>
                                            </p:attrNameLst>
                                          </p:cBhvr>
                                          <p:tavLst>
                                            <p:tav tm="0">
                                              <p:val>
                                                <p:strVal val="0-#ppt_h/2"/>
                                              </p:val>
                                            </p:tav>
                                            <p:tav tm="100000">
                                              <p:val>
                                                <p:strVal val="#ppt_y"/>
                                              </p:val>
                                            </p:tav>
                                          </p:tavLst>
                                        </p:anim>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750"/>
                                            <p:tgtEl>
                                              <p:spTgt spid="10"/>
                                            </p:tgtEl>
                                          </p:cBhvr>
                                        </p:animEffect>
                                      </p:childTnLst>
                                    </p:cTn>
                                  </p:par>
                                </p:childTnLst>
                              </p:cTn>
                            </p:par>
                            <p:par>
                              <p:cTn id="36" fill="hold">
                                <p:stCondLst>
                                  <p:cond delay="6500"/>
                                </p:stCondLst>
                                <p:childTnLst>
                                  <p:par>
                                    <p:cTn id="37" presetID="2" presetClass="entr" presetSubtype="3" fill="hold" nodeType="afterEffect" p14:presetBounceEnd="60000">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14:bounceEnd="60000">
                                          <p:cBhvr additive="base">
                                            <p:cTn id="39" dur="125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40" dur="1250" fill="hold"/>
                                            <p:tgtEl>
                                              <p:spTgt spid="18"/>
                                            </p:tgtEl>
                                            <p:attrNameLst>
                                              <p:attrName>ppt_y</p:attrName>
                                            </p:attrNameLst>
                                          </p:cBhvr>
                                          <p:tavLst>
                                            <p:tav tm="0">
                                              <p:val>
                                                <p:strVal val="0-#ppt_h/2"/>
                                              </p:val>
                                            </p:tav>
                                            <p:tav tm="100000">
                                              <p:val>
                                                <p:strVal val="#ppt_y"/>
                                              </p:val>
                                            </p:tav>
                                          </p:tavLst>
                                        </p:anim>
                                      </p:childTnLst>
                                    </p:cTn>
                                  </p:par>
                                </p:childTnLst>
                              </p:cTn>
                            </p:par>
                            <p:par>
                              <p:cTn id="41" fill="hold">
                                <p:stCondLst>
                                  <p:cond delay="80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250" fill="hold"/>
                                            <p:tgtEl>
                                              <p:spTgt spid="6"/>
                                            </p:tgtEl>
                                            <p:attrNameLst>
                                              <p:attrName>ppt_x</p:attrName>
                                            </p:attrNameLst>
                                          </p:cBhvr>
                                          <p:tavLst>
                                            <p:tav tm="0">
                                              <p:val>
                                                <p:strVal val="1+#ppt_w/2"/>
                                              </p:val>
                                            </p:tav>
                                            <p:tav tm="100000">
                                              <p:val>
                                                <p:strVal val="#ppt_x"/>
                                              </p:val>
                                            </p:tav>
                                          </p:tavLst>
                                        </p:anim>
                                        <p:anim calcmode="lin" valueType="num">
                                          <p:cBhvr additive="base">
                                            <p:cTn id="22" dur="12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childTnLst>
                              </p:cTn>
                            </p:par>
                            <p:par>
                              <p:cTn id="27" fill="hold">
                                <p:stCondLst>
                                  <p:cond delay="4000"/>
                                </p:stCondLst>
                                <p:childTnLst>
                                  <p:par>
                                    <p:cTn id="28" presetID="2" presetClass="entr" presetSubtype="3"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250" fill="hold"/>
                                            <p:tgtEl>
                                              <p:spTgt spid="12"/>
                                            </p:tgtEl>
                                            <p:attrNameLst>
                                              <p:attrName>ppt_x</p:attrName>
                                            </p:attrNameLst>
                                          </p:cBhvr>
                                          <p:tavLst>
                                            <p:tav tm="0">
                                              <p:val>
                                                <p:strVal val="1+#ppt_w/2"/>
                                              </p:val>
                                            </p:tav>
                                            <p:tav tm="100000">
                                              <p:val>
                                                <p:strVal val="#ppt_x"/>
                                              </p:val>
                                            </p:tav>
                                          </p:tavLst>
                                        </p:anim>
                                        <p:anim calcmode="lin" valueType="num">
                                          <p:cBhvr additive="base">
                                            <p:cTn id="31" dur="1250" fill="hold"/>
                                            <p:tgtEl>
                                              <p:spTgt spid="12"/>
                                            </p:tgtEl>
                                            <p:attrNameLst>
                                              <p:attrName>ppt_y</p:attrName>
                                            </p:attrNameLst>
                                          </p:cBhvr>
                                          <p:tavLst>
                                            <p:tav tm="0">
                                              <p:val>
                                                <p:strVal val="0-#ppt_h/2"/>
                                              </p:val>
                                            </p:tav>
                                            <p:tav tm="100000">
                                              <p:val>
                                                <p:strVal val="#ppt_y"/>
                                              </p:val>
                                            </p:tav>
                                          </p:tavLst>
                                        </p:anim>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750"/>
                                            <p:tgtEl>
                                              <p:spTgt spid="10"/>
                                            </p:tgtEl>
                                          </p:cBhvr>
                                        </p:animEffect>
                                      </p:childTnLst>
                                    </p:cTn>
                                  </p:par>
                                </p:childTnLst>
                              </p:cTn>
                            </p:par>
                            <p:par>
                              <p:cTn id="36" fill="hold">
                                <p:stCondLst>
                                  <p:cond delay="6500"/>
                                </p:stCondLst>
                                <p:childTnLst>
                                  <p:par>
                                    <p:cTn id="37" presetID="2" presetClass="entr" presetSubtype="3"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250" fill="hold"/>
                                            <p:tgtEl>
                                              <p:spTgt spid="18"/>
                                            </p:tgtEl>
                                            <p:attrNameLst>
                                              <p:attrName>ppt_x</p:attrName>
                                            </p:attrNameLst>
                                          </p:cBhvr>
                                          <p:tavLst>
                                            <p:tav tm="0">
                                              <p:val>
                                                <p:strVal val="1+#ppt_w/2"/>
                                              </p:val>
                                            </p:tav>
                                            <p:tav tm="100000">
                                              <p:val>
                                                <p:strVal val="#ppt_x"/>
                                              </p:val>
                                            </p:tav>
                                          </p:tavLst>
                                        </p:anim>
                                        <p:anim calcmode="lin" valueType="num">
                                          <p:cBhvr additive="base">
                                            <p:cTn id="40" dur="1250" fill="hold"/>
                                            <p:tgtEl>
                                              <p:spTgt spid="18"/>
                                            </p:tgtEl>
                                            <p:attrNameLst>
                                              <p:attrName>ppt_y</p:attrName>
                                            </p:attrNameLst>
                                          </p:cBhvr>
                                          <p:tavLst>
                                            <p:tav tm="0">
                                              <p:val>
                                                <p:strVal val="0-#ppt_h/2"/>
                                              </p:val>
                                            </p:tav>
                                            <p:tav tm="100000">
                                              <p:val>
                                                <p:strVal val="#ppt_y"/>
                                              </p:val>
                                            </p:tav>
                                          </p:tavLst>
                                        </p:anim>
                                      </p:childTnLst>
                                    </p:cTn>
                                  </p:par>
                                </p:childTnLst>
                              </p:cTn>
                            </p:par>
                            <p:par>
                              <p:cTn id="41" fill="hold">
                                <p:stCondLst>
                                  <p:cond delay="80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51" y="857391"/>
            <a:ext cx="9143499" cy="5143218"/>
          </a:xfrm>
          <a:prstGeom prst="rect">
            <a:avLst/>
          </a:prstGeom>
        </p:spPr>
      </p:pic>
      <p:pic>
        <p:nvPicPr>
          <p:cNvPr id="23" name="图片 22"/>
          <p:cNvPicPr>
            <a:picLocks noChangeAspect="1"/>
          </p:cNvPicPr>
          <p:nvPr/>
        </p:nvPicPr>
        <p:blipFill rotWithShape="1">
          <a:blip r:embed="rId4" cstate="screen"/>
          <a:srcRect t="48009"/>
          <a:stretch>
            <a:fillRect/>
          </a:stretch>
        </p:blipFill>
        <p:spPr>
          <a:xfrm>
            <a:off x="251" y="3326588"/>
            <a:ext cx="9143499" cy="2674020"/>
          </a:xfrm>
          <a:prstGeom prst="rect">
            <a:avLst/>
          </a:prstGeom>
        </p:spPr>
      </p:pic>
      <p:sp>
        <p:nvSpPr>
          <p:cNvPr id="5" name="文本框 4"/>
          <p:cNvSpPr txBox="1"/>
          <p:nvPr/>
        </p:nvSpPr>
        <p:spPr>
          <a:xfrm>
            <a:off x="1452284" y="1280298"/>
            <a:ext cx="623248" cy="3002221"/>
          </a:xfrm>
          <a:prstGeom prst="rect">
            <a:avLst/>
          </a:prstGeom>
          <a:noFill/>
        </p:spPr>
        <p:txBody>
          <a:bodyPr vert="eaVert" wrap="square" lIns="0" tIns="0" rIns="0" bIns="0" rtlCol="0">
            <a:spAutoFit/>
          </a:bodyPr>
          <a:lstStyle/>
          <a:p>
            <a:r>
              <a:rPr lang="en-US" altLang="zh-CN" sz="4050" b="1">
                <a:solidFill>
                  <a:srgbClr val="FF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MỤC TIÊU</a:t>
            </a:r>
            <a:endParaRPr lang="en-US" altLang="zh-CN" sz="405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Google Shape;1622;p38">
            <a:extLst>
              <a:ext uri="{FF2B5EF4-FFF2-40B4-BE49-F238E27FC236}">
                <a16:creationId xmlns:a16="http://schemas.microsoft.com/office/drawing/2014/main" id="{B06F3330-C88D-468D-986D-F78F208C488E}"/>
              </a:ext>
            </a:extLst>
          </p:cNvPr>
          <p:cNvSpPr txBox="1">
            <a:spLocks/>
          </p:cNvSpPr>
          <p:nvPr/>
        </p:nvSpPr>
        <p:spPr>
          <a:xfrm>
            <a:off x="2588504" y="1995241"/>
            <a:ext cx="6042271" cy="1723769"/>
          </a:xfrm>
          <a:prstGeom prst="rect">
            <a:avLst/>
          </a:prstGeom>
          <a:noFill/>
          <a:ln>
            <a:noFill/>
          </a:ln>
        </p:spPr>
        <p:txBody>
          <a:bodyPr spcFirstLastPara="1" wrap="square" lIns="65013" tIns="65013" rIns="65013" bIns="65013"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9pPr>
          </a:lstStyle>
          <a:p>
            <a:pPr marL="203197" indent="-203197" algn="just">
              <a:spcBef>
                <a:spcPts val="853"/>
              </a:spcBef>
              <a:spcAft>
                <a:spcPts val="853"/>
              </a:spcAft>
              <a:buClr>
                <a:srgbClr val="5A5A5A"/>
              </a:buClr>
              <a:buSzPct val="100000"/>
              <a:buFont typeface="Wingdings" panose="05000000000000000000" pitchFamily="2" charset="2"/>
              <a:buChar char="ü"/>
            </a:pPr>
            <a:r>
              <a:rPr lang="es-ES" sz="2276">
                <a:latin typeface="Times New Roman" panose="02020603050405020304" pitchFamily="18" charset="0"/>
                <a:cs typeface="Times New Roman" panose="02020603050405020304" pitchFamily="18" charset="0"/>
              </a:rPr>
              <a:t> Đọc đúng các từ khó hoặc dễ lẫn; đọc trôi chảy, ngắt nghỉ đúng; đọc diễn cảm phù hợp cả bài.</a:t>
            </a:r>
          </a:p>
          <a:p>
            <a:pPr marL="203197" indent="-203197" algn="just">
              <a:spcBef>
                <a:spcPts val="853"/>
              </a:spcBef>
              <a:spcAft>
                <a:spcPts val="853"/>
              </a:spcAft>
              <a:buClr>
                <a:srgbClr val="5A5A5A"/>
              </a:buClr>
              <a:buSzPct val="100000"/>
              <a:buFont typeface="Wingdings" panose="05000000000000000000" pitchFamily="2" charset="2"/>
              <a:buChar char="ü"/>
            </a:pPr>
            <a:r>
              <a:rPr lang="es-ES" sz="2276">
                <a:latin typeface="Times New Roman" panose="02020603050405020304" pitchFamily="18" charset="0"/>
                <a:cs typeface="Times New Roman" panose="02020603050405020304" pitchFamily="18" charset="0"/>
              </a:rPr>
              <a:t> Hiểu nghĩa các từ và nội dung ý nghĩa của  truyện.</a:t>
            </a:r>
            <a:endParaRPr lang="vi-VN" sz="2276">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464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barn(inVertical)">
                                      <p:cBhvr>
                                        <p:cTn id="2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857391"/>
            <a:ext cx="9143499" cy="5143218"/>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1644908" y="2023477"/>
            <a:ext cx="2159007" cy="1816010"/>
          </a:xfrm>
          <a:prstGeom prst="rect">
            <a:avLst/>
          </a:prstGeom>
          <a:noFill/>
        </p:spPr>
        <p:txBody>
          <a:bodyPr wrap="square" lIns="0" tIns="0" rIns="0" bIns="0" rtlCol="0">
            <a:spAutoFit/>
          </a:bodyPr>
          <a:lstStyle/>
          <a:p>
            <a:pPr algn="ctr"/>
            <a:r>
              <a:rPr lang="en-US" altLang="zh-CN" sz="11801" b="1" dirty="0">
                <a:solidFill>
                  <a:schemeClr val="accent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11801" b="1" dirty="0">
              <a:solidFill>
                <a:schemeClr val="accent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3803915" y="2404447"/>
            <a:ext cx="4546437" cy="1051313"/>
          </a:xfrm>
          <a:prstGeom prst="rect">
            <a:avLst/>
          </a:prstGeom>
          <a:noFill/>
        </p:spPr>
        <p:txBody>
          <a:bodyPr wrap="none" rtlCol="0">
            <a:spAutoFit/>
          </a:bodyPr>
          <a:lstStyle/>
          <a:p>
            <a:pPr lvl="0">
              <a:lnSpc>
                <a:spcPct val="120000"/>
              </a:lnSpc>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ĐỌC</a:t>
            </a:r>
            <a:endParaRPr lang="zh-CN" altLang="en-US" sz="5689"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ppt_x</p:attrName>
                                        </p:attrNameLst>
                                      </p:cBhvr>
                                      <p:tavLst>
                                        <p:tav tm="0">
                                          <p:val>
                                            <p:strVal val="#ppt_x-#ppt_w*1.125000"/>
                                          </p:val>
                                        </p:tav>
                                        <p:tav tm="100000">
                                          <p:val>
                                            <p:strVal val="#ppt_x"/>
                                          </p:val>
                                        </p:tav>
                                      </p:tavLst>
                                    </p:anim>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3"/>
          <p:cNvSpPr txBox="1"/>
          <p:nvPr/>
        </p:nvSpPr>
        <p:spPr>
          <a:xfrm>
            <a:off x="3276600" y="228600"/>
            <a:ext cx="3124200" cy="498663"/>
          </a:xfrm>
          <a:prstGeom prst="rect">
            <a:avLst/>
          </a:prstGeom>
          <a:noFill/>
        </p:spPr>
        <p:txBody>
          <a:bodyPr wrap="square" rtlCol="0">
            <a:spAutoFit/>
          </a:bodyPr>
          <a:lstStyle/>
          <a:p>
            <a:pPr defTabSz="650230" fontAlgn="base">
              <a:lnSpc>
                <a:spcPct val="150000"/>
              </a:lnSpc>
              <a:spcBef>
                <a:spcPct val="0"/>
              </a:spcBef>
              <a:spcAft>
                <a:spcPct val="0"/>
              </a:spcAft>
            </a:pPr>
            <a:r>
              <a:rPr lang="en-US" altLang="zh-CN" sz="2000" b="1" dirty="0">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rPr>
              <a:t>CHÚ ĐẤT NUNG</a:t>
            </a:r>
            <a:endParaRPr lang="en-GB" altLang="zh-CN" sz="2000" b="1" dirty="0">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7A6D2DC4-C7FA-4607-9518-508D25B9D923}"/>
              </a:ext>
            </a:extLst>
          </p:cNvPr>
          <p:cNvSpPr txBox="1"/>
          <p:nvPr/>
        </p:nvSpPr>
        <p:spPr>
          <a:xfrm>
            <a:off x="288978" y="662950"/>
            <a:ext cx="8566043" cy="6231493"/>
          </a:xfrm>
          <a:prstGeom prst="roundRect">
            <a:avLst/>
          </a:prstGeom>
          <a:solidFill>
            <a:schemeClr val="bg1">
              <a:alpha val="8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OpenSans"/>
                <a:ea typeface="宋体" panose="02010600030101010101" pitchFamily="2" charset="-122"/>
              </a:rPr>
              <a:t> </a:t>
            </a: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Tết Trung thu, cu Chắt được món quà. Đó là một chàng kị sĩ rất bảnh, cưỡi ngựa tía, dây cương vàng và một nàng công chúa mặt trắng, ngồi trong mái lầu son. Chắt còn một đồ chơi nữa là chú bé bằng đất em nặn lúc đi chăn trâu.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Cu Chắt cất đồ chơi vào cái nắp tráp hỏng. Hai người bột và chú bé Đất làm quen với nhau. Sáng hôm sau, chàng kị sĩ phàn nàn với nàng công chúa:</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Cu Đất thật đoảng. Mới chơi với nó một tí mà chúng mình đã bẩn hết quần áo đẹp.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Cu Chắt bèn bỏ hai người bột vào cái lọ thủy tinh.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Còn một mình, chú bé Đất nhớ quê, tìm đường ra cánh đồng. Mới đến chái bếp, gặp trời đổ mưa, chú ngấm nước, rét quá. Chú bèn vào bếp, cời đống rấm ra sưởi. Ban đầu thấy ấm và khoan khoái. Lúc sau nóng rát cả chân tay. Chú sợ, lùi lại.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Ông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Hòn</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Rấm</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cười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Sao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mày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nhát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trong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lửa</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kia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mà</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bé</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ngạc</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nhiên</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hỏi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lại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ấy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Chứ</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sao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Đã</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thì</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phải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dám</a:t>
            </a: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xông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pha</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làm</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được</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nhiều</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việc</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ích</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Nghe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bé</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không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thấy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sợ</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nữa</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vui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vẻ</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Nào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thì</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thành</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lang="vi-VN" dirty="0">
              <a:solidFill>
                <a:srgbClr val="000000"/>
              </a:solidFill>
              <a:latin typeface="OpenSans"/>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Box 229"/>
          <p:cNvSpPr txBox="1"/>
          <p:nvPr/>
        </p:nvSpPr>
        <p:spPr>
          <a:xfrm>
            <a:off x="1602069" y="1892830"/>
            <a:ext cx="5939860" cy="3212418"/>
          </a:xfrm>
          <a:prstGeom prst="rect">
            <a:avLst/>
          </a:prstGeom>
          <a:noFill/>
        </p:spPr>
        <p:txBody>
          <a:bodyPr wrap="square" lIns="0" tIns="0" rIns="0" bIns="0" rtlCol="0" anchor="t">
            <a:spAutoFit/>
          </a:bodyPr>
          <a:lstStyle/>
          <a:p>
            <a:pPr algn="ctr" defTabSz="650230" fontAlgn="base">
              <a:lnSpc>
                <a:spcPct val="150000"/>
              </a:lnSpc>
              <a:spcBef>
                <a:spcPts val="853"/>
              </a:spcBef>
              <a:spcAft>
                <a:spcPct val="0"/>
              </a:spcAft>
            </a:pPr>
            <a:r>
              <a:rPr lang="en-US" altLang="en-US" sz="3200" b="1" dirty="0" err="1">
                <a:solidFill>
                  <a:prstClr val="black"/>
                </a:solidFill>
                <a:latin typeface="Times New Roman" panose="02020603050405020304" pitchFamily="18" charset="0"/>
                <a:ea typeface="宋体" panose="02010600030101010101" pitchFamily="2" charset="-122"/>
              </a:rPr>
              <a:t>Bài</a:t>
            </a:r>
            <a:r>
              <a:rPr lang="en-US" altLang="en-US" sz="3200" b="1" dirty="0">
                <a:solidFill>
                  <a:prstClr val="black"/>
                </a:solidFill>
                <a:latin typeface="Times New Roman" panose="02020603050405020304" pitchFamily="18" charset="0"/>
                <a:ea typeface="宋体" panose="02010600030101010101" pitchFamily="2" charset="-122"/>
              </a:rPr>
              <a:t> </a:t>
            </a:r>
            <a:r>
              <a:rPr lang="en-US" altLang="en-US" sz="3200" b="1" dirty="0" err="1">
                <a:solidFill>
                  <a:prstClr val="black"/>
                </a:solidFill>
                <a:latin typeface="Times New Roman" panose="02020603050405020304" pitchFamily="18" charset="0"/>
                <a:ea typeface="宋体" panose="02010600030101010101" pitchFamily="2" charset="-122"/>
              </a:rPr>
              <a:t>văn</a:t>
            </a:r>
            <a:r>
              <a:rPr lang="en-US" altLang="en-US" sz="3200" b="1" dirty="0">
                <a:solidFill>
                  <a:prstClr val="black"/>
                </a:solidFill>
                <a:latin typeface="Times New Roman" panose="02020603050405020304" pitchFamily="18" charset="0"/>
                <a:ea typeface="宋体" panose="02010600030101010101" pitchFamily="2" charset="-122"/>
              </a:rPr>
              <a:t> chia </a:t>
            </a:r>
            <a:r>
              <a:rPr lang="en-US" altLang="en-US" sz="3200" b="1" dirty="0" err="1">
                <a:solidFill>
                  <a:prstClr val="black"/>
                </a:solidFill>
                <a:latin typeface="Times New Roman" panose="02020603050405020304" pitchFamily="18" charset="0"/>
                <a:ea typeface="宋体" panose="02010600030101010101" pitchFamily="2" charset="-122"/>
              </a:rPr>
              <a:t>làm</a:t>
            </a:r>
            <a:r>
              <a:rPr lang="en-US" altLang="en-US" sz="3200" b="1" dirty="0">
                <a:solidFill>
                  <a:prstClr val="black"/>
                </a:solidFill>
                <a:latin typeface="Times New Roman" panose="02020603050405020304" pitchFamily="18" charset="0"/>
                <a:ea typeface="宋体" panose="02010600030101010101" pitchFamily="2" charset="-122"/>
              </a:rPr>
              <a:t> </a:t>
            </a:r>
            <a:r>
              <a:rPr lang="en-US" altLang="en-US" sz="3200" b="1" dirty="0">
                <a:solidFill>
                  <a:srgbClr val="FF0000"/>
                </a:solidFill>
                <a:latin typeface="Times New Roman" panose="02020603050405020304" pitchFamily="18" charset="0"/>
                <a:ea typeface="宋体" panose="02010600030101010101" pitchFamily="2" charset="-122"/>
              </a:rPr>
              <a:t>3</a:t>
            </a:r>
            <a:r>
              <a:rPr lang="en-US" altLang="en-US" sz="3200" b="1" dirty="0">
                <a:solidFill>
                  <a:prstClr val="black"/>
                </a:solidFill>
                <a:latin typeface="Times New Roman" panose="02020603050405020304" pitchFamily="18" charset="0"/>
                <a:ea typeface="宋体" panose="02010600030101010101" pitchFamily="2" charset="-122"/>
              </a:rPr>
              <a:t> </a:t>
            </a:r>
            <a:r>
              <a:rPr lang="en-US" altLang="en-US" sz="3200" b="1" dirty="0" err="1">
                <a:solidFill>
                  <a:prstClr val="black"/>
                </a:solidFill>
                <a:latin typeface="Times New Roman" panose="02020603050405020304" pitchFamily="18" charset="0"/>
                <a:ea typeface="宋体" panose="02010600030101010101" pitchFamily="2" charset="-122"/>
              </a:rPr>
              <a:t>đoạn</a:t>
            </a:r>
            <a:r>
              <a:rPr lang="en-US" altLang="en-US" sz="3200" b="1" dirty="0">
                <a:solidFill>
                  <a:prstClr val="black"/>
                </a:solidFill>
                <a:latin typeface="Times New Roman" panose="02020603050405020304" pitchFamily="18" charset="0"/>
                <a:ea typeface="宋体" panose="02010600030101010101" pitchFamily="2" charset="-122"/>
              </a:rPr>
              <a:t>:</a:t>
            </a:r>
          </a:p>
          <a:p>
            <a:pPr defTabSz="650230" fontAlgn="base">
              <a:lnSpc>
                <a:spcPct val="150000"/>
              </a:lnSpc>
              <a:spcBef>
                <a:spcPts val="853"/>
              </a:spcBef>
              <a:spcAft>
                <a:spcPct val="0"/>
              </a:spcAft>
            </a:pPr>
            <a:r>
              <a:rPr lang="en-US" altLang="en-US" sz="3200" dirty="0" err="1">
                <a:solidFill>
                  <a:prstClr val="black"/>
                </a:solidFill>
                <a:latin typeface="Times New Roman" panose="02020603050405020304" pitchFamily="18" charset="0"/>
                <a:ea typeface="宋体" panose="02010600030101010101" pitchFamily="2" charset="-122"/>
              </a:rPr>
              <a:t>Đoạn</a:t>
            </a:r>
            <a:r>
              <a:rPr lang="en-US" altLang="en-US" sz="3200" dirty="0">
                <a:solidFill>
                  <a:prstClr val="black"/>
                </a:solidFill>
                <a:latin typeface="Times New Roman" panose="02020603050405020304" pitchFamily="18" charset="0"/>
                <a:ea typeface="宋体" panose="02010600030101010101" pitchFamily="2" charset="-122"/>
              </a:rPr>
              <a:t> 1: </a:t>
            </a:r>
            <a:r>
              <a:rPr lang="en-US" altLang="en-US" sz="3200" dirty="0" err="1">
                <a:solidFill>
                  <a:prstClr val="black"/>
                </a:solidFill>
                <a:latin typeface="Times New Roman" panose="02020603050405020304" pitchFamily="18" charset="0"/>
                <a:ea typeface="宋体" panose="02010600030101010101" pitchFamily="2" charset="-122"/>
              </a:rPr>
              <a:t>Từ</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dirty="0" err="1">
                <a:solidFill>
                  <a:prstClr val="black"/>
                </a:solidFill>
                <a:latin typeface="Times New Roman" panose="02020603050405020304" pitchFamily="18" charset="0"/>
                <a:ea typeface="宋体" panose="02010600030101010101" pitchFamily="2" charset="-122"/>
              </a:rPr>
              <a:t>đầu</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chăn</a:t>
            </a:r>
            <a:r>
              <a:rPr lang="en-US" altLang="en-US" sz="3200" b="1" i="1"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trâu</a:t>
            </a:r>
            <a:endParaRPr lang="en-US" altLang="en-US" sz="3200" b="1" i="1" dirty="0">
              <a:solidFill>
                <a:prstClr val="black"/>
              </a:solidFill>
              <a:latin typeface="Times New Roman" panose="02020603050405020304" pitchFamily="18" charset="0"/>
              <a:ea typeface="宋体" panose="02010600030101010101" pitchFamily="2" charset="-122"/>
            </a:endParaRPr>
          </a:p>
          <a:p>
            <a:pPr defTabSz="650230" fontAlgn="base">
              <a:lnSpc>
                <a:spcPct val="150000"/>
              </a:lnSpc>
              <a:spcBef>
                <a:spcPts val="853"/>
              </a:spcBef>
              <a:spcAft>
                <a:spcPct val="0"/>
              </a:spcAft>
            </a:pPr>
            <a:r>
              <a:rPr lang="en-US" altLang="en-US" sz="3200" dirty="0" err="1">
                <a:solidFill>
                  <a:prstClr val="black"/>
                </a:solidFill>
                <a:latin typeface="Times New Roman" panose="02020603050405020304" pitchFamily="18" charset="0"/>
                <a:ea typeface="宋体" panose="02010600030101010101" pitchFamily="2" charset="-122"/>
              </a:rPr>
              <a:t>Đoạn</a:t>
            </a:r>
            <a:r>
              <a:rPr lang="en-US" altLang="en-US" sz="3200" dirty="0">
                <a:solidFill>
                  <a:prstClr val="black"/>
                </a:solidFill>
                <a:latin typeface="Times New Roman" panose="02020603050405020304" pitchFamily="18" charset="0"/>
                <a:ea typeface="宋体" panose="02010600030101010101" pitchFamily="2" charset="-122"/>
              </a:rPr>
              <a:t> 2 : </a:t>
            </a:r>
            <a:r>
              <a:rPr lang="en-US" altLang="en-US" sz="3200" dirty="0" err="1">
                <a:solidFill>
                  <a:prstClr val="black"/>
                </a:solidFill>
                <a:latin typeface="Times New Roman" panose="02020603050405020304" pitchFamily="18" charset="0"/>
                <a:ea typeface="宋体" panose="02010600030101010101" pitchFamily="2" charset="-122"/>
              </a:rPr>
              <a:t>Từ</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b="1" i="1" dirty="0">
                <a:solidFill>
                  <a:prstClr val="black"/>
                </a:solidFill>
                <a:latin typeface="Times New Roman" panose="02020603050405020304" pitchFamily="18" charset="0"/>
                <a:ea typeface="宋体" panose="02010600030101010101" pitchFamily="2" charset="-122"/>
              </a:rPr>
              <a:t>Cu </a:t>
            </a:r>
            <a:r>
              <a:rPr lang="en-US" altLang="en-US" sz="3200" b="1" i="1" dirty="0" err="1">
                <a:solidFill>
                  <a:prstClr val="black"/>
                </a:solidFill>
                <a:latin typeface="Times New Roman" panose="02020603050405020304" pitchFamily="18" charset="0"/>
                <a:ea typeface="宋体" panose="02010600030101010101" pitchFamily="2" charset="-122"/>
              </a:rPr>
              <a:t>Chắt</a:t>
            </a:r>
            <a:r>
              <a:rPr lang="en-US" altLang="en-US" sz="3200" b="1" i="1"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thuỷ</a:t>
            </a:r>
            <a:r>
              <a:rPr lang="en-US" altLang="en-US" sz="3200" b="1" i="1"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tinh</a:t>
            </a:r>
            <a:r>
              <a:rPr lang="en-US" altLang="en-US" sz="3200" b="1" i="1" dirty="0">
                <a:solidFill>
                  <a:prstClr val="black"/>
                </a:solidFill>
                <a:latin typeface="Times New Roman" panose="02020603050405020304" pitchFamily="18" charset="0"/>
                <a:ea typeface="宋体" panose="02010600030101010101" pitchFamily="2" charset="-122"/>
              </a:rPr>
              <a:t>”</a:t>
            </a:r>
          </a:p>
          <a:p>
            <a:pPr defTabSz="650230" fontAlgn="base">
              <a:lnSpc>
                <a:spcPct val="150000"/>
              </a:lnSpc>
              <a:spcBef>
                <a:spcPts val="853"/>
              </a:spcBef>
              <a:spcAft>
                <a:spcPct val="0"/>
              </a:spcAft>
            </a:pPr>
            <a:r>
              <a:rPr lang="en-US" altLang="en-US" sz="3200" dirty="0" err="1">
                <a:solidFill>
                  <a:prstClr val="black"/>
                </a:solidFill>
                <a:latin typeface="Times New Roman" panose="02020603050405020304" pitchFamily="18" charset="0"/>
                <a:ea typeface="宋体" panose="02010600030101010101" pitchFamily="2" charset="-122"/>
              </a:rPr>
              <a:t>Đoạn</a:t>
            </a:r>
            <a:r>
              <a:rPr lang="en-US" altLang="en-US" sz="3200" dirty="0">
                <a:solidFill>
                  <a:prstClr val="black"/>
                </a:solidFill>
                <a:latin typeface="Times New Roman" panose="02020603050405020304" pitchFamily="18" charset="0"/>
                <a:ea typeface="宋体" panose="02010600030101010101" pitchFamily="2" charset="-122"/>
              </a:rPr>
              <a:t> 3: </a:t>
            </a:r>
            <a:r>
              <a:rPr lang="en-US" altLang="en-US" sz="3200" dirty="0" err="1">
                <a:solidFill>
                  <a:prstClr val="black"/>
                </a:solidFill>
                <a:latin typeface="Times New Roman" panose="02020603050405020304" pitchFamily="18" charset="0"/>
                <a:ea typeface="宋体" panose="02010600030101010101" pitchFamily="2" charset="-122"/>
              </a:rPr>
              <a:t>Còn</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dirty="0" err="1">
                <a:solidFill>
                  <a:prstClr val="black"/>
                </a:solidFill>
                <a:latin typeface="Times New Roman" panose="02020603050405020304" pitchFamily="18" charset="0"/>
                <a:ea typeface="宋体" panose="02010600030101010101" pitchFamily="2" charset="-122"/>
              </a:rPr>
              <a:t>lại</a:t>
            </a:r>
            <a:endParaRPr lang="en-US" altLang="en-US" sz="3200" b="1" i="1" dirty="0">
              <a:solidFill>
                <a:prstClr val="black"/>
              </a:solidFill>
              <a:latin typeface="Times New Roman" panose="02020603050405020304" pitchFamily="18" charset="0"/>
              <a:ea typeface="宋体" panose="02010600030101010101" pitchFamily="2" charset="-122"/>
            </a:endParaRPr>
          </a:p>
        </p:txBody>
      </p:sp>
      <p:sp>
        <p:nvSpPr>
          <p:cNvPr id="103" name="TextBox 23"/>
          <p:cNvSpPr txBox="1"/>
          <p:nvPr/>
        </p:nvSpPr>
        <p:spPr>
          <a:xfrm>
            <a:off x="2892643" y="1073538"/>
            <a:ext cx="3358714" cy="699294"/>
          </a:xfrm>
          <a:prstGeom prst="rect">
            <a:avLst/>
          </a:prstGeom>
          <a:noFill/>
        </p:spPr>
        <p:txBody>
          <a:bodyPr wrap="square" rtlCol="0">
            <a:spAutoFit/>
          </a:bodyPr>
          <a:lstStyle/>
          <a:p>
            <a:pPr algn="ctr" defTabSz="650230" fontAlgn="base">
              <a:lnSpc>
                <a:spcPct val="150000"/>
              </a:lnSpc>
              <a:spcBef>
                <a:spcPct val="0"/>
              </a:spcBef>
              <a:spcAft>
                <a:spcPct val="0"/>
              </a:spcAft>
            </a:pPr>
            <a:r>
              <a:rPr lang="en-US" altLang="zh-CN" sz="2987" b="1">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rPr>
              <a:t>CHIA ĐOẠN</a:t>
            </a:r>
            <a:endParaRPr lang="en-GB" altLang="zh-CN" sz="2987" b="1" dirty="0">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ipe(left)">
                                      <p:cBhvr>
                                        <p:cTn id="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624556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a:solidFill>
              <a:srgbClr val="002060"/>
            </a:solidFill>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1139</Words>
  <Application>Microsoft Office PowerPoint</Application>
  <PresentationFormat>On-screen Show (4:3)</PresentationFormat>
  <Paragraphs>116</Paragraphs>
  <Slides>32</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Calibri</vt:lpstr>
      <vt:lpstr>Calibri Light</vt:lpstr>
      <vt:lpstr>Lato</vt:lpstr>
      <vt:lpstr>OpenSans</vt:lpstr>
      <vt:lpstr>Times New Roman</vt:lpstr>
      <vt:lpstr>Wingdings</vt:lpstr>
      <vt:lpstr>Office Theme</vt:lpstr>
      <vt:lpstr>jeppt.com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Tran Thi Huong</cp:lastModifiedBy>
  <cp:revision>39</cp:revision>
  <dcterms:created xsi:type="dcterms:W3CDTF">2020-12-08T16:26:38Z</dcterms:created>
  <dcterms:modified xsi:type="dcterms:W3CDTF">2021-12-04T15:35:33Z</dcterms:modified>
</cp:coreProperties>
</file>