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30" r:id="rId2"/>
    <p:sldId id="258" r:id="rId3"/>
    <p:sldId id="261" r:id="rId4"/>
    <p:sldId id="263" r:id="rId5"/>
    <p:sldId id="265" r:id="rId6"/>
    <p:sldId id="267" r:id="rId7"/>
    <p:sldId id="323" r:id="rId8"/>
    <p:sldId id="291" r:id="rId9"/>
    <p:sldId id="268" r:id="rId10"/>
    <p:sldId id="293" r:id="rId11"/>
    <p:sldId id="269" r:id="rId12"/>
    <p:sldId id="270" r:id="rId13"/>
    <p:sldId id="271" r:id="rId14"/>
    <p:sldId id="272" r:id="rId15"/>
    <p:sldId id="299" r:id="rId16"/>
    <p:sldId id="273" r:id="rId17"/>
    <p:sldId id="274" r:id="rId18"/>
    <p:sldId id="275" r:id="rId19"/>
    <p:sldId id="276" r:id="rId20"/>
    <p:sldId id="279" r:id="rId21"/>
    <p:sldId id="280" r:id="rId22"/>
    <p:sldId id="333" r:id="rId23"/>
    <p:sldId id="334" r:id="rId24"/>
    <p:sldId id="277" r:id="rId25"/>
    <p:sldId id="278" r:id="rId26"/>
    <p:sldId id="332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5F295-B014-48E7-AADA-051FFD89B91B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3A12-F9F2-464E-96E4-62654E3E7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1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1. Tìm những câu thơ nói lên sự gắn bó lâu đời của cây tre với người Việt Nam?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0DC2B-9F03-4AC9-846E-42FE5ABA4A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75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6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7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69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94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98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0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9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01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78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2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24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40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10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69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89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68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52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06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67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1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3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278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29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0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0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22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3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6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78C1-EFA0-47D9-892A-A10C1252DB1F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3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078C1-EFA0-47D9-892A-A10C1252DB1F}" type="datetimeFigureOut">
              <a:rPr lang="en-US" smtClean="0"/>
              <a:t>24/9/2021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B9D5E-2F4E-46A1-A782-464BC26D7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7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63" r:id="rId4"/>
    <p:sldLayoutId id="2147483650" r:id="rId5"/>
    <p:sldLayoutId id="2147483677" r:id="rId6"/>
    <p:sldLayoutId id="2147483676" r:id="rId7"/>
    <p:sldLayoutId id="2147483675" r:id="rId8"/>
    <p:sldLayoutId id="2147483672" r:id="rId9"/>
    <p:sldLayoutId id="2147483671" r:id="rId10"/>
    <p:sldLayoutId id="2147483670" r:id="rId11"/>
    <p:sldLayoutId id="2147483668" r:id="rId12"/>
    <p:sldLayoutId id="2147483667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78" r:id="rId19"/>
    <p:sldLayoutId id="2147483674" r:id="rId20"/>
    <p:sldLayoutId id="2147483673" r:id="rId21"/>
    <p:sldLayoutId id="2147483669" r:id="rId22"/>
    <p:sldLayoutId id="2147483666" r:id="rId23"/>
    <p:sldLayoutId id="2147483662" r:id="rId24"/>
    <p:sldLayoutId id="2147483661" r:id="rId25"/>
    <p:sldLayoutId id="2147483660" r:id="rId26"/>
    <p:sldLayoutId id="2147483656" r:id="rId27"/>
    <p:sldLayoutId id="2147483657" r:id="rId28"/>
    <p:sldLayoutId id="2147483658" r:id="rId29"/>
    <p:sldLayoutId id="2147483659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4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4.wdp"/><Relationship Id="rId1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9.gif"/><Relationship Id="rId12" Type="http://schemas.openxmlformats.org/officeDocument/2006/relationships/image" Target="../media/image13.png"/><Relationship Id="rId17" Type="http://schemas.openxmlformats.org/officeDocument/2006/relationships/slide" Target="slide14.xml"/><Relationship Id="rId2" Type="http://schemas.openxmlformats.org/officeDocument/2006/relationships/image" Target="../media/image6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2.jpg"/><Relationship Id="rId5" Type="http://schemas.microsoft.com/office/2007/relationships/hdphoto" Target="../media/hdphoto2.wdp"/><Relationship Id="rId15" Type="http://schemas.openxmlformats.org/officeDocument/2006/relationships/image" Target="../media/image15.png"/><Relationship Id="rId10" Type="http://schemas.openxmlformats.org/officeDocument/2006/relationships/image" Target="../media/image11.gif"/><Relationship Id="rId4" Type="http://schemas.openxmlformats.org/officeDocument/2006/relationships/image" Target="../media/image7.png"/><Relationship Id="rId9" Type="http://schemas.microsoft.com/office/2007/relationships/hdphoto" Target="../media/hdphoto3.wdp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4.wdp"/><Relationship Id="rId1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9.gif"/><Relationship Id="rId12" Type="http://schemas.openxmlformats.org/officeDocument/2006/relationships/image" Target="../media/image13.png"/><Relationship Id="rId17" Type="http://schemas.openxmlformats.org/officeDocument/2006/relationships/slide" Target="slide14.xml"/><Relationship Id="rId2" Type="http://schemas.openxmlformats.org/officeDocument/2006/relationships/image" Target="../media/image6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2.jpg"/><Relationship Id="rId5" Type="http://schemas.microsoft.com/office/2007/relationships/hdphoto" Target="../media/hdphoto2.wdp"/><Relationship Id="rId15" Type="http://schemas.openxmlformats.org/officeDocument/2006/relationships/image" Target="../media/image15.png"/><Relationship Id="rId10" Type="http://schemas.openxmlformats.org/officeDocument/2006/relationships/image" Target="../media/image11.gif"/><Relationship Id="rId4" Type="http://schemas.openxmlformats.org/officeDocument/2006/relationships/image" Target="../media/image7.png"/><Relationship Id="rId9" Type="http://schemas.microsoft.com/office/2007/relationships/hdphoto" Target="../media/hdphoto3.wdp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4.wdp"/><Relationship Id="rId1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9.gif"/><Relationship Id="rId12" Type="http://schemas.openxmlformats.org/officeDocument/2006/relationships/image" Target="../media/image13.png"/><Relationship Id="rId17" Type="http://schemas.openxmlformats.org/officeDocument/2006/relationships/slide" Target="slide14.xml"/><Relationship Id="rId2" Type="http://schemas.openxmlformats.org/officeDocument/2006/relationships/image" Target="../media/image6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2.jpg"/><Relationship Id="rId5" Type="http://schemas.microsoft.com/office/2007/relationships/hdphoto" Target="../media/hdphoto2.wdp"/><Relationship Id="rId15" Type="http://schemas.openxmlformats.org/officeDocument/2006/relationships/image" Target="../media/image15.png"/><Relationship Id="rId10" Type="http://schemas.openxmlformats.org/officeDocument/2006/relationships/image" Target="../media/image11.gif"/><Relationship Id="rId4" Type="http://schemas.openxmlformats.org/officeDocument/2006/relationships/image" Target="../media/image7.png"/><Relationship Id="rId9" Type="http://schemas.microsoft.com/office/2007/relationships/hdphoto" Target="../media/hdphoto3.wdp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262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E6C99B-958F-4713-9418-3A253BBE15E0}"/>
              </a:ext>
            </a:extLst>
          </p:cNvPr>
          <p:cNvSpPr/>
          <p:nvPr/>
        </p:nvSpPr>
        <p:spPr>
          <a:xfrm>
            <a:off x="4414278" y="3206486"/>
            <a:ext cx="423564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rgbClr val="FF0000"/>
                </a:solidFill>
                <a:effectLst/>
              </a:rPr>
              <a:t>LUYỆN ĐỌC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9602" y="0"/>
            <a:ext cx="726421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+mj-lt"/>
              </a:rPr>
              <a:t>Tre Việt Nam</a:t>
            </a:r>
            <a:endParaRPr lang="vi-VN" sz="28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+mj-lt"/>
              </a:rPr>
              <a:t>Tre xanh, 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+mj-lt"/>
              </a:rPr>
              <a:t>Xanh tự bao giờ?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+mj-lt"/>
              </a:rPr>
              <a:t>Chuyện ngày xưa... đã có bờ tre xanh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+mj-lt"/>
              </a:rPr>
              <a:t>Thân gầy guộc, lá mong manh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+mj-lt"/>
              </a:rPr>
              <a:t>Mà sao nên lũy nên thành tre ơi?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+mj-lt"/>
              </a:rPr>
              <a:t>Ở đâu tre cũng xanh tươi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+mj-lt"/>
              </a:rPr>
              <a:t>Cho dù đất sỏi đất vôi bạc màu?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+mj-lt"/>
              </a:rPr>
              <a:t>Có gì đâu, có gì đâu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+mj-lt"/>
              </a:rPr>
              <a:t>Mỡ màu ít, chắt dồn lâu hóa nhiều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+mj-lt"/>
              </a:rPr>
              <a:t>Rễ siêng không ngại đất nghèo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+mj-lt"/>
              </a:rPr>
              <a:t>Tre bao nhiêu rễ bấy nhiêu cần cù.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+mj-lt"/>
              </a:rPr>
              <a:t>Vươn mình trong gió tre đu</a:t>
            </a:r>
          </a:p>
          <a:p>
            <a:pPr algn="ctr"/>
            <a:r>
              <a:rPr lang="vi-VN" sz="2800" dirty="0">
                <a:solidFill>
                  <a:srgbClr val="000000"/>
                </a:solidFill>
                <a:latin typeface="+mj-lt"/>
              </a:rPr>
              <a:t>Cây kham khổ vẫn hát ru lá cành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1325919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110" y="0"/>
            <a:ext cx="677377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Yêu nhiều nắng nỏ trời xanh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Tre xanh không đứng khuất mình bóng râm.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Bão bùng thân bọc lấy thân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Tay ôm tay níu tre gần nhau thêm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Thương nhau tre chẳng ở riêng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Lũy thành từ đó mà nên hỡi người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Chẳng may thân gãy cành rơi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Vẫn nguyên cái gốc truyền đời cho măng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Nòi tre đâu chịu mọc cong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Chưa lên đã nhọn như chông lạ thường.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Lưng trần phơi nắng phơi sương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Có manh áo cộc, tre nhường cho con.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Măng non là búp măng non.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Đã mang dáng thẳng thân tròn của tre.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Năm qua đi, tháng qua đi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Tre già măng mọc có gì lạ đâu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Mai sau,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Mai sau,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Mai sau,</a:t>
            </a:r>
          </a:p>
          <a:p>
            <a:pPr algn="ctr"/>
            <a:r>
              <a:rPr lang="vi-VN" sz="2200" dirty="0">
                <a:solidFill>
                  <a:srgbClr val="000000"/>
                </a:solidFill>
                <a:latin typeface="+mj-lt"/>
              </a:rPr>
              <a:t>Đất xanh tre mãi xanh màu tre xanh.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D8F532-E5BD-4213-9145-042A7BD90906}"/>
              </a:ext>
            </a:extLst>
          </p:cNvPr>
          <p:cNvSpPr txBox="1"/>
          <p:nvPr/>
        </p:nvSpPr>
        <p:spPr>
          <a:xfrm>
            <a:off x="4267200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vi-VN" sz="1800" b="1" dirty="0">
                <a:solidFill>
                  <a:srgbClr val="000000"/>
                </a:solidFill>
                <a:latin typeface="OpenSans"/>
              </a:rPr>
              <a:t>NGUYỄN DUY</a:t>
            </a:r>
            <a:endParaRPr lang="vi-VN" sz="1800" dirty="0">
              <a:solidFill>
                <a:srgbClr val="000000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3785072763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524000" y="4572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524000" y="914401"/>
            <a:ext cx="9144000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 Việt Nam.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524000" y="1143000"/>
            <a:ext cx="32766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đọc: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524000" y="1600200"/>
            <a:ext cx="3429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909455" y="1995486"/>
            <a:ext cx="135774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gầy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guộc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524000" y="251460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Ngắt câu: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524000" y="3810000"/>
            <a:ext cx="91440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Giải nghĩa từ: </a:t>
            </a:r>
          </a:p>
        </p:txBody>
      </p:sp>
      <p:sp>
        <p:nvSpPr>
          <p:cNvPr id="5133" name="Text Box 1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524000" y="42672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3162300" y="2722419"/>
            <a:ext cx="615141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Tre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?/</a:t>
            </a:r>
          </a:p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//…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</p:txBody>
      </p:sp>
    </p:spTree>
    <p:extLst>
      <p:ext uri="{BB962C8B-B14F-4D97-AF65-F5344CB8AC3E}">
        <p14:creationId xmlns:p14="http://schemas.microsoft.com/office/powerpoint/2010/main" val="32659054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48" grpId="0"/>
      <p:bldP spid="35849" grpId="0"/>
      <p:bldP spid="35850" grpId="0"/>
      <p:bldP spid="35851" grpId="0"/>
      <p:bldP spid="5133" grpId="0"/>
      <p:bldP spid="358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2478088" y="2209801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000"/>
          </a:p>
        </p:txBody>
      </p:sp>
      <p:pic>
        <p:nvPicPr>
          <p:cNvPr id="14340" name="Picture 3" descr="C:\Users\Asus\Desktop\Mang tr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9" b="28290"/>
          <a:stretch>
            <a:fillRect/>
          </a:stretch>
        </p:blipFill>
        <p:spPr bwMode="auto">
          <a:xfrm>
            <a:off x="1149928" y="3329268"/>
            <a:ext cx="4107872" cy="349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C:\Users\Asus\Desktop\vo m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3" b="12692"/>
          <a:stretch>
            <a:fillRect/>
          </a:stretch>
        </p:blipFill>
        <p:spPr bwMode="auto">
          <a:xfrm>
            <a:off x="5285509" y="3329269"/>
            <a:ext cx="4106196" cy="349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5" descr="th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"/>
          <a:stretch>
            <a:fillRect/>
          </a:stretch>
        </p:blipFill>
        <p:spPr bwMode="auto">
          <a:xfrm>
            <a:off x="3442855" y="-125853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876800" y="0"/>
            <a:ext cx="20574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648200" y="6184611"/>
            <a:ext cx="1524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cộc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4">
            <a:hlinkClick r:id="rId5" action="ppaction://hlinksldjump"/>
            <a:extLst>
              <a:ext uri="{FF2B5EF4-FFF2-40B4-BE49-F238E27FC236}">
                <a16:creationId xmlns:a16="http://schemas.microsoft.com/office/drawing/2014/main" id="{1683B2A8-A1EC-4FE5-A698-78D85EEFF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3245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bẹ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4765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 animBg="1"/>
      <p:bldP spid="8205" grpId="1" animBg="1"/>
      <p:bldP spid="8207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C2249D-24CC-4925-852C-5F184867172A}"/>
              </a:ext>
            </a:extLst>
          </p:cNvPr>
          <p:cNvSpPr/>
          <p:nvPr/>
        </p:nvSpPr>
        <p:spPr>
          <a:xfrm>
            <a:off x="4091496" y="3206486"/>
            <a:ext cx="48812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rgbClr val="FF0000"/>
                </a:solidFill>
                <a:effectLst/>
              </a:rPr>
              <a:t>TÌM HIỂU BÀI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ảnh 3">
            <a:extLst>
              <a:ext uri="{FF2B5EF4-FFF2-40B4-BE49-F238E27FC236}">
                <a16:creationId xmlns:a16="http://schemas.microsoft.com/office/drawing/2014/main" id="{98A36B13-E10C-4E16-96B8-C27B6062DE9F}"/>
              </a:ext>
            </a:extLst>
          </p:cNvPr>
          <p:cNvSpPr/>
          <p:nvPr/>
        </p:nvSpPr>
        <p:spPr>
          <a:xfrm>
            <a:off x="1172815" y="3040512"/>
            <a:ext cx="3326296" cy="2027583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3</a:t>
            </a:r>
          </a:p>
        </p:txBody>
      </p:sp>
      <p:sp>
        <p:nvSpPr>
          <p:cNvPr id="6" name="mảnh 4">
            <a:extLst>
              <a:ext uri="{FF2B5EF4-FFF2-40B4-BE49-F238E27FC236}">
                <a16:creationId xmlns:a16="http://schemas.microsoft.com/office/drawing/2014/main" id="{8E43D932-7EE4-44DB-BF3C-207284BB2493}"/>
              </a:ext>
            </a:extLst>
          </p:cNvPr>
          <p:cNvSpPr/>
          <p:nvPr/>
        </p:nvSpPr>
        <p:spPr>
          <a:xfrm>
            <a:off x="4586906" y="3040512"/>
            <a:ext cx="3326296" cy="2027583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4</a:t>
            </a:r>
          </a:p>
        </p:txBody>
      </p:sp>
      <p:sp>
        <p:nvSpPr>
          <p:cNvPr id="7" name="mảnh 1">
            <a:extLst>
              <a:ext uri="{FF2B5EF4-FFF2-40B4-BE49-F238E27FC236}">
                <a16:creationId xmlns:a16="http://schemas.microsoft.com/office/drawing/2014/main" id="{23A90D9C-6E2D-48DA-BA44-AD740C77AB20}"/>
              </a:ext>
            </a:extLst>
          </p:cNvPr>
          <p:cNvSpPr/>
          <p:nvPr/>
        </p:nvSpPr>
        <p:spPr>
          <a:xfrm>
            <a:off x="1210283" y="925617"/>
            <a:ext cx="3251361" cy="2042870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1</a:t>
            </a:r>
          </a:p>
        </p:txBody>
      </p:sp>
      <p:sp>
        <p:nvSpPr>
          <p:cNvPr id="8" name="mảnh 2">
            <a:extLst>
              <a:ext uri="{FF2B5EF4-FFF2-40B4-BE49-F238E27FC236}">
                <a16:creationId xmlns:a16="http://schemas.microsoft.com/office/drawing/2014/main" id="{86753D04-35D1-430D-BACC-FC4231B30DC4}"/>
              </a:ext>
            </a:extLst>
          </p:cNvPr>
          <p:cNvSpPr/>
          <p:nvPr/>
        </p:nvSpPr>
        <p:spPr>
          <a:xfrm>
            <a:off x="4586906" y="940904"/>
            <a:ext cx="3326296" cy="2027583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/>
              <a:t>2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525C4BC-F94B-4C6C-9DD3-012806A34420}"/>
              </a:ext>
            </a:extLst>
          </p:cNvPr>
          <p:cNvSpPr txBox="1"/>
          <p:nvPr/>
        </p:nvSpPr>
        <p:spPr>
          <a:xfrm>
            <a:off x="3262824" y="239526"/>
            <a:ext cx="5666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TRÒ CHƠI LẬT HÌNH</a:t>
            </a:r>
          </a:p>
        </p:txBody>
      </p:sp>
      <p:sp>
        <p:nvSpPr>
          <p:cNvPr id="10" name="câu 1">
            <a:extLst>
              <a:ext uri="{FF2B5EF4-FFF2-40B4-BE49-F238E27FC236}">
                <a16:creationId xmlns:a16="http://schemas.microsoft.com/office/drawing/2014/main" id="{967827F8-F2D3-4375-BC1F-89BF58F1D03B}"/>
              </a:ext>
            </a:extLst>
          </p:cNvPr>
          <p:cNvSpPr/>
          <p:nvPr/>
        </p:nvSpPr>
        <p:spPr>
          <a:xfrm>
            <a:off x="1311964" y="5658681"/>
            <a:ext cx="9833113" cy="980661"/>
          </a:xfrm>
          <a:prstGeom prst="roundRect">
            <a:avLst/>
          </a:prstGeom>
          <a:solidFill>
            <a:srgbClr val="FFFF00"/>
          </a:solidFill>
          <a:ln w="76200">
            <a:solidFill>
              <a:schemeClr val="accent4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 những câu thơ nói lên sự gắn bó lâu đời của cây tre với người Việt Nam?</a:t>
            </a:r>
          </a:p>
          <a:p>
            <a:pPr algn="ctr"/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đáp án câu 1">
            <a:extLst>
              <a:ext uri="{FF2B5EF4-FFF2-40B4-BE49-F238E27FC236}">
                <a16:creationId xmlns:a16="http://schemas.microsoft.com/office/drawing/2014/main" id="{328A64E9-6731-43C2-B72D-A4809BD21B09}"/>
              </a:ext>
            </a:extLst>
          </p:cNvPr>
          <p:cNvSpPr/>
          <p:nvPr/>
        </p:nvSpPr>
        <p:spPr>
          <a:xfrm>
            <a:off x="8865704" y="954157"/>
            <a:ext cx="2676939" cy="4028660"/>
          </a:xfrm>
          <a:prstGeom prst="verticalScroll">
            <a:avLst/>
          </a:prstGeom>
          <a:solidFill>
            <a:srgbClr val="FF0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 Tre xanh,</a:t>
            </a:r>
          </a:p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Xanh tự bao giờ?</a:t>
            </a:r>
          </a:p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Chuyện ngày xưa… đã có bờ tre xanh.</a:t>
            </a:r>
          </a:p>
        </p:txBody>
      </p:sp>
      <p:sp>
        <p:nvSpPr>
          <p:cNvPr id="12" name="câu 2">
            <a:extLst>
              <a:ext uri="{FF2B5EF4-FFF2-40B4-BE49-F238E27FC236}">
                <a16:creationId xmlns:a16="http://schemas.microsoft.com/office/drawing/2014/main" id="{38027342-B2F7-45BD-B202-830C538C89D2}"/>
              </a:ext>
            </a:extLst>
          </p:cNvPr>
          <p:cNvSpPr/>
          <p:nvPr/>
        </p:nvSpPr>
        <p:spPr>
          <a:xfrm>
            <a:off x="1290427" y="5652770"/>
            <a:ext cx="9833113" cy="980661"/>
          </a:xfrm>
          <a:prstGeom prst="roundRect">
            <a:avLst/>
          </a:prstGeom>
          <a:solidFill>
            <a:srgbClr val="FFFF00"/>
          </a:solidFill>
          <a:ln w="76200">
            <a:solidFill>
              <a:schemeClr val="accent4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 hình ảnh nào của tre tượng trưng cho tính cần cù?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đáp án câu 2">
            <a:extLst>
              <a:ext uri="{FF2B5EF4-FFF2-40B4-BE49-F238E27FC236}">
                <a16:creationId xmlns:a16="http://schemas.microsoft.com/office/drawing/2014/main" id="{7B06DA66-F65B-49E8-A710-A38A24EE47F1}"/>
              </a:ext>
            </a:extLst>
          </p:cNvPr>
          <p:cNvSpPr/>
          <p:nvPr/>
        </p:nvSpPr>
        <p:spPr>
          <a:xfrm>
            <a:off x="8830917" y="1009204"/>
            <a:ext cx="2676939" cy="4028660"/>
          </a:xfrm>
          <a:prstGeom prst="verticalScroll">
            <a:avLst/>
          </a:prstGeom>
          <a:solidFill>
            <a:srgbClr val="FF0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Ở đâu tre cũng xanh tươi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 dù đất sỏi đất vôi bạc màu?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Rễ siêng không ngại đất nghèo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 bao nhiêu rễ bấy nhiêu cần cù.</a:t>
            </a:r>
            <a:endParaRPr 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âu 3">
            <a:extLst>
              <a:ext uri="{FF2B5EF4-FFF2-40B4-BE49-F238E27FC236}">
                <a16:creationId xmlns:a16="http://schemas.microsoft.com/office/drawing/2014/main" id="{A32F7E64-01D9-4F31-93FB-A80197D52B3F}"/>
              </a:ext>
            </a:extLst>
          </p:cNvPr>
          <p:cNvSpPr/>
          <p:nvPr/>
        </p:nvSpPr>
        <p:spPr>
          <a:xfrm>
            <a:off x="1333498" y="5678460"/>
            <a:ext cx="9833113" cy="980661"/>
          </a:xfrm>
          <a:prstGeom prst="roundRect">
            <a:avLst/>
          </a:prstGeom>
          <a:solidFill>
            <a:srgbClr val="FFFF00"/>
          </a:solidFill>
          <a:ln w="76200">
            <a:solidFill>
              <a:schemeClr val="accent4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 hình ảnh nào của tre gợi lên phẩm chất đoàn kết của người Việt Nam?</a:t>
            </a: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đáp án câu 3">
            <a:extLst>
              <a:ext uri="{FF2B5EF4-FFF2-40B4-BE49-F238E27FC236}">
                <a16:creationId xmlns:a16="http://schemas.microsoft.com/office/drawing/2014/main" id="{28AD6B26-BE21-4586-8182-DF65166293E7}"/>
              </a:ext>
            </a:extLst>
          </p:cNvPr>
          <p:cNvSpPr/>
          <p:nvPr/>
        </p:nvSpPr>
        <p:spPr>
          <a:xfrm>
            <a:off x="8848310" y="1032363"/>
            <a:ext cx="2676939" cy="4028660"/>
          </a:xfrm>
          <a:prstGeom prst="verticalScroll">
            <a:avLst/>
          </a:prstGeom>
          <a:solidFill>
            <a:srgbClr val="FF0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 bão bùng, tre tay ôm tay níu cho gần nhau thêm.</a:t>
            </a:r>
          </a:p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Thương nhau tre chẳng ở riêng mà mọc thành lũy</a:t>
            </a:r>
            <a:endParaRPr 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âu 4">
            <a:extLst>
              <a:ext uri="{FF2B5EF4-FFF2-40B4-BE49-F238E27FC236}">
                <a16:creationId xmlns:a16="http://schemas.microsoft.com/office/drawing/2014/main" id="{3265F162-BDCA-44A0-A98B-6C3ABF3182BF}"/>
              </a:ext>
            </a:extLst>
          </p:cNvPr>
          <p:cNvSpPr/>
          <p:nvPr/>
        </p:nvSpPr>
        <p:spPr>
          <a:xfrm>
            <a:off x="1268890" y="5650349"/>
            <a:ext cx="9833113" cy="980661"/>
          </a:xfrm>
          <a:prstGeom prst="roundRect">
            <a:avLst/>
          </a:prstGeom>
          <a:solidFill>
            <a:srgbClr val="FFFF00"/>
          </a:solidFill>
          <a:ln w="76200">
            <a:solidFill>
              <a:schemeClr val="accent4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 hình ảnh nào của tre tượng trưng cho tính ngay thẳng?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đáp án câu 4">
            <a:extLst>
              <a:ext uri="{FF2B5EF4-FFF2-40B4-BE49-F238E27FC236}">
                <a16:creationId xmlns:a16="http://schemas.microsoft.com/office/drawing/2014/main" id="{0B2F7B9A-1895-42CC-A17D-5ED257B5F4A0}"/>
              </a:ext>
            </a:extLst>
          </p:cNvPr>
          <p:cNvSpPr/>
          <p:nvPr/>
        </p:nvSpPr>
        <p:spPr>
          <a:xfrm>
            <a:off x="8865703" y="1029182"/>
            <a:ext cx="2676939" cy="4028660"/>
          </a:xfrm>
          <a:prstGeom prst="verticalScroll">
            <a:avLst/>
          </a:prstGeom>
          <a:solidFill>
            <a:srgbClr val="FF0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Tre già thân gẫy cành rơi vẫn truyền cái gốc cho con, măng tre luôn mọc thẳng: Nòi tre đâu chịu mọc cong, búp măng non đã mang dáng thẳng thân tròn của tre.</a:t>
            </a:r>
          </a:p>
        </p:txBody>
      </p:sp>
    </p:spTree>
    <p:extLst>
      <p:ext uri="{BB962C8B-B14F-4D97-AF65-F5344CB8AC3E}">
        <p14:creationId xmlns:p14="http://schemas.microsoft.com/office/powerpoint/2010/main" val="280275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ng bóng Ý nghĩ: Hình đám mây 5">
            <a:extLst>
              <a:ext uri="{FF2B5EF4-FFF2-40B4-BE49-F238E27FC236}">
                <a16:creationId xmlns:a16="http://schemas.microsoft.com/office/drawing/2014/main" id="{2EA6F4E1-1546-4D25-8997-25E5BB1C61A1}"/>
              </a:ext>
            </a:extLst>
          </p:cNvPr>
          <p:cNvSpPr/>
          <p:nvPr/>
        </p:nvSpPr>
        <p:spPr>
          <a:xfrm>
            <a:off x="3583190" y="841248"/>
            <a:ext cx="7389610" cy="3723301"/>
          </a:xfrm>
          <a:prstGeom prst="cloudCallout">
            <a:avLst>
              <a:gd name="adj1" fmla="val -41077"/>
              <a:gd name="adj2" fmla="val 3960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25" b="1" dirty="0">
              <a:latin typeface="HP001 4 hàng" panose="020B0603050302020204" pitchFamily="34" charset="-93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Em thích những hình ảnh nào về cây tre và búp măng non? Vì sao?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Hình ảnh 6">
            <a:extLst>
              <a:ext uri="{FF2B5EF4-FFF2-40B4-BE49-F238E27FC236}">
                <a16:creationId xmlns:a16="http://schemas.microsoft.com/office/drawing/2014/main" id="{8E580BAA-2273-4FA8-A57F-4B997C6E1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30" y="4317890"/>
            <a:ext cx="1884194" cy="254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70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ng bóng Ý nghĩ: Hình đám mây 5">
            <a:extLst>
              <a:ext uri="{FF2B5EF4-FFF2-40B4-BE49-F238E27FC236}">
                <a16:creationId xmlns:a16="http://schemas.microsoft.com/office/drawing/2014/main" id="{2EA6F4E1-1546-4D25-8997-25E5BB1C61A1}"/>
              </a:ext>
            </a:extLst>
          </p:cNvPr>
          <p:cNvSpPr/>
          <p:nvPr/>
        </p:nvSpPr>
        <p:spPr>
          <a:xfrm>
            <a:off x="3656342" y="745297"/>
            <a:ext cx="7010077" cy="3572593"/>
          </a:xfrm>
          <a:prstGeom prst="cloudCallout">
            <a:avLst>
              <a:gd name="adj1" fmla="val -49739"/>
              <a:gd name="adj2" fmla="val 484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Qua hình tượng cây tre, tác giả muốn nói lên điều gì?</a:t>
            </a:r>
            <a:endParaRPr lang="vi-VN" sz="3600" b="1" dirty="0">
              <a:solidFill>
                <a:srgbClr val="C00000"/>
              </a:solidFill>
              <a:latin typeface="HP001 4 hàng" panose="020B0603050302020204" pitchFamily="34" charset="-93"/>
            </a:endParaRPr>
          </a:p>
        </p:txBody>
      </p:sp>
      <p:pic>
        <p:nvPicPr>
          <p:cNvPr id="5" name="Hình ảnh 6">
            <a:extLst>
              <a:ext uri="{FF2B5EF4-FFF2-40B4-BE49-F238E27FC236}">
                <a16:creationId xmlns:a16="http://schemas.microsoft.com/office/drawing/2014/main" id="{8E580BAA-2273-4FA8-A57F-4B997C6E1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30" y="4317890"/>
            <a:ext cx="1884194" cy="254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9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ộn: Ngang 4">
            <a:extLst>
              <a:ext uri="{FF2B5EF4-FFF2-40B4-BE49-F238E27FC236}">
                <a16:creationId xmlns:a16="http://schemas.microsoft.com/office/drawing/2014/main" id="{625E4BF9-6289-4C86-9DEC-99635A160DC0}"/>
              </a:ext>
            </a:extLst>
          </p:cNvPr>
          <p:cNvSpPr/>
          <p:nvPr/>
        </p:nvSpPr>
        <p:spPr>
          <a:xfrm>
            <a:off x="1447770" y="2073242"/>
            <a:ext cx="8979340" cy="2826258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C00000"/>
              </a:solidFill>
              <a:latin typeface="HP001 4 hàng" panose="020B0603050302020204" pitchFamily="34" charset="-93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142B3494-0A6C-46BF-94ED-40434FB50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90" y="5806440"/>
            <a:ext cx="1051560" cy="1051560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FF150008-50FA-41C4-AE67-118CAC8A3B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550" y="5806440"/>
            <a:ext cx="1051560" cy="1051560"/>
          </a:xfrm>
          <a:prstGeom prst="rect">
            <a:avLst/>
          </a:prstGeom>
        </p:spPr>
      </p:pic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133630" y="2785712"/>
            <a:ext cx="8610600" cy="230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2" tIns="45687" rIns="91372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336600"/>
                </a:solidFill>
                <a:cs typeface="Times New Roman" pitchFamily="18" charset="0"/>
              </a:rPr>
              <a:t>Qua hình tượng cây tre, tác giả ca ngợi những phẩm chất cao đẹp của con người Việt Nam: giàu tình thương yêu, ngay thẳng, chính trực.</a:t>
            </a:r>
            <a:endParaRPr lang="en-US" sz="3200">
              <a:solidFill>
                <a:srgbClr val="336600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>
              <a:solidFill>
                <a:srgbClr val="008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865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08A74F-B083-41A0-B445-5EAFF68CB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502AE0-95D1-42F8-BE64-45510431D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17" y="3579784"/>
            <a:ext cx="2981202" cy="24690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17E7C4-4C54-404E-93A2-0AC4A670B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202" y="758388"/>
            <a:ext cx="7254006" cy="36331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787FC1-3780-47D0-9E6A-AD18E7955281}"/>
              </a:ext>
            </a:extLst>
          </p:cNvPr>
          <p:cNvSpPr/>
          <p:nvPr/>
        </p:nvSpPr>
        <p:spPr>
          <a:xfrm>
            <a:off x="4876800" y="1938635"/>
            <a:ext cx="37623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0820932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85800"/>
            <a:ext cx="2819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8" descr="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3048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1" descr="c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00500"/>
            <a:ext cx="3200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1" descr="C:\Users\Asus\Desktop\chieu t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0" t="18825" r="8649"/>
          <a:stretch>
            <a:fillRect/>
          </a:stretch>
        </p:blipFill>
        <p:spPr bwMode="auto">
          <a:xfrm>
            <a:off x="4800600" y="685800"/>
            <a:ext cx="3124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2" descr="C:\Users\Asus\Desktop\coc tt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32766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3" descr="C:\Users\Asus\Desktop\Do mỹ g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2" r="4880"/>
          <a:stretch>
            <a:fillRect/>
          </a:stretch>
        </p:blipFill>
        <p:spPr bwMode="auto">
          <a:xfrm>
            <a:off x="7772400" y="3886200"/>
            <a:ext cx="2895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Box 2"/>
          <p:cNvSpPr txBox="1">
            <a:spLocks noChangeArrowheads="1"/>
          </p:cNvSpPr>
          <p:nvPr/>
        </p:nvSpPr>
        <p:spPr bwMode="auto">
          <a:xfrm>
            <a:off x="2898775" y="295275"/>
            <a:ext cx="662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CÔNG DỤNG CỦA CÂY TRE</a:t>
            </a:r>
          </a:p>
        </p:txBody>
      </p:sp>
    </p:spTree>
    <p:extLst>
      <p:ext uri="{BB962C8B-B14F-4D97-AF65-F5344CB8AC3E}">
        <p14:creationId xmlns:p14="http://schemas.microsoft.com/office/powerpoint/2010/main" val="376826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141288"/>
            <a:ext cx="61912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2800"/>
            <a:ext cx="4114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5029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63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715167-AB5D-4460-9413-A8875F7FD20F}"/>
              </a:ext>
            </a:extLst>
          </p:cNvPr>
          <p:cNvSpPr/>
          <p:nvPr/>
        </p:nvSpPr>
        <p:spPr>
          <a:xfrm>
            <a:off x="2783683" y="2082432"/>
            <a:ext cx="6624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LUYỆN ĐỌC DIỄN CẢM</a:t>
            </a:r>
          </a:p>
        </p:txBody>
      </p:sp>
    </p:spTree>
    <p:extLst>
      <p:ext uri="{BB962C8B-B14F-4D97-AF65-F5344CB8AC3E}">
        <p14:creationId xmlns:p14="http://schemas.microsoft.com/office/powerpoint/2010/main" val="3687487858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715167-AB5D-4460-9413-A8875F7FD20F}"/>
              </a:ext>
            </a:extLst>
          </p:cNvPr>
          <p:cNvSpPr/>
          <p:nvPr/>
        </p:nvSpPr>
        <p:spPr>
          <a:xfrm>
            <a:off x="3061909" y="991051"/>
            <a:ext cx="25875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Giọng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đọc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6695DF-8F41-44C5-8811-EC51233064B9}"/>
              </a:ext>
            </a:extLst>
          </p:cNvPr>
          <p:cNvSpPr txBox="1"/>
          <p:nvPr/>
        </p:nvSpPr>
        <p:spPr>
          <a:xfrm>
            <a:off x="2678871" y="1828800"/>
            <a:ext cx="68342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/>
              <a:t>Toàn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: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giọng</a:t>
            </a:r>
            <a:r>
              <a:rPr lang="en-US" sz="3200" dirty="0"/>
              <a:t> </a:t>
            </a:r>
            <a:r>
              <a:rPr lang="en-US" sz="3200" dirty="0" err="1"/>
              <a:t>cảm</a:t>
            </a:r>
            <a:r>
              <a:rPr lang="en-US" sz="3200" dirty="0"/>
              <a:t> </a:t>
            </a:r>
            <a:r>
              <a:rPr lang="en-US" sz="3200" dirty="0" err="1"/>
              <a:t>hứng</a:t>
            </a:r>
            <a:r>
              <a:rPr lang="en-US" sz="3200" dirty="0"/>
              <a:t>, </a:t>
            </a:r>
            <a:r>
              <a:rPr lang="en-US" sz="3200" dirty="0" err="1"/>
              <a:t>ngợi</a:t>
            </a:r>
            <a:r>
              <a:rPr lang="en-US" sz="3200" dirty="0"/>
              <a:t> ca</a:t>
            </a:r>
          </a:p>
          <a:p>
            <a:r>
              <a:rPr lang="en-US" sz="3200" dirty="0"/>
              <a:t>+ </a:t>
            </a:r>
            <a:r>
              <a:rPr lang="en-US" sz="3200" dirty="0" err="1"/>
              <a:t>Đoạn</a:t>
            </a:r>
            <a:r>
              <a:rPr lang="en-US" sz="3200" dirty="0"/>
              <a:t> 1: </a:t>
            </a:r>
            <a:r>
              <a:rPr lang="en-US" sz="3200" dirty="0" err="1"/>
              <a:t>giọng</a:t>
            </a:r>
            <a:r>
              <a:rPr lang="en-US" sz="3200" dirty="0"/>
              <a:t> </a:t>
            </a:r>
            <a:r>
              <a:rPr lang="en-US" sz="3200" dirty="0" err="1"/>
              <a:t>chậm</a:t>
            </a:r>
            <a:r>
              <a:rPr lang="en-US" sz="3200" dirty="0"/>
              <a:t> </a:t>
            </a:r>
            <a:r>
              <a:rPr lang="en-US" sz="3200" dirty="0" err="1"/>
              <a:t>rãi</a:t>
            </a:r>
            <a:r>
              <a:rPr lang="en-US" sz="3200" dirty="0"/>
              <a:t>, </a:t>
            </a:r>
            <a:r>
              <a:rPr lang="en-US" sz="3200" dirty="0" err="1"/>
              <a:t>sâu</a:t>
            </a:r>
            <a:r>
              <a:rPr lang="en-US" sz="3200" dirty="0"/>
              <a:t> </a:t>
            </a:r>
            <a:r>
              <a:rPr lang="en-US" sz="3200" dirty="0" err="1"/>
              <a:t>lắng</a:t>
            </a:r>
            <a:endParaRPr lang="en-US" sz="3200" dirty="0"/>
          </a:p>
          <a:p>
            <a:r>
              <a:rPr lang="en-US" sz="3200" dirty="0"/>
              <a:t>+ </a:t>
            </a:r>
            <a:r>
              <a:rPr lang="en-US" sz="3200" dirty="0" err="1"/>
              <a:t>Đoạn</a:t>
            </a:r>
            <a:r>
              <a:rPr lang="en-US" sz="3200" dirty="0"/>
              <a:t> 2, 3, 4: </a:t>
            </a:r>
            <a:r>
              <a:rPr lang="en-US" sz="3200" dirty="0" err="1"/>
              <a:t>nhẹ</a:t>
            </a:r>
            <a:r>
              <a:rPr lang="en-US" sz="3200" dirty="0"/>
              <a:t> </a:t>
            </a:r>
            <a:r>
              <a:rPr lang="en-US" sz="3200" dirty="0" err="1"/>
              <a:t>nhàng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0786434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2855914" y="3540125"/>
            <a:ext cx="2663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3359151" y="3540126"/>
            <a:ext cx="30972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2913063" y="3813176"/>
            <a:ext cx="30972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3359151" y="4116388"/>
            <a:ext cx="30972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2711451" y="4332288"/>
            <a:ext cx="30972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2855913" y="4908551"/>
            <a:ext cx="30972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3244851" y="5183188"/>
            <a:ext cx="309721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0489" name="Rectangle 13"/>
          <p:cNvSpPr>
            <a:spLocks noChangeArrowheads="1"/>
          </p:cNvSpPr>
          <p:nvPr/>
        </p:nvSpPr>
        <p:spPr bwMode="auto">
          <a:xfrm>
            <a:off x="5276058" y="2097090"/>
            <a:ext cx="30972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0490" name="Rectangle 14"/>
          <p:cNvSpPr>
            <a:spLocks noChangeArrowheads="1"/>
          </p:cNvSpPr>
          <p:nvPr/>
        </p:nvSpPr>
        <p:spPr bwMode="auto">
          <a:xfrm>
            <a:off x="5590383" y="2370140"/>
            <a:ext cx="30972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0491" name="Rectangle 15"/>
          <p:cNvSpPr>
            <a:spLocks noChangeArrowheads="1"/>
          </p:cNvSpPr>
          <p:nvPr/>
        </p:nvSpPr>
        <p:spPr bwMode="auto">
          <a:xfrm>
            <a:off x="5377658" y="2643190"/>
            <a:ext cx="30972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0492" name="Rectangle 16"/>
          <p:cNvSpPr>
            <a:spLocks noChangeArrowheads="1"/>
          </p:cNvSpPr>
          <p:nvPr/>
        </p:nvSpPr>
        <p:spPr bwMode="auto">
          <a:xfrm>
            <a:off x="5447508" y="2946402"/>
            <a:ext cx="30972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0493" name="Rectangle 17"/>
          <p:cNvSpPr>
            <a:spLocks noChangeArrowheads="1"/>
          </p:cNvSpPr>
          <p:nvPr/>
        </p:nvSpPr>
        <p:spPr bwMode="auto">
          <a:xfrm>
            <a:off x="5125245" y="3665540"/>
            <a:ext cx="431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0494" name="Rectangle 18"/>
          <p:cNvSpPr>
            <a:spLocks noChangeArrowheads="1"/>
          </p:cNvSpPr>
          <p:nvPr/>
        </p:nvSpPr>
        <p:spPr bwMode="auto">
          <a:xfrm>
            <a:off x="2782888" y="4548189"/>
            <a:ext cx="5762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2590521" y="780606"/>
            <a:ext cx="7755371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altLang="en-US" sz="32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chông</a:t>
            </a:r>
            <a:r>
              <a:rPr lang="en-US" altLang="en-US" sz="32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32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32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2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32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32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</p:txBody>
      </p:sp>
      <p:sp>
        <p:nvSpPr>
          <p:cNvPr id="20496" name="Line 20"/>
          <p:cNvSpPr>
            <a:spLocks noChangeShapeType="1"/>
          </p:cNvSpPr>
          <p:nvPr/>
        </p:nvSpPr>
        <p:spPr bwMode="auto">
          <a:xfrm>
            <a:off x="3109120" y="244157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1524000" y="113059"/>
            <a:ext cx="9144000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 VIỆT NAM</a:t>
            </a: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4D252748-9247-4703-9D4E-708AB8741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8678" y="812354"/>
            <a:ext cx="7755371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chông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/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.//</a:t>
            </a:r>
          </a:p>
        </p:txBody>
      </p:sp>
    </p:spTree>
    <p:extLst>
      <p:ext uri="{BB962C8B-B14F-4D97-AF65-F5344CB8AC3E}">
        <p14:creationId xmlns:p14="http://schemas.microsoft.com/office/powerpoint/2010/main" val="28347633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9" grpId="0"/>
      <p:bldP spid="1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C6D701-C0FC-4108-8287-F8B201283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64B587-FC5E-4C0A-B468-EA3D1A49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432" y="619086"/>
            <a:ext cx="6864464" cy="4371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A53800-DA53-40A0-8B92-39341DEEF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4943"/>
            <a:ext cx="12192000" cy="117305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50AB22-24C0-4F06-AAEF-B60BDDA51076}"/>
              </a:ext>
            </a:extLst>
          </p:cNvPr>
          <p:cNvSpPr txBox="1"/>
          <p:nvPr/>
        </p:nvSpPr>
        <p:spPr>
          <a:xfrm>
            <a:off x="3510170" y="2307758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-102" panose="02000000000000000000" pitchFamily="2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017902054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4" b="34302" l="41277" r="54043">
                        <a14:foregroundMark x1="43404" y1="24128" x2="44965" y2="23256"/>
                        <a14:foregroundMark x1="47234" y1="18023" x2="50780" y2="17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16" t="15680" r="47691" b="66305"/>
          <a:stretch/>
        </p:blipFill>
        <p:spPr>
          <a:xfrm>
            <a:off x="5791200" y="3547720"/>
            <a:ext cx="1440874" cy="1254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7" b="32155" l="10000" r="44167">
                        <a14:backgroundMark x1="29167" y1="29329" x2="28889" y2="27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84" r="56667" b="69081"/>
          <a:stretch/>
        </p:blipFill>
        <p:spPr>
          <a:xfrm>
            <a:off x="7647707" y="3312267"/>
            <a:ext cx="886694" cy="867320"/>
          </a:xfrm>
          <a:prstGeom prst="rect">
            <a:avLst/>
          </a:prstGeom>
        </p:spPr>
      </p:pic>
      <p:pic>
        <p:nvPicPr>
          <p:cNvPr id="13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08513" y="3048001"/>
            <a:ext cx="943255" cy="86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42584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09600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648" y="54674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45" y="381000"/>
            <a:ext cx="6248399" cy="2209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74" y="2974136"/>
            <a:ext cx="5943600" cy="2013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167" b="100000" l="4250" r="100000">
                        <a14:foregroundMark x1="32417" y1="71083" x2="25333" y2="60583"/>
                        <a14:foregroundMark x1="22500" y1="73167" x2="24917" y2="67083"/>
                        <a14:foregroundMark x1="37083" y1="81000" x2="38917" y2="77750"/>
                        <a14:foregroundMark x1="48750" y1="94167" x2="51250" y2="89333"/>
                        <a14:foregroundMark x1="92417" y1="98583" x2="98917" y2="72917"/>
                        <a14:foregroundMark x1="92000" y1="98167" x2="66167" y2="91333"/>
                        <a14:foregroundMark x1="90417" y1="91333" x2="86167" y2="90667"/>
                        <a14:foregroundMark x1="86333" y1="74167" x2="86333" y2="74167"/>
                        <a14:foregroundMark x1="85750" y1="74583" x2="84333" y2="78167"/>
                        <a14:foregroundMark x1="94833" y1="63667" x2="92667" y2="59417"/>
                        <a14:foregroundMark x1="92667" y1="59167" x2="91000" y2="60417"/>
                        <a14:backgroundMark x1="89417" y1="84417" x2="87333" y2="79167"/>
                        <a14:backgroundMark x1="43333" y1="95333" x2="56083" y2="9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114" r="42525"/>
          <a:stretch/>
        </p:blipFill>
        <p:spPr>
          <a:xfrm>
            <a:off x="3144984" y="1085570"/>
            <a:ext cx="1970809" cy="1470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167" b="100000" l="4250" r="100000">
                        <a14:foregroundMark x1="32417" y1="71083" x2="25333" y2="60583"/>
                        <a14:foregroundMark x1="22500" y1="73167" x2="24917" y2="67083"/>
                        <a14:foregroundMark x1="37083" y1="81000" x2="38917" y2="77750"/>
                        <a14:foregroundMark x1="48750" y1="94167" x2="51250" y2="89333"/>
                        <a14:foregroundMark x1="92417" y1="98583" x2="98917" y2="72917"/>
                        <a14:foregroundMark x1="92000" y1="98167" x2="66167" y2="91333"/>
                        <a14:foregroundMark x1="90417" y1="91333" x2="86167" y2="90667"/>
                        <a14:foregroundMark x1="86333" y1="74167" x2="86333" y2="74167"/>
                        <a14:foregroundMark x1="85750" y1="74583" x2="84333" y2="78167"/>
                        <a14:foregroundMark x1="94833" y1="63667" x2="92667" y2="59417"/>
                        <a14:foregroundMark x1="92667" y1="59167" x2="91000" y2="60417"/>
                        <a14:backgroundMark x1="89417" y1="84417" x2="87333" y2="79167"/>
                        <a14:backgroundMark x1="43333" y1="95333" x2="56083" y2="9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95" t="57114"/>
          <a:stretch/>
        </p:blipFill>
        <p:spPr>
          <a:xfrm>
            <a:off x="8316190" y="1120206"/>
            <a:ext cx="1388918" cy="1470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914" y="3746962"/>
            <a:ext cx="1148388" cy="1216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76944" l="23056" r="90000">
                        <a14:backgroundMark x1="37778" y1="16389" x2="28889" y2="49444"/>
                        <a14:backgroundMark x1="62500" y1="15833" x2="56389" y2="24722"/>
                        <a14:backgroundMark x1="86389" y1="31667" x2="68611" y2="34722"/>
                        <a14:backgroundMark x1="58056" y1="26389" x2="67500" y2="10556"/>
                        <a14:backgroundMark x1="61389" y1="23611" x2="72500" y2="12500"/>
                        <a14:backgroundMark x1="84444" y1="62778" x2="65833" y2="47778"/>
                        <a14:backgroundMark x1="36667" y1="69167" x2="48889" y2="49722"/>
                        <a14:backgroundMark x1="24167" y1="64444" x2="43611" y2="52500"/>
                        <a14:backgroundMark x1="48333" y1="11389" x2="54444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2" t="12222" r="11212" b="25809"/>
          <a:stretch/>
        </p:blipFill>
        <p:spPr>
          <a:xfrm>
            <a:off x="4109605" y="3980643"/>
            <a:ext cx="1105957" cy="1060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533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19600" y="829775"/>
            <a:ext cx="4495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Khi Tô Hiến Thành ốm nặng, ai thường xuyên chăm sóc ông?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53119" y="3233012"/>
            <a:ext cx="39225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tham tri chính sự Vũ Tán Đường ngày đêm hầu hạ ông.</a:t>
            </a:r>
          </a:p>
        </p:txBody>
      </p:sp>
      <p:pic>
        <p:nvPicPr>
          <p:cNvPr id="20" name="Picture 19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530" y="5668825"/>
            <a:ext cx="1356688" cy="13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73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9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1214E-7 L -1.14271 0.0111 " pathEditMode="relative" rAng="0" ptsTypes="AA">
                                      <p:cBhvr>
                                        <p:cTn id="8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10" dur="3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2" dur="3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8 -0.0541 L 1.16476 -0.05063 " pathEditMode="relative" rAng="0" ptsTypes="AA">
                                      <p:cBhvr>
                                        <p:cTn id="20" dur="2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4" b="34302" l="41277" r="54043">
                        <a14:foregroundMark x1="43404" y1="24128" x2="44965" y2="23256"/>
                        <a14:foregroundMark x1="47234" y1="18023" x2="50780" y2="17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16" t="15680" r="47691" b="66305"/>
          <a:stretch/>
        </p:blipFill>
        <p:spPr>
          <a:xfrm>
            <a:off x="5791200" y="3547720"/>
            <a:ext cx="1440874" cy="1254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7" b="32155" l="10000" r="44167">
                        <a14:backgroundMark x1="29167" y1="29329" x2="28889" y2="27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84" r="56667" b="69081"/>
          <a:stretch/>
        </p:blipFill>
        <p:spPr>
          <a:xfrm>
            <a:off x="7647707" y="3312267"/>
            <a:ext cx="886694" cy="867320"/>
          </a:xfrm>
          <a:prstGeom prst="rect">
            <a:avLst/>
          </a:prstGeom>
        </p:spPr>
      </p:pic>
      <p:pic>
        <p:nvPicPr>
          <p:cNvPr id="13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08513" y="3048001"/>
            <a:ext cx="943255" cy="86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42584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09600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648" y="54674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45" y="381000"/>
            <a:ext cx="6248399" cy="2209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74" y="2974136"/>
            <a:ext cx="5943600" cy="2013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167" b="100000" l="4250" r="100000">
                        <a14:foregroundMark x1="32417" y1="71083" x2="25333" y2="60583"/>
                        <a14:foregroundMark x1="22500" y1="73167" x2="24917" y2="67083"/>
                        <a14:foregroundMark x1="37083" y1="81000" x2="38917" y2="77750"/>
                        <a14:foregroundMark x1="48750" y1="94167" x2="51250" y2="89333"/>
                        <a14:foregroundMark x1="92417" y1="98583" x2="98917" y2="72917"/>
                        <a14:foregroundMark x1="92000" y1="98167" x2="66167" y2="91333"/>
                        <a14:foregroundMark x1="90417" y1="91333" x2="86167" y2="90667"/>
                        <a14:foregroundMark x1="86333" y1="74167" x2="86333" y2="74167"/>
                        <a14:foregroundMark x1="85750" y1="74583" x2="84333" y2="78167"/>
                        <a14:foregroundMark x1="94833" y1="63667" x2="92667" y2="59417"/>
                        <a14:foregroundMark x1="92667" y1="59167" x2="91000" y2="60417"/>
                        <a14:backgroundMark x1="89417" y1="84417" x2="87333" y2="79167"/>
                        <a14:backgroundMark x1="43333" y1="95333" x2="56083" y2="9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114" r="42525"/>
          <a:stretch/>
        </p:blipFill>
        <p:spPr>
          <a:xfrm>
            <a:off x="3144984" y="1085570"/>
            <a:ext cx="1970809" cy="1470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167" b="100000" l="4250" r="100000">
                        <a14:foregroundMark x1="32417" y1="71083" x2="25333" y2="60583"/>
                        <a14:foregroundMark x1="22500" y1="73167" x2="24917" y2="67083"/>
                        <a14:foregroundMark x1="37083" y1="81000" x2="38917" y2="77750"/>
                        <a14:foregroundMark x1="48750" y1="94167" x2="51250" y2="89333"/>
                        <a14:foregroundMark x1="92417" y1="98583" x2="98917" y2="72917"/>
                        <a14:foregroundMark x1="92000" y1="98167" x2="66167" y2="91333"/>
                        <a14:foregroundMark x1="90417" y1="91333" x2="86167" y2="90667"/>
                        <a14:foregroundMark x1="86333" y1="74167" x2="86333" y2="74167"/>
                        <a14:foregroundMark x1="85750" y1="74583" x2="84333" y2="78167"/>
                        <a14:foregroundMark x1="94833" y1="63667" x2="92667" y2="59417"/>
                        <a14:foregroundMark x1="92667" y1="59167" x2="91000" y2="60417"/>
                        <a14:backgroundMark x1="89417" y1="84417" x2="87333" y2="79167"/>
                        <a14:backgroundMark x1="43333" y1="95333" x2="56083" y2="9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95" t="57114"/>
          <a:stretch/>
        </p:blipFill>
        <p:spPr>
          <a:xfrm>
            <a:off x="8316190" y="1120206"/>
            <a:ext cx="1388918" cy="1470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914" y="3746962"/>
            <a:ext cx="1148388" cy="1216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76944" l="23056" r="90000">
                        <a14:backgroundMark x1="37778" y1="16389" x2="28889" y2="49444"/>
                        <a14:backgroundMark x1="62500" y1="15833" x2="56389" y2="24722"/>
                        <a14:backgroundMark x1="86389" y1="31667" x2="68611" y2="34722"/>
                        <a14:backgroundMark x1="58056" y1="26389" x2="67500" y2="10556"/>
                        <a14:backgroundMark x1="61389" y1="23611" x2="72500" y2="12500"/>
                        <a14:backgroundMark x1="84444" y1="62778" x2="65833" y2="47778"/>
                        <a14:backgroundMark x1="36667" y1="69167" x2="48889" y2="49722"/>
                        <a14:backgroundMark x1="24167" y1="64444" x2="43611" y2="52500"/>
                        <a14:backgroundMark x1="48333" y1="11389" x2="54444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2" t="12222" r="11212" b="25809"/>
          <a:stretch/>
        </p:blipFill>
        <p:spPr>
          <a:xfrm>
            <a:off x="4109605" y="3980643"/>
            <a:ext cx="1105957" cy="1060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533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5152" y="660710"/>
            <a:ext cx="3922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Tô Hiến Thành tiến cử ai thay ông đứng đầu triều đình?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29647" y="3568271"/>
            <a:ext cx="39225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gián nghị đại phu Trần Trung Tá.</a:t>
            </a:r>
          </a:p>
        </p:txBody>
      </p:sp>
      <p:pic>
        <p:nvPicPr>
          <p:cNvPr id="19" name="Picture 1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530" y="5668825"/>
            <a:ext cx="1356688" cy="13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12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9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1214E-7 L -1.14271 0.0111 " pathEditMode="relative" rAng="0" ptsTypes="AA">
                                      <p:cBhvr>
                                        <p:cTn id="8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10" dur="3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2" dur="3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8 -0.0541 L 1.16476 -0.05063 " pathEditMode="relative" rAng="0" ptsTypes="AA">
                                      <p:cBhvr>
                                        <p:cTn id="20" dur="2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4" b="34302" l="41277" r="54043">
                        <a14:foregroundMark x1="43404" y1="24128" x2="44965" y2="23256"/>
                        <a14:foregroundMark x1="47234" y1="18023" x2="50780" y2="17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16" t="15680" r="47691" b="66305"/>
          <a:stretch/>
        </p:blipFill>
        <p:spPr>
          <a:xfrm>
            <a:off x="5791200" y="3547720"/>
            <a:ext cx="1440874" cy="1254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7" b="32155" l="10000" r="44167">
                        <a14:backgroundMark x1="29167" y1="29329" x2="28889" y2="27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84" r="56667" b="69081"/>
          <a:stretch/>
        </p:blipFill>
        <p:spPr>
          <a:xfrm>
            <a:off x="7647707" y="3312267"/>
            <a:ext cx="886694" cy="867320"/>
          </a:xfrm>
          <a:prstGeom prst="rect">
            <a:avLst/>
          </a:prstGeom>
        </p:spPr>
      </p:pic>
      <p:pic>
        <p:nvPicPr>
          <p:cNvPr id="13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08513" y="3048001"/>
            <a:ext cx="943255" cy="86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4258491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6096001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648" y="5467416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45" y="381000"/>
            <a:ext cx="6248399" cy="2209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223" y="2786770"/>
            <a:ext cx="8304572" cy="31195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167" b="100000" l="4250" r="100000">
                        <a14:foregroundMark x1="32417" y1="71083" x2="25333" y2="60583"/>
                        <a14:foregroundMark x1="22500" y1="73167" x2="24917" y2="67083"/>
                        <a14:foregroundMark x1="37083" y1="81000" x2="38917" y2="77750"/>
                        <a14:foregroundMark x1="48750" y1="94167" x2="51250" y2="89333"/>
                        <a14:foregroundMark x1="92417" y1="98583" x2="98917" y2="72917"/>
                        <a14:foregroundMark x1="92000" y1="98167" x2="66167" y2="91333"/>
                        <a14:foregroundMark x1="90417" y1="91333" x2="86167" y2="90667"/>
                        <a14:foregroundMark x1="86333" y1="74167" x2="86333" y2="74167"/>
                        <a14:foregroundMark x1="85750" y1="74583" x2="84333" y2="78167"/>
                        <a14:foregroundMark x1="94833" y1="63667" x2="92667" y2="59417"/>
                        <a14:foregroundMark x1="92667" y1="59167" x2="91000" y2="60417"/>
                        <a14:backgroundMark x1="89417" y1="84417" x2="87333" y2="79167"/>
                        <a14:backgroundMark x1="43333" y1="95333" x2="56083" y2="9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114" r="42525"/>
          <a:stretch/>
        </p:blipFill>
        <p:spPr>
          <a:xfrm>
            <a:off x="3144984" y="1085570"/>
            <a:ext cx="1970809" cy="1470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167" b="100000" l="4250" r="100000">
                        <a14:foregroundMark x1="32417" y1="71083" x2="25333" y2="60583"/>
                        <a14:foregroundMark x1="22500" y1="73167" x2="24917" y2="67083"/>
                        <a14:foregroundMark x1="37083" y1="81000" x2="38917" y2="77750"/>
                        <a14:foregroundMark x1="48750" y1="94167" x2="51250" y2="89333"/>
                        <a14:foregroundMark x1="92417" y1="98583" x2="98917" y2="72917"/>
                        <a14:foregroundMark x1="92000" y1="98167" x2="66167" y2="91333"/>
                        <a14:foregroundMark x1="90417" y1="91333" x2="86167" y2="90667"/>
                        <a14:foregroundMark x1="86333" y1="74167" x2="86333" y2="74167"/>
                        <a14:foregroundMark x1="85750" y1="74583" x2="84333" y2="78167"/>
                        <a14:foregroundMark x1="94833" y1="63667" x2="92667" y2="59417"/>
                        <a14:foregroundMark x1="92667" y1="59167" x2="91000" y2="60417"/>
                        <a14:backgroundMark x1="89417" y1="84417" x2="87333" y2="79167"/>
                        <a14:backgroundMark x1="43333" y1="95333" x2="56083" y2="95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95" t="57114"/>
          <a:stretch/>
        </p:blipFill>
        <p:spPr>
          <a:xfrm>
            <a:off x="8316190" y="1120206"/>
            <a:ext cx="1388918" cy="1470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407" y="4713497"/>
            <a:ext cx="1148388" cy="1216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76944" l="23056" r="90000">
                        <a14:backgroundMark x1="37778" y1="16389" x2="28889" y2="49444"/>
                        <a14:backgroundMark x1="62500" y1="15833" x2="56389" y2="24722"/>
                        <a14:backgroundMark x1="86389" y1="31667" x2="68611" y2="34722"/>
                        <a14:backgroundMark x1="58056" y1="26389" x2="67500" y2="10556"/>
                        <a14:backgroundMark x1="61389" y1="23611" x2="72500" y2="12500"/>
                        <a14:backgroundMark x1="84444" y1="62778" x2="65833" y2="47778"/>
                        <a14:backgroundMark x1="36667" y1="69167" x2="48889" y2="49722"/>
                        <a14:backgroundMark x1="24167" y1="64444" x2="43611" y2="52500"/>
                        <a14:backgroundMark x1="48333" y1="11389" x2="54444" y2="2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42" t="12222" r="11212" b="25809"/>
          <a:stretch/>
        </p:blipFill>
        <p:spPr>
          <a:xfrm>
            <a:off x="3126223" y="4898422"/>
            <a:ext cx="1105957" cy="1060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533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2180" y="758211"/>
            <a:ext cx="487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Vì sao nhân dân ca ngợi những người chính trực như ông Tô Hiến Thành?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81504" y="3227439"/>
            <a:ext cx="68503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Vì những người chính trực bao giờ cũng đặt lợi ích của đất nước lên trên lợi ích riêng. Họ làm được nhiều điều tốt cho dân, cho nước.</a:t>
            </a:r>
          </a:p>
        </p:txBody>
      </p:sp>
      <p:pic>
        <p:nvPicPr>
          <p:cNvPr id="19" name="Picture 1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530" y="5668825"/>
            <a:ext cx="1356688" cy="13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56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9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31214E-7 L -1.14271 0.0111 " pathEditMode="relative" rAng="0" ptsTypes="AA">
                                      <p:cBhvr>
                                        <p:cTn id="8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10" dur="3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2" dur="3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90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8 -0.0541 L 1.16476 -0.05063 " pathEditMode="relative" rAng="0" ptsTypes="AA">
                                      <p:cBhvr>
                                        <p:cTn id="20" dur="2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Asus\Desktop\Tr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581" y="900954"/>
            <a:ext cx="57531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C:\Users\Asus\Desktop\t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86"/>
          <a:stretch>
            <a:fillRect/>
          </a:stretch>
        </p:blipFill>
        <p:spPr bwMode="auto">
          <a:xfrm>
            <a:off x="681319" y="900954"/>
            <a:ext cx="4876799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50636C-3618-496C-9485-8EC85D150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212" y="5656291"/>
            <a:ext cx="655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FF0000"/>
                </a:solidFill>
              </a:rPr>
              <a:t>Bức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tranh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vẽ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cảnh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gì</a:t>
            </a:r>
            <a:r>
              <a:rPr lang="en-US" altLang="en-US" sz="3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2539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69D0DD-CCCB-47F6-9051-F091EB91E2D4}"/>
              </a:ext>
            </a:extLst>
          </p:cNvPr>
          <p:cNvSpPr txBox="1"/>
          <p:nvPr/>
        </p:nvSpPr>
        <p:spPr>
          <a:xfrm>
            <a:off x="1828800" y="8382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tư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29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9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2021</a:t>
            </a:r>
          </a:p>
          <a:p>
            <a:pPr algn="ctr"/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Tập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đọc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Tre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Việt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Nam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57B101-10A0-44F2-A867-BD628FC4E71B}"/>
              </a:ext>
            </a:extLst>
          </p:cNvPr>
          <p:cNvSpPr txBox="1"/>
          <p:nvPr/>
        </p:nvSpPr>
        <p:spPr>
          <a:xfrm>
            <a:off x="5268677" y="2592526"/>
            <a:ext cx="5447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Nguyễn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Duy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53850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76" y="-103320"/>
            <a:ext cx="10647647" cy="6465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3AD065-71B6-4CAA-87A3-922DD61F09B7}"/>
              </a:ext>
            </a:extLst>
          </p:cNvPr>
          <p:cNvSpPr txBox="1"/>
          <p:nvPr/>
        </p:nvSpPr>
        <p:spPr>
          <a:xfrm rot="19467688">
            <a:off x="1943099" y="12739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2D2D89">
                    <a:lumMod val="75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2D2D89">
                    <a:lumMod val="75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D2D89">
                    <a:lumMod val="75000"/>
                  </a:srgbClr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TIÊU</a:t>
            </a:r>
            <a:endParaRPr lang="vi-VN" sz="2400" b="1" dirty="0">
              <a:solidFill>
                <a:srgbClr val="2D2D89">
                  <a:lumMod val="75000"/>
                </a:srgbClr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C394B-0994-445B-A95F-0CFC5277B7A6}"/>
              </a:ext>
            </a:extLst>
          </p:cNvPr>
          <p:cNvSpPr txBox="1"/>
          <p:nvPr/>
        </p:nvSpPr>
        <p:spPr>
          <a:xfrm>
            <a:off x="2219473" y="1853015"/>
            <a:ext cx="83371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B78B0E-AC03-4D04-961F-E69D4308C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A6E75-D18A-4191-8CF5-2A217E44D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17" y="3579784"/>
            <a:ext cx="2981202" cy="24690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577D05-1F82-4B13-BBC1-3801C6480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77" y="739338"/>
            <a:ext cx="7254006" cy="36331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895850" y="2291060"/>
            <a:ext cx="376237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1970297"/>
      </p:ext>
    </p:extLst>
  </p:cSld>
  <p:clrMapOvr>
    <a:masterClrMapping/>
  </p:clrMapOvr>
  <p:transition spd="slow"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0921285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1022</Words>
  <Application>Microsoft Office PowerPoint</Application>
  <PresentationFormat>Widescreen</PresentationFormat>
  <Paragraphs>128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HP001 4 hàng</vt:lpstr>
      <vt:lpstr>HP-102</vt:lpstr>
      <vt:lpstr>OpenSans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Tran Thi Huong</cp:lastModifiedBy>
  <cp:revision>10</cp:revision>
  <dcterms:created xsi:type="dcterms:W3CDTF">2021-08-10T15:43:45Z</dcterms:created>
  <dcterms:modified xsi:type="dcterms:W3CDTF">2021-09-24T14:51:40Z</dcterms:modified>
</cp:coreProperties>
</file>