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696" r:id="rId3"/>
    <p:sldMasterId id="2147483709" r:id="rId4"/>
  </p:sldMasterIdLst>
  <p:notesMasterIdLst>
    <p:notesMasterId r:id="rId33"/>
  </p:notesMasterIdLst>
  <p:sldIdLst>
    <p:sldId id="295" r:id="rId5"/>
    <p:sldId id="319" r:id="rId6"/>
    <p:sldId id="283" r:id="rId7"/>
    <p:sldId id="320" r:id="rId8"/>
    <p:sldId id="314" r:id="rId9"/>
    <p:sldId id="279" r:id="rId10"/>
    <p:sldId id="321" r:id="rId11"/>
    <p:sldId id="303" r:id="rId12"/>
    <p:sldId id="304" r:id="rId13"/>
    <p:sldId id="305" r:id="rId14"/>
    <p:sldId id="335" r:id="rId15"/>
    <p:sldId id="315" r:id="rId16"/>
    <p:sldId id="316" r:id="rId17"/>
    <p:sldId id="308" r:id="rId18"/>
    <p:sldId id="325" r:id="rId19"/>
    <p:sldId id="337" r:id="rId20"/>
    <p:sldId id="327" r:id="rId21"/>
    <p:sldId id="326" r:id="rId22"/>
    <p:sldId id="318" r:id="rId23"/>
    <p:sldId id="336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11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等线 Light" panose="02010600030101010101" pitchFamily="2" charset="-122"/>
      <p:regular r:id="rId36"/>
    </p:embeddedFont>
    <p:embeddedFont>
      <p:font typeface="#9Slide05 VL Fadilla" pitchFamily="2" charset="0"/>
      <p:regular r:id="rId37"/>
    </p:embeddedFont>
    <p:embeddedFont>
      <p:font typeface=".VnArial" panose="020B7200000000000000" pitchFamily="34" charset="0"/>
      <p:regular r:id="rId38"/>
      <p:bold r:id="rId39"/>
      <p:italic r:id="rId40"/>
      <p:boldItalic r:id="rId41"/>
    </p:embeddedFont>
    <p:embeddedFont>
      <p:font typeface=".VnTime" panose="020B7200000000000000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</p:embeddedFontLst>
  <p:custDataLst>
    <p:tags r:id="rId52"/>
  </p:custDataLst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FFFF"/>
    <a:srgbClr val="FF66FF"/>
    <a:srgbClr val="CC00CC"/>
    <a:srgbClr val="FFCCFF"/>
    <a:srgbClr val="0000FF"/>
    <a:srgbClr val="000000"/>
    <a:srgbClr val="FF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19" autoAdjust="0"/>
    <p:restoredTop sz="94633" autoAdjust="0"/>
  </p:normalViewPr>
  <p:slideViewPr>
    <p:cSldViewPr snapToGrid="0">
      <p:cViewPr varScale="1">
        <p:scale>
          <a:sx n="55" d="100"/>
          <a:sy n="55" d="100"/>
        </p:scale>
        <p:origin x="52" y="1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B2AB2B-77E0-4F8A-B1ED-6540EDBE3295}" type="datetimeFigureOut">
              <a:rPr lang="vi-VN"/>
              <a:pPr>
                <a:defRPr/>
              </a:pPr>
              <a:t>16/01/2022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FD5164-ECB3-4018-99B6-EA6FAA14EF3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3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1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120E6-78F2-42AF-B8E5-5AD95AB39B2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45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8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DF1A7BB-1C70-48F2-9A25-EAD328189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29BC1C6-A15F-4832-B856-E08B94F71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3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951F1AD-302C-47CC-8B47-931A21163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02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2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779F2-BCC2-46F5-9E14-7037B8002E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90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A6088-23C7-46C3-9019-DC0D0B510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16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7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54CF9-1DE5-47AA-AD7C-0E2042878C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436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C0522-4891-47A3-8F23-FF98455FF6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7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10529-CA43-48D1-B0F1-791071C9E1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93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AA49-9697-4575-A22C-F7523296FA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57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968E3-8C23-47C4-8782-2B6EB96F7F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90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7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9CD67-A893-402C-8EBF-DE53C78A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7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DAED06E-2ADA-49CB-B69A-BE3FDC76C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9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47C1B-77CD-49A7-B23C-7236DBFFF4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30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B9EAC-8A39-42AD-886B-D5B172B66A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98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476F2-64D6-46F1-8678-90A10D4637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16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9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5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2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0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67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7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43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E1E3313-0433-4BC3-B411-5C09AA2BB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67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4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03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2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0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2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21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36EDCA0-5B9A-47D6-B805-70C2D6BE6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1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3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9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2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9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4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8F70BC0-7DBD-46D0-BC1A-AE5A404CA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68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81CD19B-9925-4DAB-9A51-56247897A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AC993A-5942-40E4-A0E1-CCD6EF62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3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9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45B23AC-D096-4E36-A352-AE7819D89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BF3338D-070A-4977-BD59-F9FB159C9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1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C44D3-FE17-4D68-BAAA-7B41576A2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0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4E71FE-B311-402B-B875-700AAE172995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5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9FD93-8BE8-42EE-993C-44E80DCF351F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41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3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f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1201" y="693063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31E107-1FC2-4DEC-87AA-1B6DCD5CAA8E}"/>
              </a:ext>
            </a:extLst>
          </p:cNvPr>
          <p:cNvSpPr txBox="1"/>
          <p:nvPr/>
        </p:nvSpPr>
        <p:spPr>
          <a:xfrm>
            <a:off x="2406906" y="3241659"/>
            <a:ext cx="8122549" cy="218008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Chào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mừng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các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con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đến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với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tiết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học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</a:t>
            </a:r>
          </a:p>
          <a:p>
            <a:pPr algn="ctr"/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Toán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– </a:t>
            </a:r>
            <a:r>
              <a:rPr lang="vi-VN" sz="7200" b="1" dirty="0" err="1">
                <a:solidFill>
                  <a:srgbClr val="FF0000"/>
                </a:solidFill>
                <a:latin typeface="#9Slide05 VL Fadilla" pitchFamily="2" charset="0"/>
              </a:rPr>
              <a:t>Lớp</a:t>
            </a:r>
            <a:r>
              <a:rPr lang="vi-VN" sz="7200" b="1" dirty="0">
                <a:solidFill>
                  <a:srgbClr val="FF0000"/>
                </a:solidFill>
                <a:latin typeface="#9Slide05 VL Fadilla" pitchFamily="2" charset="0"/>
              </a:rPr>
              <a:t> 4</a:t>
            </a:r>
            <a:endParaRPr lang="en-US" sz="7200" b="1" dirty="0">
              <a:solidFill>
                <a:srgbClr val="FF0000"/>
              </a:solidFill>
              <a:latin typeface="#9Slide05 VL Fadi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7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AutoShape 30">
            <a:extLst>
              <a:ext uri="{FF2B5EF4-FFF2-40B4-BE49-F238E27FC236}">
                <a16:creationId xmlns:a16="http://schemas.microsoft.com/office/drawing/2014/main" id="{53935E77-4145-44A4-925A-3CC7B0C8DBB3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886619" y="3054212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3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64" y="2576957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0" name="Cloud Callout 19"/>
          <p:cNvSpPr/>
          <p:nvPr/>
        </p:nvSpPr>
        <p:spPr>
          <a:xfrm>
            <a:off x="6063500" y="1002635"/>
            <a:ext cx="5570562" cy="2005628"/>
          </a:xfrm>
          <a:prstGeom prst="cloudCallout">
            <a:avLst>
              <a:gd name="adj1" fmla="val -42719"/>
              <a:gd name="adj2" fmla="val 62500"/>
            </a:avLst>
          </a:prstGeom>
          <a:solidFill>
            <a:srgbClr val="FFCCFF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75251" y="1943121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2" name="Group 21"/>
          <p:cNvGrpSpPr/>
          <p:nvPr/>
        </p:nvGrpSpPr>
        <p:grpSpPr>
          <a:xfrm>
            <a:off x="1475251" y="4977278"/>
            <a:ext cx="2738248" cy="473114"/>
            <a:chOff x="785786" y="6032941"/>
            <a:chExt cx="2738248" cy="473114"/>
          </a:xfrm>
        </p:grpSpPr>
        <p:sp>
          <p:nvSpPr>
            <p:cNvPr id="24" name="TextBox 23"/>
            <p:cNvSpPr txBox="1"/>
            <p:nvPr/>
          </p:nvSpPr>
          <p:spPr>
            <a:xfrm>
              <a:off x="1583406" y="6044390"/>
              <a:ext cx="1143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1000 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785786" y="6032941"/>
              <a:ext cx="2738248" cy="1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7958541" y="3227040"/>
            <a:ext cx="435771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13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1000 x 1000 = 1 000 000 (m</a:t>
            </a:r>
            <a:r>
              <a:rPr lang="en-US" sz="24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39291" y="4631537"/>
            <a:ext cx="4224737" cy="714380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1 000 000 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70440" y="1930561"/>
            <a:ext cx="828135" cy="2857520"/>
            <a:chOff x="195764" y="3337908"/>
            <a:chExt cx="978705" cy="3846662"/>
          </a:xfrm>
        </p:grpSpPr>
        <p:sp>
          <p:nvSpPr>
            <p:cNvPr id="37" name="TextBox 36"/>
            <p:cNvSpPr txBox="1"/>
            <p:nvPr/>
          </p:nvSpPr>
          <p:spPr>
            <a:xfrm>
              <a:off x="195764" y="4898289"/>
              <a:ext cx="928694" cy="580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1152638" y="3337908"/>
              <a:ext cx="21831" cy="3846662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4502514" y="3472528"/>
            <a:ext cx="3399208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 km = 1000 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6" grpId="0"/>
      <p:bldP spid="27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399292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39272" y="1456667"/>
            <a:ext cx="9513455" cy="4775200"/>
          </a:xfrm>
          <a:prstGeom prst="roundRect">
            <a:avLst/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 đo diện tích lớn như diện tích một thành phố, một khu rừng hay một vùng </a:t>
            </a:r>
            <a:r>
              <a:rPr lang="en-US" alt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alt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iển... người ta thường dùng đơn vị: </a:t>
            </a:r>
            <a:r>
              <a:rPr lang="vi-VN" altLang="en-US" sz="32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</a:t>
            </a:r>
            <a:r>
              <a:rPr lang="vi-VN" altLang="en-US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là diện tích của hình vuông có cạnh dài 1km.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 – lô – mét vuông viết tắt là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</a:t>
            </a:r>
            <a:r>
              <a:rPr lang="en-US" alt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1 000 000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lang="en-US" altLang="en-US" sz="32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altLang="en-US" sz="3200" b="1" baseline="300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616F0-F78D-4983-860D-0B08D357581B}"/>
              </a:ext>
            </a:extLst>
          </p:cNvPr>
          <p:cNvSpPr txBox="1"/>
          <p:nvPr/>
        </p:nvSpPr>
        <p:spPr>
          <a:xfrm>
            <a:off x="3044824" y="347397"/>
            <a:ext cx="6102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 NHỚ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15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733802" y="4531402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Arial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5" y="199514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148123" y="5838346"/>
            <a:ext cx="98957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3.358,6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Picture 16" descr="616442476Ho%20Gu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93" y="538480"/>
            <a:ext cx="8459414" cy="517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han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93" y="538480"/>
            <a:ext cx="8459414" cy="5179970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6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625828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90"/>
          <p:cNvSpPr txBox="1">
            <a:spLocks noChangeArrowheads="1"/>
          </p:cNvSpPr>
          <p:nvPr/>
        </p:nvSpPr>
        <p:spPr bwMode="auto">
          <a:xfrm>
            <a:off x="3637282" y="4085341"/>
            <a:ext cx="182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0">
              <a:latin typeface=".VnTime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205849" y="5984853"/>
            <a:ext cx="7780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km</a:t>
            </a:r>
            <a:r>
              <a:rPr lang="en-US" alt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0" descr="00001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85" y="470294"/>
            <a:ext cx="7527535" cy="5142423"/>
          </a:xfrm>
          <a:prstGeom prst="rect">
            <a:avLst/>
          </a:prstGeom>
          <a:solidFill>
            <a:srgbClr val="430E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1225419362_dala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70" y="349927"/>
            <a:ext cx="7863937" cy="538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21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9802">
            <a:off x="-107055" y="55192"/>
            <a:ext cx="1176431" cy="1225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8005">
            <a:off x="11083321" y="48693"/>
            <a:ext cx="1176431" cy="1225195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8058"/>
            <a:ext cx="12192000" cy="51099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138082" y="389965"/>
            <a:ext cx="7301753" cy="122368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4800" b="1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GB" sz="4800" b="1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09"/>
            <a:ext cx="12191999" cy="686340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031999" y="1329835"/>
            <a:ext cx="8285018" cy="251249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vi-V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</a:p>
          <a:p>
            <a:pPr marL="0" indent="0" algn="ctr">
              <a:buNone/>
            </a:pP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GB" sz="4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GB" sz="4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967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711363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880851" y="1227840"/>
            <a:ext cx="6941574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8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002768" y="276965"/>
            <a:ext cx="9393621" cy="67334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GB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GB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9007517"/>
              </p:ext>
            </p:extLst>
          </p:nvPr>
        </p:nvGraphicFramePr>
        <p:xfrm>
          <a:off x="223520" y="1600968"/>
          <a:ext cx="11851936" cy="4291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4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843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GB" sz="4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894">
                <a:tc>
                  <a:txBody>
                    <a:bodyPr/>
                    <a:lstStyle/>
                    <a:p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mốt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7369">
                <a:tc>
                  <a:txBody>
                    <a:bodyPr/>
                    <a:lstStyle/>
                    <a:p>
                      <a:r>
                        <a:rPr lang="en-GB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GB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GB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8628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GB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 km</a:t>
                      </a:r>
                      <a:r>
                        <a:rPr lang="en-GB" sz="36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0097">
                <a:tc>
                  <a:txBody>
                    <a:bodyPr/>
                    <a:lstStyle/>
                    <a:p>
                      <a:endParaRPr lang="en-GB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</a:t>
                      </a:r>
                      <a:r>
                        <a:rPr lang="en-GB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km</a:t>
                      </a:r>
                      <a:r>
                        <a:rPr lang="en-GB" sz="36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3520" y="4263811"/>
            <a:ext cx="784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7998" y="2516945"/>
            <a:ext cx="18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921 km</a:t>
            </a:r>
            <a:r>
              <a:rPr lang="en-GB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77888" y="3434901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km</a:t>
            </a:r>
            <a:r>
              <a:rPr lang="en-GB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3520" y="5144868"/>
            <a:ext cx="871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63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0">
            <a:extLst>
              <a:ext uri="{FF2B5EF4-FFF2-40B4-BE49-F238E27FC236}">
                <a16:creationId xmlns:a16="http://schemas.microsoft.com/office/drawing/2014/main" id="{A083E5F4-9E7A-4E64-AA8E-E00AE0889925}"/>
              </a:ext>
            </a:extLst>
          </p:cNvPr>
          <p:cNvSpPr>
            <a:spLocks noChangeArrowheads="1"/>
          </p:cNvSpPr>
          <p:nvPr/>
        </p:nvSpPr>
        <p:spPr bwMode="auto">
          <a:xfrm rot="1859385">
            <a:off x="8658019" y="1155838"/>
            <a:ext cx="42862" cy="3302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293226" y="292459"/>
            <a:ext cx="63214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chấm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1196107" y="1275801"/>
            <a:ext cx="6724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=            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    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3531831" y="1275800"/>
            <a:ext cx="2053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1 000 000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7247184" y="3293719"/>
            <a:ext cx="2654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5 000 000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4558431" y="4055736"/>
            <a:ext cx="1581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3249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4677414" y="4650886"/>
            <a:ext cx="669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1196107" y="1913850"/>
            <a:ext cx="7143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1000 000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=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 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  </a:t>
            </a: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5044486" y="2537047"/>
            <a:ext cx="5037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1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 =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 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</a:rPr>
              <a:t>      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038459" y="3311474"/>
            <a:ext cx="53128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5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>
                <a:latin typeface="Times New Roman" panose="02020603050405020304" pitchFamily="18" charset="0"/>
              </a:rPr>
              <a:t>           </a:t>
            </a:r>
            <a:r>
              <a:rPr lang="vi-VN" altLang="en-US" sz="3600" b="1" dirty="0">
                <a:latin typeface="Times New Roman" panose="02020603050405020304" pitchFamily="18" charset="0"/>
              </a:rPr>
              <a:t>     </a:t>
            </a:r>
            <a:r>
              <a:rPr lang="en-US" altLang="en-US" sz="3600" b="1" dirty="0">
                <a:latin typeface="Times New Roman" panose="02020603050405020304" pitchFamily="18" charset="0"/>
              </a:rPr>
              <a:t>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>
                <a:solidFill>
                  <a:srgbClr val="0000FF"/>
                </a:solidFill>
              </a:rPr>
              <a:t>          </a:t>
            </a: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1184766" y="4064018"/>
            <a:ext cx="5926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32m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</a:t>
            </a:r>
            <a:r>
              <a:rPr lang="en-US" altLang="en-US" sz="3600" b="1" dirty="0">
                <a:latin typeface="Times New Roman" panose="02020603050405020304" pitchFamily="18" charset="0"/>
              </a:rPr>
              <a:t>49dm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</a:rPr>
              <a:t>= </a:t>
            </a:r>
            <a:r>
              <a:rPr lang="en-US" altLang="en-US" sz="3600" b="1" dirty="0">
                <a:latin typeface="Times New Roman" panose="02020603050405020304" pitchFamily="18" charset="0"/>
              </a:rPr>
              <a:t>        dm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1189027" y="4667495"/>
            <a:ext cx="4967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Times New Roman" panose="02020603050405020304" pitchFamily="18" charset="0"/>
              </a:rPr>
              <a:t>2 000 000m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  </a:t>
            </a:r>
            <a:r>
              <a:rPr lang="vi-VN" altLang="en-US" sz="3600" b="1" dirty="0">
                <a:latin typeface="Times New Roman" panose="02020603050405020304" pitchFamily="18" charset="0"/>
              </a:rPr>
              <a:t>=   </a:t>
            </a:r>
            <a:r>
              <a:rPr lang="en-US" altLang="en-US" sz="3600" b="1" dirty="0">
                <a:latin typeface="Times New Roman" panose="02020603050405020304" pitchFamily="18" charset="0"/>
              </a:rPr>
              <a:t> km</a:t>
            </a:r>
            <a:r>
              <a:rPr lang="en-US" altLang="en-US" sz="3600" b="1" baseline="30000" dirty="0">
                <a:latin typeface="Times New Roman" panose="02020603050405020304" pitchFamily="18" charset="0"/>
              </a:rPr>
              <a:t>2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4574359" y="2011643"/>
            <a:ext cx="628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6830608" y="2584925"/>
            <a:ext cx="11430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100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03975" y="302868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983700" y="4189242"/>
            <a:ext cx="5982273" cy="1613097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mối quan hệ giữa các đơn vị đo diện tích để điền đúng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80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9" grpId="0"/>
      <p:bldP spid="50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411622" y="1789002"/>
            <a:ext cx="5663381" cy="23923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kern="0" dirty="0"/>
              <a:t>   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km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km.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4021394" y="4433888"/>
            <a:ext cx="18529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7"/>
          <p:cNvSpPr>
            <a:spLocks noChangeShapeType="1"/>
          </p:cNvSpPr>
          <p:nvPr/>
        </p:nvSpPr>
        <p:spPr bwMode="auto">
          <a:xfrm flipH="1">
            <a:off x="738679" y="4433888"/>
            <a:ext cx="228965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3128127" y="4224265"/>
            <a:ext cx="121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km</a:t>
            </a:r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 flipH="1" flipV="1">
            <a:off x="6113207" y="1168368"/>
            <a:ext cx="12290" cy="13516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6102280" y="2910681"/>
            <a:ext cx="25675" cy="134992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5808980" y="2494111"/>
            <a:ext cx="83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km</a:t>
            </a:r>
          </a:p>
        </p:txBody>
      </p:sp>
      <p:pic>
        <p:nvPicPr>
          <p:cNvPr id="38" name="Picture 13" descr="tho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4"/>
          <a:stretch>
            <a:fillRect/>
          </a:stretch>
        </p:blipFill>
        <p:spPr bwMode="auto">
          <a:xfrm>
            <a:off x="738680" y="1171322"/>
            <a:ext cx="5135701" cy="3089283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718085" y="4751227"/>
            <a:ext cx="8755830" cy="93545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hình chữ nhật ta làm thế nào?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429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92000" cy="7116618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669309" y="1237672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6EB21368-868A-455F-8D1E-0EE4D31FD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93" y="906732"/>
            <a:ext cx="9926488" cy="367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.VnArial" pitchFamily="34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40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    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khu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</a:rPr>
              <a:t>: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3 x 2 = 6 (km</a:t>
            </a:r>
            <a:r>
              <a:rPr lang="en-US" altLang="en-US" sz="4000" b="1" baseline="30000" dirty="0">
                <a:latin typeface="Times New Roman" panose="02020603050405020304" pitchFamily="18" charset="0"/>
              </a:rPr>
              <a:t>2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                                   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Đáp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</a:rPr>
              <a:t> : 6 km</a:t>
            </a:r>
            <a:r>
              <a:rPr lang="en-US" altLang="en-US" sz="4000" b="1" baseline="30000" dirty="0">
                <a:latin typeface="Times New Roman" panose="02020603050405020304" pitchFamily="18" charset="0"/>
              </a:rPr>
              <a:t>2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9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2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5667" y="331660"/>
            <a:ext cx="1457003" cy="5639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GB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"/>
          <p:cNvSpPr>
            <a:spLocks noChangeArrowheads="1"/>
          </p:cNvSpPr>
          <p:nvPr/>
        </p:nvSpPr>
        <p:spPr bwMode="auto">
          <a:xfrm>
            <a:off x="7010400" y="3589813"/>
            <a:ext cx="2514600" cy="1066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5615115" y="1709501"/>
            <a:ext cx="1676400" cy="685800"/>
          </a:xfrm>
          <a:prstGeom prst="ellipse">
            <a:avLst/>
          </a:prstGeom>
          <a:solidFill>
            <a:srgbClr val="FFCCFF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>
          <a:xfrm>
            <a:off x="2168204" y="308142"/>
            <a:ext cx="9312597" cy="598210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300" indent="-114300" eaLnBrk="1" hangingPunct="1">
              <a:buFontTx/>
              <a:buNone/>
            </a:pPr>
            <a:r>
              <a:rPr lang="en-US" altLang="en-US" kern="0" dirty="0"/>
              <a:t>  </a:t>
            </a:r>
          </a:p>
          <a:p>
            <a:pPr marL="114300" indent="-114300" eaLnBrk="1" hangingPunct="1">
              <a:buFontTx/>
              <a:buNone/>
            </a:pPr>
            <a:endParaRPr lang="en-US" altLang="en-US" kern="0" dirty="0">
              <a:latin typeface="Times New Roman" panose="02020603050405020304" pitchFamily="18" charset="0"/>
            </a:endParaRPr>
          </a:p>
        </p:txBody>
      </p:sp>
      <p:graphicFrame>
        <p:nvGraphicFramePr>
          <p:cNvPr id="27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245111"/>
              </p:ext>
            </p:extLst>
          </p:nvPr>
        </p:nvGraphicFramePr>
        <p:xfrm>
          <a:off x="17907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81cm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410998"/>
              </p:ext>
            </p:extLst>
          </p:nvPr>
        </p:nvGraphicFramePr>
        <p:xfrm>
          <a:off x="35052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dm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44272"/>
              </p:ext>
            </p:extLst>
          </p:nvPr>
        </p:nvGraphicFramePr>
        <p:xfrm>
          <a:off x="5867400" y="1763076"/>
          <a:ext cx="1600200" cy="57865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485" marB="4548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44816"/>
              </p:ext>
            </p:extLst>
          </p:nvPr>
        </p:nvGraphicFramePr>
        <p:xfrm>
          <a:off x="1524000" y="3780098"/>
          <a:ext cx="2590800" cy="685800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 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064703"/>
              </p:ext>
            </p:extLst>
          </p:nvPr>
        </p:nvGraphicFramePr>
        <p:xfrm>
          <a:off x="4398392" y="3785223"/>
          <a:ext cx="2438400" cy="685800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324 000 dm</a:t>
                      </a:r>
                      <a:r>
                        <a:rPr kumimoji="0" lang="en-US" sz="32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949955"/>
              </p:ext>
            </p:extLst>
          </p:nvPr>
        </p:nvGraphicFramePr>
        <p:xfrm>
          <a:off x="7120384" y="3807495"/>
          <a:ext cx="2667000" cy="6858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330 991 km</a:t>
                      </a:r>
                      <a:r>
                        <a:rPr kumimoji="0" lang="en-US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900724"/>
              </p:ext>
            </p:extLst>
          </p:nvPr>
        </p:nvGraphicFramePr>
        <p:xfrm>
          <a:off x="1058189" y="799120"/>
          <a:ext cx="5952211" cy="2743200"/>
        </p:xfrm>
        <a:graphic>
          <a:graphicData uri="http://schemas.openxmlformats.org/drawingml/2006/table">
            <a:tbl>
              <a:tblPr/>
              <a:tblGrid>
                <a:gridCol w="5952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Nam: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485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490"/>
            <a:ext cx="12192000" cy="704972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880851" y="1227840"/>
            <a:ext cx="6941574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5072" y="2192593"/>
            <a:ext cx="65418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– AI ĐÚNG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79067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16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FFC000"/>
          </a:solidFill>
        </p:grpSpPr>
        <p:sp>
          <p:nvSpPr>
            <p:cNvPr id="19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CCFF"/>
          </a:solidFill>
        </p:grpSpPr>
        <p:sp>
          <p:nvSpPr>
            <p:cNvPr id="22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14"/>
          <p:cNvGrpSpPr>
            <a:grpSpLocks/>
          </p:cNvGrpSpPr>
          <p:nvPr/>
        </p:nvGrpSpPr>
        <p:grpSpPr bwMode="auto">
          <a:xfrm>
            <a:off x="3421961" y="2063429"/>
            <a:ext cx="5089525" cy="504966"/>
            <a:chOff x="1152" y="1578"/>
            <a:chExt cx="3206" cy="362"/>
          </a:xfrm>
          <a:solidFill>
            <a:srgbClr val="FFC000"/>
          </a:solidFill>
        </p:grpSpPr>
        <p:sp>
          <p:nvSpPr>
            <p:cNvPr id="25" name="AutoShape 15"/>
            <p:cNvSpPr>
              <a:spLocks noChangeArrowheads="1"/>
            </p:cNvSpPr>
            <p:nvPr/>
          </p:nvSpPr>
          <p:spPr bwMode="gray">
            <a:xfrm>
              <a:off x="1152" y="160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100</a:t>
            </a:r>
          </a:p>
        </p:txBody>
      </p:sp>
      <p:sp>
        <p:nvSpPr>
          <p:cNvPr id="30" name="AutoShape 22"/>
          <p:cNvSpPr>
            <a:spLocks noChangeArrowheads="1"/>
          </p:cNvSpPr>
          <p:nvPr/>
        </p:nvSpPr>
        <p:spPr bwMode="auto">
          <a:xfrm>
            <a:off x="2738414" y="785795"/>
            <a:ext cx="709138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784457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28" grpId="0"/>
      <p:bldP spid="28" grpId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1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chemeClr val="bg1">
              <a:lumMod val="85000"/>
            </a:schemeClr>
          </a:solidFill>
        </p:grpSpPr>
        <p:sp>
          <p:nvSpPr>
            <p:cNvPr id="24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FFFF00"/>
          </a:solidFill>
        </p:grpSpPr>
        <p:sp>
          <p:nvSpPr>
            <p:cNvPr id="27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14"/>
          <p:cNvGrpSpPr>
            <a:grpSpLocks/>
          </p:cNvGrpSpPr>
          <p:nvPr/>
        </p:nvGrpSpPr>
        <p:grpSpPr bwMode="auto">
          <a:xfrm>
            <a:off x="3562351" y="2128408"/>
            <a:ext cx="5089525" cy="471488"/>
            <a:chOff x="1161" y="1572"/>
            <a:chExt cx="3206" cy="338"/>
          </a:xfrm>
          <a:solidFill>
            <a:schemeClr val="bg1">
              <a:lumMod val="85000"/>
            </a:schemeClr>
          </a:solidFill>
        </p:grpSpPr>
        <p:sp>
          <p:nvSpPr>
            <p:cNvPr id="30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480dam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200km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20048dam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= …… 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….. dam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AutoShape 23"/>
          <p:cNvSpPr>
            <a:spLocks noChangeArrowheads="1"/>
          </p:cNvSpPr>
          <p:nvPr/>
        </p:nvSpPr>
        <p:spPr bwMode="gray">
          <a:xfrm>
            <a:off x="4362450" y="2158571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20km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48dam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7728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/>
      <p:bldP spid="32" grpId="1"/>
      <p:bldP spid="33" grpId="0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27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0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11"/>
          <p:cNvGrpSpPr>
            <a:grpSpLocks/>
          </p:cNvGrpSpPr>
          <p:nvPr/>
        </p:nvGrpSpPr>
        <p:grpSpPr bwMode="auto">
          <a:xfrm>
            <a:off x="3562351" y="2886076"/>
            <a:ext cx="5089525" cy="471487"/>
            <a:chOff x="1161" y="1572"/>
            <a:chExt cx="3206" cy="338"/>
          </a:xfrm>
          <a:solidFill>
            <a:srgbClr val="00B0F0"/>
          </a:solidFill>
        </p:grpSpPr>
        <p:sp>
          <p:nvSpPr>
            <p:cNvPr id="33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CC00CC"/>
          </a:solidFill>
        </p:grpSpPr>
        <p:sp>
          <p:nvSpPr>
            <p:cNvPr id="36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24dm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240dm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2004dm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22"/>
          <p:cNvSpPr>
            <a:spLocks noChangeArrowheads="1"/>
          </p:cNvSpPr>
          <p:nvPr/>
        </p:nvSpPr>
        <p:spPr bwMode="auto">
          <a:xfrm>
            <a:off x="2754962" y="601497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 ……..dm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204dm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gray">
          <a:xfrm>
            <a:off x="2936726" y="3725316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90573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/>
      <p:bldP spid="39" grpId="0"/>
      <p:bldP spid="40" grpId="0"/>
      <p:bldP spid="41" grpId="0" animBg="1"/>
      <p:bldP spid="42" grpId="0"/>
      <p:bldP spid="42" grpId="1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17"/>
          <p:cNvSpPr>
            <a:spLocks noChangeArrowheads="1"/>
          </p:cNvSpPr>
          <p:nvPr/>
        </p:nvSpPr>
        <p:spPr bwMode="auto">
          <a:xfrm>
            <a:off x="2438400" y="1479534"/>
            <a:ext cx="7239000" cy="4210050"/>
          </a:xfrm>
          <a:prstGeom prst="roundRect">
            <a:avLst>
              <a:gd name="adj" fmla="val 7315"/>
            </a:avLst>
          </a:prstGeom>
          <a:noFill/>
          <a:ln w="3810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2"/>
          <p:cNvGrpSpPr>
            <a:grpSpLocks/>
          </p:cNvGrpSpPr>
          <p:nvPr/>
        </p:nvGrpSpPr>
        <p:grpSpPr bwMode="auto">
          <a:xfrm>
            <a:off x="3562351" y="4529150"/>
            <a:ext cx="5089525" cy="471487"/>
            <a:chOff x="1161" y="1572"/>
            <a:chExt cx="3206" cy="338"/>
          </a:xfrm>
        </p:grpSpPr>
        <p:sp>
          <p:nvSpPr>
            <p:cNvPr id="45" name="AutoShape 3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5"/>
          <p:cNvGrpSpPr>
            <a:grpSpLocks/>
          </p:cNvGrpSpPr>
          <p:nvPr/>
        </p:nvGrpSpPr>
        <p:grpSpPr bwMode="auto">
          <a:xfrm>
            <a:off x="3562351" y="374342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48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11"/>
          <p:cNvGrpSpPr>
            <a:grpSpLocks/>
          </p:cNvGrpSpPr>
          <p:nvPr/>
        </p:nvGrpSpPr>
        <p:grpSpPr bwMode="auto">
          <a:xfrm>
            <a:off x="3551237" y="2895621"/>
            <a:ext cx="5089525" cy="471487"/>
            <a:chOff x="1161" y="1572"/>
            <a:chExt cx="3206" cy="338"/>
          </a:xfrm>
          <a:solidFill>
            <a:srgbClr val="FF66FF"/>
          </a:solidFill>
        </p:grpSpPr>
        <p:sp>
          <p:nvSpPr>
            <p:cNvPr id="51" name="AutoShape 12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AutoShape 13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14"/>
          <p:cNvGrpSpPr>
            <a:grpSpLocks/>
          </p:cNvGrpSpPr>
          <p:nvPr/>
        </p:nvGrpSpPr>
        <p:grpSpPr bwMode="auto">
          <a:xfrm>
            <a:off x="3562351" y="2095484"/>
            <a:ext cx="5089525" cy="471488"/>
            <a:chOff x="1161" y="1572"/>
            <a:chExt cx="3206" cy="338"/>
          </a:xfrm>
          <a:solidFill>
            <a:srgbClr val="00FFFF"/>
          </a:solidFill>
        </p:grpSpPr>
        <p:sp>
          <p:nvSpPr>
            <p:cNvPr id="54" name="AutoShape 15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grpFill/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AutoShape 16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AutoShape 18"/>
          <p:cNvSpPr>
            <a:spLocks noChangeArrowheads="1"/>
          </p:cNvSpPr>
          <p:nvPr/>
        </p:nvSpPr>
        <p:spPr bwMode="gray">
          <a:xfrm>
            <a:off x="4362450" y="2919412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47 008 000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gray">
          <a:xfrm>
            <a:off x="4362450" y="3765649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47 000 800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gray">
          <a:xfrm>
            <a:off x="4362450" y="454819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47 080 000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AutoShape 22"/>
          <p:cNvSpPr>
            <a:spLocks noChangeArrowheads="1"/>
          </p:cNvSpPr>
          <p:nvPr/>
        </p:nvSpPr>
        <p:spPr bwMode="auto">
          <a:xfrm>
            <a:off x="2738414" y="785795"/>
            <a:ext cx="6500826" cy="996953"/>
          </a:xfrm>
          <a:prstGeom prst="roundRect">
            <a:avLst>
              <a:gd name="adj" fmla="val 42181"/>
            </a:avLst>
          </a:prstGeom>
          <a:solidFill>
            <a:srgbClr val="00B050"/>
          </a:solidFill>
          <a:ln w="19050" cap="rnd">
            <a:solidFill>
              <a:srgbClr val="1C1C1C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ctr"/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47 km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800m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=……….m</a:t>
            </a:r>
            <a:r>
              <a:rPr lang="en-US" sz="3200" b="1" baseline="30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gray">
          <a:xfrm>
            <a:off x="4362450" y="2125647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47 800 000 m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gray">
          <a:xfrm rot="3419336">
            <a:off x="2847619" y="201130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9"/>
          <p:cNvSpPr txBox="1">
            <a:spLocks noChangeArrowheads="1"/>
          </p:cNvSpPr>
          <p:nvPr/>
        </p:nvSpPr>
        <p:spPr bwMode="gray">
          <a:xfrm>
            <a:off x="2903181" y="2054169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3" name="Rectangle 7"/>
          <p:cNvSpPr>
            <a:spLocks noChangeArrowheads="1"/>
          </p:cNvSpPr>
          <p:nvPr/>
        </p:nvSpPr>
        <p:spPr bwMode="gray">
          <a:xfrm rot="3419336">
            <a:off x="2847619" y="2797124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gray">
          <a:xfrm>
            <a:off x="2903181" y="2839987"/>
            <a:ext cx="3898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gray">
          <a:xfrm rot="3419336">
            <a:off x="2864166" y="36830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9"/>
          <p:cNvSpPr txBox="1">
            <a:spLocks noChangeArrowheads="1"/>
          </p:cNvSpPr>
          <p:nvPr/>
        </p:nvSpPr>
        <p:spPr bwMode="gray">
          <a:xfrm>
            <a:off x="2919728" y="3725915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gray">
          <a:xfrm rot="3419336">
            <a:off x="2864166" y="4468870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9"/>
          <p:cNvSpPr txBox="1">
            <a:spLocks noChangeArrowheads="1"/>
          </p:cNvSpPr>
          <p:nvPr/>
        </p:nvSpPr>
        <p:spPr bwMode="gray">
          <a:xfrm>
            <a:off x="2919728" y="4511733"/>
            <a:ext cx="40748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0" y="5527116"/>
            <a:ext cx="12263120" cy="1330884"/>
            <a:chOff x="0" y="5527116"/>
            <a:chExt cx="12263120" cy="133088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527116"/>
              <a:ext cx="6228080" cy="133088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0" y="5527116"/>
              <a:ext cx="6228080" cy="1330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59959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6" grpId="0"/>
      <p:bldP spid="57" grpId="0"/>
      <p:bldP spid="57" grpId="1"/>
      <p:bldP spid="58" grpId="0"/>
      <p:bldP spid="59" grpId="0" animBg="1"/>
      <p:bldP spid="60" grpId="0"/>
      <p:bldP spid="61" grpId="0" animBg="1"/>
      <p:bldP spid="62" grpId="0"/>
      <p:bldP spid="63" grpId="0" animBg="1"/>
      <p:bldP spid="64" grpId="0"/>
      <p:bldP spid="65" grpId="0" animBg="1"/>
      <p:bldP spid="66" grpId="0"/>
      <p:bldP spid="67" grpId="0" animBg="1"/>
      <p:bldP spid="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34" y="140581"/>
            <a:ext cx="7204193" cy="1757120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62" y="969490"/>
            <a:ext cx="7145338" cy="574881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9755" y="2427238"/>
            <a:ext cx="51301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vi-VN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CHĂM NGOAN, HỌC TỐT !</a:t>
            </a:r>
            <a:endParaRPr lang="en-GB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42" name="Cloud 41"/>
          <p:cNvSpPr/>
          <p:nvPr/>
        </p:nvSpPr>
        <p:spPr>
          <a:xfrm>
            <a:off x="535710" y="581889"/>
            <a:ext cx="7592290" cy="222309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vi-VN" sz="36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Con h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595418" y="3393503"/>
            <a:ext cx="6735272" cy="28632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=……… dm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3412dm</a:t>
            </a:r>
            <a:r>
              <a:rPr lang="en-US" sz="3200" b="1" baseline="30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…….. 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…… dm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30000"/>
              </a:lnSpc>
            </a:pPr>
            <a:r>
              <a:rPr lang="en-US" sz="3200" b="1" baseline="30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     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……..</a:t>
            </a:r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sz="3200" b="1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1996" y="3852001"/>
            <a:ext cx="1154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2547" y="4515913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9532" y="4532751"/>
            <a:ext cx="59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99513" y="5179825"/>
            <a:ext cx="144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270000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 animBg="1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7" y="1245223"/>
            <a:ext cx="2656347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250px-07-HAIPHONG_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34" y="1238079"/>
            <a:ext cx="281924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91" y="1245223"/>
            <a:ext cx="2851804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203" y="1235659"/>
            <a:ext cx="2761072" cy="372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505084" y="2963198"/>
            <a:ext cx="222885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33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350418" y="562110"/>
            <a:ext cx="2002749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Khu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rừng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9326873" y="564828"/>
            <a:ext cx="2031732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Vùng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biển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072367" y="573227"/>
            <a:ext cx="2518782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Hải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Phòng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47117" y="562010"/>
            <a:ext cx="2634661" cy="510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Thủ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đô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Hà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Nội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47117" y="5336594"/>
            <a:ext cx="119563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Để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đo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lớn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như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diện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tích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thành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phố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khu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rừng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hay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một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biển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,…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người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ta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thường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dùng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đơn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dirty="0" err="1">
                <a:latin typeface="Times New Roman" charset="0"/>
                <a:ea typeface="Times New Roman" charset="0"/>
                <a:cs typeface="Times New Roman" charset="0"/>
              </a:rPr>
              <a:t>vị</a:t>
            </a:r>
            <a:r>
              <a:rPr lang="en-US" altLang="en-US" b="1" dirty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ki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lô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vi-VN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mét</a:t>
            </a:r>
            <a:r>
              <a:rPr lang="en-US" altLang="en-US" b="1" i="1" dirty="0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b="1" i="1" dirty="0" err="1">
                <a:solidFill>
                  <a:srgbClr val="FF3300"/>
                </a:solidFill>
                <a:latin typeface="Times New Roman" charset="0"/>
                <a:ea typeface="Times New Roman" charset="0"/>
                <a:cs typeface="Times New Roman" charset="0"/>
              </a:rPr>
              <a:t>vuông</a:t>
            </a:r>
            <a:r>
              <a:rPr lang="en-US" altLang="en-US" b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2098266" y="1028171"/>
            <a:ext cx="79954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8000" b="1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098266" y="2351610"/>
            <a:ext cx="799546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 – lô – mét vuông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12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64147" y="1015427"/>
            <a:ext cx="54328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10053" y="2167708"/>
            <a:ext cx="8835483" cy="1077218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vi-VN" sz="3200" b="1">
                <a:solidFill>
                  <a:schemeClr val="tx1"/>
                </a:solidFill>
                <a:latin typeface="+mj-lt"/>
              </a:rPr>
              <a:t>ết 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ki – lô – mét vuông là đơn vị đo diện tích</a:t>
            </a:r>
            <a:r>
              <a:rPr lang="vi-VN" sz="3200" b="1">
                <a:solidFill>
                  <a:schemeClr val="tx1"/>
                </a:solidFill>
                <a:latin typeface="+mj-lt"/>
              </a:rPr>
              <a:t>. Đọc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, viết đúng các số đo diện tích.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/>
              <p:nvPr/>
            </p:nvSpPr>
            <p:spPr>
              <a:xfrm>
                <a:off x="2452637" y="3738096"/>
                <a:ext cx="9136462" cy="1099532"/>
              </a:xfrm>
              <a:prstGeom prst="rect">
                <a:avLst/>
              </a:prstGeom>
              <a:noFill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571500" lvl="0" indent="-5715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b="1" i="1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vi-VN" sz="3200" b="1">
                            <a:solidFill>
                              <a:schemeClr val="tx1"/>
                            </a:solidFill>
                            <a:latin typeface="+mj-lt"/>
                          </a:rPr>
                          <m:t>𝟏𝐤𝐦</m:t>
                        </m:r>
                      </m:e>
                      <m:sup>
                        <m:r>
                          <a:rPr lang="vi-VN" sz="3200" b="1">
                            <a:solidFill>
                              <a:schemeClr val="tx1"/>
                            </a:solidFill>
                            <a:latin typeface="+mj-lt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+mj-lt"/>
                  </a:rPr>
                  <a:t> = 1000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b="1" i="1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vi-VN" sz="3200" b="1">
                            <a:solidFill>
                              <a:schemeClr val="tx1"/>
                            </a:solidFill>
                            <a:latin typeface="+mj-lt"/>
                          </a:rPr>
                          <m:t>𝐦</m:t>
                        </m:r>
                      </m:e>
                      <m:sup>
                        <m:r>
                          <a:rPr lang="vi-VN" sz="3200" b="1">
                            <a:solidFill>
                              <a:schemeClr val="tx1"/>
                            </a:solidFill>
                            <a:latin typeface="+mj-lt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+mj-lt"/>
                  </a:rPr>
                  <a:t>. </a:t>
                </a: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</a:t>
                </a:r>
                <a:r>
                  <a:rPr lang="vi-VN" sz="3200" b="1" dirty="0">
                    <a:solidFill>
                      <a:schemeClr val="tx1"/>
                    </a:solidFill>
                    <a:latin typeface="+mj-lt"/>
                  </a:rPr>
                  <a:t>đầu biết chuyển đổi từ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b="1" i="1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vi-VN" sz="3200" b="1">
                            <a:solidFill>
                              <a:schemeClr val="tx1"/>
                            </a:solidFill>
                            <a:latin typeface="+mj-lt"/>
                          </a:rPr>
                          <m:t>𝐤𝐦</m:t>
                        </m:r>
                      </m:e>
                      <m:sup>
                        <m:r>
                          <a:rPr lang="vi-VN" sz="3200" b="1">
                            <a:solidFill>
                              <a:schemeClr val="tx1"/>
                            </a:solidFill>
                            <a:latin typeface="+mj-lt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+mj-lt"/>
                  </a:rPr>
                  <a:t> sang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b="1" i="1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vi-VN" sz="3200" b="1">
                            <a:solidFill>
                              <a:schemeClr val="tx1"/>
                            </a:solidFill>
                            <a:latin typeface="+mj-lt"/>
                          </a:rPr>
                          <m:t>𝐦</m:t>
                        </m:r>
                      </m:e>
                      <m:sup>
                        <m:r>
                          <a:rPr lang="vi-VN" sz="3200" b="1">
                            <a:solidFill>
                              <a:schemeClr val="tx1"/>
                            </a:solidFill>
                            <a:latin typeface="+mj-lt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+mj-lt"/>
                  </a:rPr>
                  <a:t> và ngược lại.</a:t>
                </a:r>
                <a:endParaRPr lang="en-US" sz="3200" b="1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2EEF7544-6605-45BE-8E7B-F62201E53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637" y="3738096"/>
                <a:ext cx="9136462" cy="10995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2EEF7544-6605-45BE-8E7B-F62201E5384C}"/>
              </a:ext>
            </a:extLst>
          </p:cNvPr>
          <p:cNvSpPr txBox="1"/>
          <p:nvPr/>
        </p:nvSpPr>
        <p:spPr>
          <a:xfrm>
            <a:off x="3264828" y="5388995"/>
            <a:ext cx="6880708" cy="584775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chemeClr val="tx1"/>
                </a:solidFill>
                <a:latin typeface="+mj-lt"/>
              </a:rPr>
              <a:t>Rèn tính cẩn thận.</a:t>
            </a:r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" b="13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865954" y="1129517"/>
            <a:ext cx="5966691" cy="267854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11201" y="533409"/>
            <a:ext cx="1076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1981177" y="3334051"/>
            <a:ext cx="54309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1523963" y="3332281"/>
            <a:ext cx="529239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18" name="Rectangle 5" descr="30%"/>
          <p:cNvSpPr>
            <a:spLocks noChangeArrowheads="1"/>
          </p:cNvSpPr>
          <p:nvPr/>
        </p:nvSpPr>
        <p:spPr bwMode="auto">
          <a:xfrm>
            <a:off x="1209040" y="1379710"/>
            <a:ext cx="3810000" cy="3733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524272" y="683013"/>
            <a:ext cx="1189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1km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5622085" y="1742950"/>
            <a:ext cx="61569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645950" y="3105064"/>
            <a:ext cx="4464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1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= 1 ( km</a:t>
            </a:r>
            <a:r>
              <a:rPr lang="en-US" altLang="en-US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altLang="en-US" sz="36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7B33ED3C-3FEE-49BC-B125-735348715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5" y="1456667"/>
            <a:ext cx="4285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78270" y="1246134"/>
            <a:ext cx="2738248" cy="2857520"/>
          </a:xfrm>
          <a:prstGeom prst="rect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TextBox 34"/>
          <p:cNvSpPr txBox="1"/>
          <p:nvPr/>
        </p:nvSpPr>
        <p:spPr>
          <a:xfrm>
            <a:off x="4271851" y="1246134"/>
            <a:ext cx="5997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1265" y="1246134"/>
            <a:ext cx="928694" cy="2857519"/>
            <a:chOff x="285720" y="3643314"/>
            <a:chExt cx="928694" cy="2500330"/>
          </a:xfrm>
        </p:grpSpPr>
        <p:sp>
          <p:nvSpPr>
            <p:cNvPr id="37" name="TextBox 36"/>
            <p:cNvSpPr txBox="1"/>
            <p:nvPr/>
          </p:nvSpPr>
          <p:spPr>
            <a:xfrm>
              <a:off x="285720" y="4643446"/>
              <a:ext cx="928694" cy="40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1 km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>
              <a:off x="-106395" y="4892685"/>
              <a:ext cx="2500330" cy="1588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271851" y="2139503"/>
            <a:ext cx="7477544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1km.</a:t>
            </a:r>
            <a:endParaRPr lang="vi-VN" sz="2800" b="1" i="1" dirty="0">
              <a:solidFill>
                <a:srgbClr val="002F8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71850" y="3593201"/>
            <a:ext cx="636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47328" y="2340650"/>
            <a:ext cx="114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 km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1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 animBg="1"/>
      <p:bldP spid="35" grpId="0"/>
      <p:bldP spid="39" grpId="0"/>
      <p:bldP spid="40" grpId="0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724639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748</Words>
  <Application>Microsoft Office PowerPoint</Application>
  <PresentationFormat>Widescreen</PresentationFormat>
  <Paragraphs>143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Times New Roman</vt:lpstr>
      <vt:lpstr>Wingdings</vt:lpstr>
      <vt:lpstr>等线</vt:lpstr>
      <vt:lpstr>等线 Light</vt:lpstr>
      <vt:lpstr>Calibri</vt:lpstr>
      <vt:lpstr>#9Slide05 VL Fadilla</vt:lpstr>
      <vt:lpstr>.VnTime</vt:lpstr>
      <vt:lpstr>Calibri Light</vt:lpstr>
      <vt:lpstr>.VnArial</vt:lpstr>
      <vt:lpstr>Default Design</vt:lpstr>
      <vt:lpstr>2_Default Design</vt:lpstr>
      <vt:lpstr>Office 主题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duc</dc:creator>
  <cp:lastModifiedBy>Hà My Ngô</cp:lastModifiedBy>
  <cp:revision>309</cp:revision>
  <dcterms:created xsi:type="dcterms:W3CDTF">2017-11-03T06:59:44Z</dcterms:created>
  <dcterms:modified xsi:type="dcterms:W3CDTF">2022-01-16T04:48:57Z</dcterms:modified>
</cp:coreProperties>
</file>