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296" r:id="rId2"/>
    <p:sldId id="279" r:id="rId3"/>
    <p:sldId id="298" r:id="rId4"/>
    <p:sldId id="293" r:id="rId5"/>
    <p:sldId id="259" r:id="rId6"/>
    <p:sldId id="261" r:id="rId7"/>
    <p:sldId id="268" r:id="rId8"/>
    <p:sldId id="272" r:id="rId9"/>
    <p:sldId id="280" r:id="rId10"/>
    <p:sldId id="281" r:id="rId11"/>
    <p:sldId id="282" r:id="rId12"/>
    <p:sldId id="271" r:id="rId13"/>
    <p:sldId id="274" r:id="rId14"/>
    <p:sldId id="269" r:id="rId15"/>
    <p:sldId id="277" r:id="rId16"/>
    <p:sldId id="283" r:id="rId17"/>
    <p:sldId id="266" r:id="rId18"/>
    <p:sldId id="276" r:id="rId19"/>
    <p:sldId id="278" r:id="rId20"/>
  </p:sldIdLst>
  <p:sldSz cx="109728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à My Ngô" initials="HMN" lastIdx="1" clrIdx="0">
    <p:extLst>
      <p:ext uri="{19B8F6BF-5375-455C-9EA6-DF929625EA0E}">
        <p15:presenceInfo xmlns:p15="http://schemas.microsoft.com/office/powerpoint/2012/main" userId="4cabb29ea5adb0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131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p:scale>
          <a:sx n="50" d="100"/>
          <a:sy n="50" d="100"/>
        </p:scale>
        <p:origin x="732" y="324"/>
      </p:cViewPr>
      <p:guideLst>
        <p:guide orient="horz" pos="2160"/>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20D56-F639-42E8-A659-A228D4E3387A}" type="datetimeFigureOut">
              <a:rPr lang="en-US" smtClean="0"/>
              <a:pPr/>
              <a:t>2/20/2022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BD62B7-4080-479C-988C-6E44AC8345DB}" type="slidenum">
              <a:rPr lang="en-US" smtClean="0"/>
              <a:pPr/>
              <a:t>‹#›</a:t>
            </a:fld>
            <a:endParaRPr lang="en-US"/>
          </a:p>
        </p:txBody>
      </p:sp>
    </p:spTree>
    <p:extLst>
      <p:ext uri="{BB962C8B-B14F-4D97-AF65-F5344CB8AC3E}">
        <p14:creationId xmlns:p14="http://schemas.microsoft.com/office/powerpoint/2010/main" val="3634734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D62B7-4080-479C-988C-6E44AC8345DB}" type="slidenum">
              <a:rPr lang="en-US" smtClean="0"/>
              <a:pPr/>
              <a:t>6</a:t>
            </a:fld>
            <a:endParaRPr lang="en-US"/>
          </a:p>
        </p:txBody>
      </p:sp>
    </p:spTree>
    <p:extLst>
      <p:ext uri="{BB962C8B-B14F-4D97-AF65-F5344CB8AC3E}">
        <p14:creationId xmlns:p14="http://schemas.microsoft.com/office/powerpoint/2010/main" val="208588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822960" y="2130426"/>
            <a:ext cx="932688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645920" y="3886200"/>
            <a:ext cx="76809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9BD20378-25E8-40DE-B8FF-989BDA155F2B}" type="datetimeFigureOut">
              <a:rPr lang="vi-VN" smtClean="0"/>
              <a:pPr/>
              <a:t>20/02/2022</a:t>
            </a:fld>
            <a:endParaRPr lang="vi-VN"/>
          </a:p>
        </p:txBody>
      </p:sp>
      <p:sp>
        <p:nvSpPr>
          <p:cNvPr id="5" name="Nơi giữ chỗ cho Chân trang 4"/>
          <p:cNvSpPr>
            <a:spLocks noGrp="1"/>
          </p:cNvSpPr>
          <p:nvPr>
            <p:ph type="ftr" sz="quarter" idx="11"/>
          </p:nvPr>
        </p:nvSpPr>
        <p:spPr/>
        <p:txBody>
          <a:bodyPr/>
          <a:lstStyle/>
          <a:p>
            <a:endParaRPr lang="vi-VN"/>
          </a:p>
        </p:txBody>
      </p:sp>
      <p:sp>
        <p:nvSpPr>
          <p:cNvPr id="6" name="Nơi giữ chỗ cho Số hiệu Bản chiếu 5"/>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9BD20378-25E8-40DE-B8FF-989BDA155F2B}" type="datetimeFigureOut">
              <a:rPr lang="vi-VN" smtClean="0"/>
              <a:pPr/>
              <a:t>20/02/2022</a:t>
            </a:fld>
            <a:endParaRPr lang="vi-VN"/>
          </a:p>
        </p:txBody>
      </p:sp>
      <p:sp>
        <p:nvSpPr>
          <p:cNvPr id="5" name="Nơi giữ chỗ cho Chân trang 4"/>
          <p:cNvSpPr>
            <a:spLocks noGrp="1"/>
          </p:cNvSpPr>
          <p:nvPr>
            <p:ph type="ftr" sz="quarter" idx="11"/>
          </p:nvPr>
        </p:nvSpPr>
        <p:spPr/>
        <p:txBody>
          <a:bodyPr/>
          <a:lstStyle/>
          <a:p>
            <a:endParaRPr lang="vi-VN"/>
          </a:p>
        </p:txBody>
      </p:sp>
      <p:sp>
        <p:nvSpPr>
          <p:cNvPr id="6" name="Nơi giữ chỗ cho Số hiệu Bản chiếu 5"/>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7955280" y="274639"/>
            <a:ext cx="246888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548640" y="274639"/>
            <a:ext cx="722376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9BD20378-25E8-40DE-B8FF-989BDA155F2B}" type="datetimeFigureOut">
              <a:rPr lang="vi-VN" smtClean="0"/>
              <a:pPr/>
              <a:t>20/02/2022</a:t>
            </a:fld>
            <a:endParaRPr lang="vi-VN"/>
          </a:p>
        </p:txBody>
      </p:sp>
      <p:sp>
        <p:nvSpPr>
          <p:cNvPr id="5" name="Nơi giữ chỗ cho Chân trang 4"/>
          <p:cNvSpPr>
            <a:spLocks noGrp="1"/>
          </p:cNvSpPr>
          <p:nvPr>
            <p:ph type="ftr" sz="quarter" idx="11"/>
          </p:nvPr>
        </p:nvSpPr>
        <p:spPr/>
        <p:txBody>
          <a:bodyPr/>
          <a:lstStyle/>
          <a:p>
            <a:endParaRPr lang="vi-VN"/>
          </a:p>
        </p:txBody>
      </p:sp>
      <p:sp>
        <p:nvSpPr>
          <p:cNvPr id="6" name="Nơi giữ chỗ cho Số hiệu Bản chiếu 5"/>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9BD20378-25E8-40DE-B8FF-989BDA155F2B}" type="datetimeFigureOut">
              <a:rPr lang="vi-VN" smtClean="0"/>
              <a:pPr/>
              <a:t>20/02/2022</a:t>
            </a:fld>
            <a:endParaRPr lang="vi-VN"/>
          </a:p>
        </p:txBody>
      </p:sp>
      <p:sp>
        <p:nvSpPr>
          <p:cNvPr id="5" name="Nơi giữ chỗ cho Chân trang 4"/>
          <p:cNvSpPr>
            <a:spLocks noGrp="1"/>
          </p:cNvSpPr>
          <p:nvPr>
            <p:ph type="ftr" sz="quarter" idx="11"/>
          </p:nvPr>
        </p:nvSpPr>
        <p:spPr/>
        <p:txBody>
          <a:bodyPr/>
          <a:lstStyle/>
          <a:p>
            <a:endParaRPr lang="vi-VN"/>
          </a:p>
        </p:txBody>
      </p:sp>
      <p:sp>
        <p:nvSpPr>
          <p:cNvPr id="6" name="Nơi giữ chỗ cho Số hiệu Bản chiếu 5"/>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866776" y="4406901"/>
            <a:ext cx="932688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866776" y="2906713"/>
            <a:ext cx="932688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p>
            <a:fld id="{9BD20378-25E8-40DE-B8FF-989BDA155F2B}" type="datetimeFigureOut">
              <a:rPr lang="vi-VN" smtClean="0"/>
              <a:pPr/>
              <a:t>20/02/2022</a:t>
            </a:fld>
            <a:endParaRPr lang="vi-VN"/>
          </a:p>
        </p:txBody>
      </p:sp>
      <p:sp>
        <p:nvSpPr>
          <p:cNvPr id="5" name="Nơi giữ chỗ cho Chân trang 4"/>
          <p:cNvSpPr>
            <a:spLocks noGrp="1"/>
          </p:cNvSpPr>
          <p:nvPr>
            <p:ph type="ftr" sz="quarter" idx="11"/>
          </p:nvPr>
        </p:nvSpPr>
        <p:spPr/>
        <p:txBody>
          <a:bodyPr/>
          <a:lstStyle/>
          <a:p>
            <a:endParaRPr lang="vi-VN"/>
          </a:p>
        </p:txBody>
      </p:sp>
      <p:sp>
        <p:nvSpPr>
          <p:cNvPr id="6" name="Nơi giữ chỗ cho Số hiệu Bản chiếu 5"/>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5486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55778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p>
            <a:fld id="{9BD20378-25E8-40DE-B8FF-989BDA155F2B}" type="datetimeFigureOut">
              <a:rPr lang="vi-VN" smtClean="0"/>
              <a:pPr/>
              <a:t>20/02/2022</a:t>
            </a:fld>
            <a:endParaRPr lang="vi-VN"/>
          </a:p>
        </p:txBody>
      </p:sp>
      <p:sp>
        <p:nvSpPr>
          <p:cNvPr id="6" name="Nơi giữ chỗ cho Chân trang 5"/>
          <p:cNvSpPr>
            <a:spLocks noGrp="1"/>
          </p:cNvSpPr>
          <p:nvPr>
            <p:ph type="ftr" sz="quarter" idx="11"/>
          </p:nvPr>
        </p:nvSpPr>
        <p:spPr/>
        <p:txBody>
          <a:bodyPr/>
          <a:lstStyle/>
          <a:p>
            <a:endParaRPr lang="vi-VN"/>
          </a:p>
        </p:txBody>
      </p:sp>
      <p:sp>
        <p:nvSpPr>
          <p:cNvPr id="7" name="Nơi giữ chỗ cho Số hiệu Bản chiếu 6"/>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p>
            <a:fld id="{9BD20378-25E8-40DE-B8FF-989BDA155F2B}" type="datetimeFigureOut">
              <a:rPr lang="vi-VN" smtClean="0"/>
              <a:pPr/>
              <a:t>20/02/2022</a:t>
            </a:fld>
            <a:endParaRPr lang="vi-VN"/>
          </a:p>
        </p:txBody>
      </p:sp>
      <p:sp>
        <p:nvSpPr>
          <p:cNvPr id="8" name="Nơi giữ chỗ cho Chân trang 7"/>
          <p:cNvSpPr>
            <a:spLocks noGrp="1"/>
          </p:cNvSpPr>
          <p:nvPr>
            <p:ph type="ftr" sz="quarter" idx="11"/>
          </p:nvPr>
        </p:nvSpPr>
        <p:spPr/>
        <p:txBody>
          <a:bodyPr/>
          <a:lstStyle/>
          <a:p>
            <a:endParaRPr lang="vi-VN"/>
          </a:p>
        </p:txBody>
      </p:sp>
      <p:sp>
        <p:nvSpPr>
          <p:cNvPr id="9" name="Nơi giữ chỗ cho Số hiệu Bản chiếu 8"/>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p>
            <a:fld id="{9BD20378-25E8-40DE-B8FF-989BDA155F2B}" type="datetimeFigureOut">
              <a:rPr lang="vi-VN" smtClean="0"/>
              <a:pPr/>
              <a:t>20/02/2022</a:t>
            </a:fld>
            <a:endParaRPr lang="vi-VN"/>
          </a:p>
        </p:txBody>
      </p:sp>
      <p:sp>
        <p:nvSpPr>
          <p:cNvPr id="4" name="Nơi giữ chỗ cho Chân trang 3"/>
          <p:cNvSpPr>
            <a:spLocks noGrp="1"/>
          </p:cNvSpPr>
          <p:nvPr>
            <p:ph type="ftr" sz="quarter" idx="11"/>
          </p:nvPr>
        </p:nvSpPr>
        <p:spPr/>
        <p:txBody>
          <a:bodyPr/>
          <a:lstStyle/>
          <a:p>
            <a:endParaRPr lang="vi-VN"/>
          </a:p>
        </p:txBody>
      </p:sp>
      <p:sp>
        <p:nvSpPr>
          <p:cNvPr id="5" name="Nơi giữ chỗ cho Số hiệu Bản chiếu 4"/>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9BD20378-25E8-40DE-B8FF-989BDA155F2B}" type="datetimeFigureOut">
              <a:rPr lang="vi-VN" smtClean="0"/>
              <a:pPr/>
              <a:t>20/02/2022</a:t>
            </a:fld>
            <a:endParaRPr lang="vi-VN"/>
          </a:p>
        </p:txBody>
      </p:sp>
      <p:sp>
        <p:nvSpPr>
          <p:cNvPr id="3" name="Nơi giữ chỗ cho Chân trang 2"/>
          <p:cNvSpPr>
            <a:spLocks noGrp="1"/>
          </p:cNvSpPr>
          <p:nvPr>
            <p:ph type="ftr" sz="quarter" idx="11"/>
          </p:nvPr>
        </p:nvSpPr>
        <p:spPr/>
        <p:txBody>
          <a:bodyPr/>
          <a:lstStyle/>
          <a:p>
            <a:endParaRPr lang="vi-VN"/>
          </a:p>
        </p:txBody>
      </p:sp>
      <p:sp>
        <p:nvSpPr>
          <p:cNvPr id="4" name="Nơi giữ chỗ cho Số hiệu Bản chiếu 3"/>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548640" y="273050"/>
            <a:ext cx="3609976"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9BD20378-25E8-40DE-B8FF-989BDA155F2B}" type="datetimeFigureOut">
              <a:rPr lang="vi-VN" smtClean="0"/>
              <a:pPr/>
              <a:t>20/02/2022</a:t>
            </a:fld>
            <a:endParaRPr lang="vi-VN"/>
          </a:p>
        </p:txBody>
      </p:sp>
      <p:sp>
        <p:nvSpPr>
          <p:cNvPr id="6" name="Nơi giữ chỗ cho Chân trang 5"/>
          <p:cNvSpPr>
            <a:spLocks noGrp="1"/>
          </p:cNvSpPr>
          <p:nvPr>
            <p:ph type="ftr" sz="quarter" idx="11"/>
          </p:nvPr>
        </p:nvSpPr>
        <p:spPr/>
        <p:txBody>
          <a:bodyPr/>
          <a:lstStyle/>
          <a:p>
            <a:endParaRPr lang="vi-VN"/>
          </a:p>
        </p:txBody>
      </p:sp>
      <p:sp>
        <p:nvSpPr>
          <p:cNvPr id="7" name="Nơi giữ chỗ cho Số hiệu Bản chiếu 6"/>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150746" y="4800600"/>
            <a:ext cx="658368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9BD20378-25E8-40DE-B8FF-989BDA155F2B}" type="datetimeFigureOut">
              <a:rPr lang="vi-VN" smtClean="0"/>
              <a:pPr/>
              <a:t>20/02/2022</a:t>
            </a:fld>
            <a:endParaRPr lang="vi-VN"/>
          </a:p>
        </p:txBody>
      </p:sp>
      <p:sp>
        <p:nvSpPr>
          <p:cNvPr id="6" name="Nơi giữ chỗ cho Chân trang 5"/>
          <p:cNvSpPr>
            <a:spLocks noGrp="1"/>
          </p:cNvSpPr>
          <p:nvPr>
            <p:ph type="ftr" sz="quarter" idx="11"/>
          </p:nvPr>
        </p:nvSpPr>
        <p:spPr/>
        <p:txBody>
          <a:bodyPr/>
          <a:lstStyle/>
          <a:p>
            <a:endParaRPr lang="vi-VN"/>
          </a:p>
        </p:txBody>
      </p:sp>
      <p:sp>
        <p:nvSpPr>
          <p:cNvPr id="7" name="Nơi giữ chỗ cho Số hiệu Bản chiếu 6"/>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548640" y="274638"/>
            <a:ext cx="9875520" cy="114300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Nơi giữ chỗ cho Văn bản 2"/>
          <p:cNvSpPr>
            <a:spLocks noGrp="1"/>
          </p:cNvSpPr>
          <p:nvPr>
            <p:ph type="body" idx="1"/>
          </p:nvPr>
        </p:nvSpPr>
        <p:spPr>
          <a:xfrm>
            <a:off x="548640" y="1600201"/>
            <a:ext cx="9875520" cy="4525963"/>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548640" y="6356351"/>
            <a:ext cx="25603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20378-25E8-40DE-B8FF-989BDA155F2B}" type="datetimeFigureOut">
              <a:rPr lang="vi-VN" smtClean="0"/>
              <a:pPr/>
              <a:t>20/02/2022</a:t>
            </a:fld>
            <a:endParaRPr lang="vi-VN"/>
          </a:p>
        </p:txBody>
      </p:sp>
      <p:sp>
        <p:nvSpPr>
          <p:cNvPr id="5" name="Nơi giữ chỗ cho Chân trang 4"/>
          <p:cNvSpPr>
            <a:spLocks noGrp="1"/>
          </p:cNvSpPr>
          <p:nvPr>
            <p:ph type="ftr" sz="quarter" idx="3"/>
          </p:nvPr>
        </p:nvSpPr>
        <p:spPr>
          <a:xfrm>
            <a:off x="3749040" y="6356351"/>
            <a:ext cx="34747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Nơi giữ chỗ cho Số hiệu Bản chiếu 5"/>
          <p:cNvSpPr>
            <a:spLocks noGrp="1"/>
          </p:cNvSpPr>
          <p:nvPr>
            <p:ph type="sldNum" sz="quarter" idx="4"/>
          </p:nvPr>
        </p:nvSpPr>
        <p:spPr>
          <a:xfrm>
            <a:off x="7863840" y="6356351"/>
            <a:ext cx="25603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3DAC2-EE06-4418-B692-4B00D4FF43DE}"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slide" Target="slide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gif"/><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3F9A-D5B3-48D1-9622-201B1A5C6BAB}"/>
              </a:ext>
            </a:extLst>
          </p:cNvPr>
          <p:cNvSpPr>
            <a:spLocks noGrp="1"/>
          </p:cNvSpPr>
          <p:nvPr>
            <p:ph idx="1"/>
          </p:nvPr>
        </p:nvSpPr>
        <p:spPr>
          <a:xfrm>
            <a:off x="548640" y="2362200"/>
            <a:ext cx="9875520" cy="2133599"/>
          </a:xfrm>
        </p:spPr>
        <p:txBody>
          <a:bodyPr>
            <a:normAutofit/>
          </a:bodyPr>
          <a:lstStyle/>
          <a:p>
            <a:pPr marL="0" indent="0" algn="ctr">
              <a:buNone/>
            </a:pPr>
            <a:r>
              <a:rPr lang="en-US" sz="96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KHOA HỌC 4</a:t>
            </a:r>
          </a:p>
        </p:txBody>
      </p:sp>
    </p:spTree>
    <p:extLst>
      <p:ext uri="{BB962C8B-B14F-4D97-AF65-F5344CB8AC3E}">
        <p14:creationId xmlns:p14="http://schemas.microsoft.com/office/powerpoint/2010/main" val="1380840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98191"/>
            <a:ext cx="8381731" cy="1446550"/>
          </a:xfrm>
          <a:prstGeom prst="rect">
            <a:avLst/>
          </a:prstGeom>
          <a:noFill/>
        </p:spPr>
        <p:txBody>
          <a:bodyPr wrap="square" rtlCol="0">
            <a:spAutoFit/>
          </a:bodyPr>
          <a:lstStyle/>
          <a:p>
            <a:r>
              <a:rPr lang="en-US" sz="4400" b="1" dirty="0" err="1">
                <a:latin typeface="Times New Roman" pitchFamily="18" charset="0"/>
                <a:cs typeface="Times New Roman" pitchFamily="18" charset="0"/>
              </a:rPr>
              <a:t>Những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vật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không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cho</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ánh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sáng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truyền</a:t>
            </a:r>
            <a:r>
              <a:rPr lang="en-US" sz="4400" b="1" dirty="0">
                <a:latin typeface="Times New Roman" pitchFamily="18" charset="0"/>
                <a:cs typeface="Times New Roman" pitchFamily="18" charset="0"/>
              </a:rPr>
              <a:t> qua </a:t>
            </a:r>
            <a:r>
              <a:rPr lang="en-US" sz="4400" b="1" dirty="0" err="1">
                <a:latin typeface="Times New Roman" pitchFamily="18" charset="0"/>
                <a:cs typeface="Times New Roman" pitchFamily="18" charset="0"/>
              </a:rPr>
              <a:t>gọi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gì</a:t>
            </a:r>
            <a:r>
              <a:rPr lang="en-US" sz="4400" b="1" dirty="0">
                <a:latin typeface="Times New Roman" pitchFamily="18" charset="0"/>
                <a:cs typeface="Times New Roman" pitchFamily="18" charset="0"/>
              </a:rPr>
              <a:t> ? </a:t>
            </a:r>
            <a:endParaRPr lang="vi-VN" sz="4400" b="1" dirty="0">
              <a:latin typeface="Times New Roman" pitchFamily="18" charset="0"/>
              <a:cs typeface="Times New Roman" pitchFamily="18" charset="0"/>
            </a:endParaRPr>
          </a:p>
        </p:txBody>
      </p:sp>
      <p:sp>
        <p:nvSpPr>
          <p:cNvPr id="3" name="Explosion 2 2"/>
          <p:cNvSpPr/>
          <p:nvPr/>
        </p:nvSpPr>
        <p:spPr>
          <a:xfrm>
            <a:off x="1370112" y="2514600"/>
            <a:ext cx="8232576" cy="3398202"/>
          </a:xfrm>
          <a:prstGeom prst="clou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000" b="1" dirty="0" err="1">
                <a:solidFill>
                  <a:schemeClr val="bg1"/>
                </a:solidFill>
                <a:latin typeface="Times New Roman" pitchFamily="18" charset="0"/>
                <a:cs typeface="Times New Roman" pitchFamily="18" charset="0"/>
              </a:rPr>
              <a:t>Những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vật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không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cho</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ánh</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sáng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truyền</a:t>
            </a:r>
            <a:r>
              <a:rPr lang="en-US" sz="4000" b="1" dirty="0">
                <a:solidFill>
                  <a:schemeClr val="bg1"/>
                </a:solidFill>
                <a:latin typeface="Times New Roman" pitchFamily="18" charset="0"/>
                <a:cs typeface="Times New Roman" pitchFamily="18" charset="0"/>
              </a:rPr>
              <a:t> qua </a:t>
            </a:r>
            <a:r>
              <a:rPr lang="en-US" sz="4000" b="1" dirty="0" err="1">
                <a:solidFill>
                  <a:schemeClr val="bg1"/>
                </a:solidFill>
                <a:latin typeface="Times New Roman" pitchFamily="18" charset="0"/>
                <a:cs typeface="Times New Roman" pitchFamily="18" charset="0"/>
              </a:rPr>
              <a:t>gọi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vật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cản</a:t>
            </a:r>
            <a:r>
              <a:rPr lang="en-US" sz="4000" b="1" dirty="0">
                <a:solidFill>
                  <a:schemeClr val="bg1"/>
                </a:solidFill>
                <a:latin typeface="Times New Roman" pitchFamily="18" charset="0"/>
                <a:cs typeface="Times New Roman" pitchFamily="18" charset="0"/>
              </a:rPr>
              <a:t>.</a:t>
            </a:r>
            <a:endParaRPr lang="vi-VN" sz="4000" b="1" dirty="0">
              <a:solidFill>
                <a:schemeClr val="bg1"/>
              </a:solidFill>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524" y="240646"/>
            <a:ext cx="2030016" cy="1404095"/>
          </a:xfrm>
          <a:prstGeom prst="rect">
            <a:avLst/>
          </a:prstGeom>
        </p:spPr>
      </p:pic>
    </p:spTree>
    <p:extLst>
      <p:ext uri="{BB962C8B-B14F-4D97-AF65-F5344CB8AC3E}">
        <p14:creationId xmlns:p14="http://schemas.microsoft.com/office/powerpoint/2010/main" val="373858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4907" y="1340768"/>
            <a:ext cx="9937104" cy="1569660"/>
          </a:xfrm>
          <a:prstGeom prst="rect">
            <a:avLst/>
          </a:prstGeom>
          <a:noFill/>
        </p:spPr>
        <p:txBody>
          <a:bodyPr wrap="square" rtlCol="0">
            <a:spAutoFit/>
          </a:bodyPr>
          <a:lstStyle/>
          <a:p>
            <a:r>
              <a:rPr lang="en-US" sz="4800" b="1" dirty="0" err="1">
                <a:latin typeface="Times New Roman" pitchFamily="18" charset="0"/>
                <a:cs typeface="Times New Roman" pitchFamily="18" charset="0"/>
              </a:rPr>
              <a:t>Bóng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tối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xuất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hiện</a:t>
            </a:r>
            <a:r>
              <a:rPr lang="en-US" sz="4800" b="1" dirty="0">
                <a:latin typeface="Times New Roman" pitchFamily="18" charset="0"/>
                <a:cs typeface="Times New Roman" pitchFamily="18" charset="0"/>
              </a:rPr>
              <a:t> ở </a:t>
            </a:r>
            <a:r>
              <a:rPr lang="en-US" sz="4800" b="1" dirty="0" err="1">
                <a:latin typeface="Times New Roman" pitchFamily="18" charset="0"/>
                <a:cs typeface="Times New Roman" pitchFamily="18" charset="0"/>
              </a:rPr>
              <a:t>đâu</a:t>
            </a:r>
            <a:r>
              <a:rPr lang="en-US" sz="4800" b="1" dirty="0">
                <a:latin typeface="Times New Roman" pitchFamily="18" charset="0"/>
                <a:cs typeface="Times New Roman" pitchFamily="18" charset="0"/>
              </a:rPr>
              <a:t> ? </a:t>
            </a:r>
            <a:r>
              <a:rPr lang="en-US" sz="4800" b="1" dirty="0" err="1">
                <a:latin typeface="Times New Roman" pitchFamily="18" charset="0"/>
                <a:cs typeface="Times New Roman" pitchFamily="18" charset="0"/>
              </a:rPr>
              <a:t>Khi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nào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bóng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tối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xuất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hiện</a:t>
            </a:r>
            <a:r>
              <a:rPr lang="en-US" sz="4800" b="1" dirty="0">
                <a:latin typeface="Times New Roman" pitchFamily="18" charset="0"/>
                <a:cs typeface="Times New Roman" pitchFamily="18" charset="0"/>
              </a:rPr>
              <a:t> ? </a:t>
            </a:r>
            <a:endParaRPr lang="vi-VN" sz="4800" b="1" dirty="0">
              <a:latin typeface="Times New Roman" pitchFamily="18" charset="0"/>
              <a:cs typeface="Times New Roman" pitchFamily="18" charset="0"/>
            </a:endParaRPr>
          </a:p>
        </p:txBody>
      </p:sp>
      <p:sp>
        <p:nvSpPr>
          <p:cNvPr id="3" name="TextBox 2"/>
          <p:cNvSpPr txBox="1"/>
          <p:nvPr/>
        </p:nvSpPr>
        <p:spPr>
          <a:xfrm>
            <a:off x="853716" y="3429000"/>
            <a:ext cx="9245827" cy="1446550"/>
          </a:xfrm>
          <a:prstGeom prst="rect">
            <a:avLst/>
          </a:prstGeom>
          <a:noFill/>
        </p:spPr>
        <p:txBody>
          <a:bodyPr wrap="square" rtlCol="0">
            <a:spAutoFit/>
          </a:bodyPr>
          <a:lstStyle/>
          <a:p>
            <a:pPr marL="285750" indent="-285750">
              <a:buFontTx/>
              <a:buChar char="-"/>
            </a:pPr>
            <a:r>
              <a:rPr lang="en-US" sz="4400" b="1" i="1" dirty="0" err="1">
                <a:solidFill>
                  <a:srgbClr val="0070C0"/>
                </a:solidFill>
                <a:latin typeface="Times New Roman" pitchFamily="18" charset="0"/>
                <a:cs typeface="Times New Roman" pitchFamily="18" charset="0"/>
              </a:rPr>
              <a:t>Bóng</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tối</a:t>
            </a:r>
            <a:r>
              <a:rPr lang="en-US" sz="4400" b="1" i="1" dirty="0">
                <a:solidFill>
                  <a:srgbClr val="0070C0"/>
                </a:solidFill>
                <a:latin typeface="Times New Roman" pitchFamily="18" charset="0"/>
                <a:cs typeface="Times New Roman" pitchFamily="18" charset="0"/>
              </a:rPr>
              <a:t> ở </a:t>
            </a:r>
            <a:r>
              <a:rPr lang="en-US" sz="4400" b="1" i="1" dirty="0" err="1">
                <a:solidFill>
                  <a:srgbClr val="0070C0"/>
                </a:solidFill>
                <a:latin typeface="Times New Roman" pitchFamily="18" charset="0"/>
                <a:cs typeface="Times New Roman" pitchFamily="18" charset="0"/>
              </a:rPr>
              <a:t>phía</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sau</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vật</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cản</a:t>
            </a:r>
            <a:r>
              <a:rPr lang="en-US" sz="4400" b="1" i="1" dirty="0">
                <a:solidFill>
                  <a:srgbClr val="0070C0"/>
                </a:solidFill>
                <a:latin typeface="Times New Roman" pitchFamily="18" charset="0"/>
                <a:cs typeface="Times New Roman" pitchFamily="18" charset="0"/>
              </a:rPr>
              <a:t>.</a:t>
            </a:r>
          </a:p>
          <a:p>
            <a:pPr marL="285750" indent="-285750">
              <a:buFontTx/>
              <a:buChar char="-"/>
            </a:pPr>
            <a:r>
              <a:rPr lang="en-US" sz="4400" b="1" i="1" dirty="0" err="1">
                <a:solidFill>
                  <a:srgbClr val="0070C0"/>
                </a:solidFill>
                <a:latin typeface="Times New Roman" pitchFamily="18" charset="0"/>
                <a:cs typeface="Times New Roman" pitchFamily="18" charset="0"/>
              </a:rPr>
              <a:t>Khi</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vật</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cản</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được</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chiếu</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sáng</a:t>
            </a:r>
            <a:r>
              <a:rPr lang="en-US" sz="4400" b="1" i="1" dirty="0">
                <a:solidFill>
                  <a:srgbClr val="0070C0"/>
                </a:solidFill>
                <a:latin typeface="Times New Roman" pitchFamily="18" charset="0"/>
                <a:cs typeface="Times New Roman" pitchFamily="18" charset="0"/>
              </a:rPr>
              <a:t>.</a:t>
            </a:r>
            <a:endParaRPr lang="vi-VN" sz="4400" b="1" i="1" dirty="0">
              <a:solidFill>
                <a:srgbClr val="0070C0"/>
              </a:solidFill>
              <a:latin typeface="Times New Roman" pitchFamily="18" charset="0"/>
              <a:cs typeface="Times New Roman" pitchFamily="18" charset="0"/>
            </a:endParaRPr>
          </a:p>
        </p:txBody>
      </p:sp>
      <p:pic>
        <p:nvPicPr>
          <p:cNvPr id="4" name="Picture 40" descr="dauHoi xanh"/>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726" y="1507614"/>
            <a:ext cx="63055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91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2207" y="2248793"/>
            <a:ext cx="10628381" cy="3847862"/>
          </a:xfrm>
          <a:prstGeom prst="round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nl-NL" sz="4400" b="1" dirty="0">
                <a:solidFill>
                  <a:srgbClr val="C00000"/>
                </a:solidFill>
                <a:latin typeface="Times New Roman"/>
                <a:ea typeface="Times New Roman"/>
              </a:rPr>
              <a:t>KẾT LUẬN</a:t>
            </a:r>
            <a:endParaRPr lang="nl-NL" sz="3600" b="1" dirty="0">
              <a:solidFill>
                <a:srgbClr val="C00000"/>
              </a:solidFill>
              <a:latin typeface="Times New Roman"/>
              <a:ea typeface="Times New Roman"/>
            </a:endParaRPr>
          </a:p>
          <a:p>
            <a:pPr algn="just"/>
            <a:r>
              <a:rPr lang="nl-NL" sz="3600" b="1" dirty="0">
                <a:latin typeface="Times New Roman"/>
                <a:ea typeface="Times New Roman"/>
              </a:rPr>
              <a:t>    </a:t>
            </a:r>
            <a:r>
              <a:rPr lang="nl-NL" sz="4400" b="1" i="1" dirty="0">
                <a:solidFill>
                  <a:schemeClr val="tx2"/>
                </a:solidFill>
                <a:latin typeface="Times New Roman"/>
                <a:ea typeface="Times New Roman"/>
              </a:rPr>
              <a:t>Khi gặp vật cản sáng, ánh sáng không truyền qua được nên phía sau vật có một vùng không nhận được ánh sáng truyền tới, đó chính là vùng bóng tối.</a:t>
            </a:r>
            <a:endParaRPr lang="vi-VN" sz="4400" b="1" dirty="0">
              <a:solidFill>
                <a:schemeClr val="tx2"/>
              </a:solidFill>
            </a:endParaRPr>
          </a:p>
        </p:txBody>
      </p:sp>
      <p:sp>
        <p:nvSpPr>
          <p:cNvPr id="3" name="Rectangle 2"/>
          <p:cNvSpPr/>
          <p:nvPr/>
        </p:nvSpPr>
        <p:spPr>
          <a:xfrm>
            <a:off x="3281308" y="807621"/>
            <a:ext cx="4410182" cy="830997"/>
          </a:xfrm>
          <a:prstGeom prst="rect">
            <a:avLst/>
          </a:prstGeom>
        </p:spPr>
        <p:txBody>
          <a:bodyPr wrap="none">
            <a:spAutoFit/>
          </a:bodyPr>
          <a:lstStyle/>
          <a:p>
            <a:pPr lvl="0" algn="ctr">
              <a:spcBef>
                <a:spcPct val="50000"/>
              </a:spcBef>
            </a:pPr>
            <a:r>
              <a:rPr lang="en-US" sz="4800" b="1" dirty="0" err="1">
                <a:solidFill>
                  <a:schemeClr val="accent1"/>
                </a:solidFill>
                <a:latin typeface="Times New Roman" pitchFamily="18" charset="0"/>
                <a:cs typeface="Times New Roman" pitchFamily="18" charset="0"/>
              </a:rPr>
              <a:t>Bài</a:t>
            </a:r>
            <a:r>
              <a:rPr lang="en-US" sz="4800" b="1" dirty="0">
                <a:solidFill>
                  <a:schemeClr val="accent1"/>
                </a:solidFill>
                <a:latin typeface="Times New Roman" pitchFamily="18" charset="0"/>
                <a:cs typeface="Times New Roman" pitchFamily="18" charset="0"/>
              </a:rPr>
              <a:t> 46: </a:t>
            </a:r>
            <a:r>
              <a:rPr lang="en-US" sz="4800" b="1" dirty="0" err="1">
                <a:solidFill>
                  <a:schemeClr val="accent1"/>
                </a:solidFill>
                <a:latin typeface="Times New Roman" pitchFamily="18" charset="0"/>
                <a:cs typeface="Times New Roman" pitchFamily="18" charset="0"/>
              </a:rPr>
              <a:t>Bóng</a:t>
            </a:r>
            <a:r>
              <a:rPr lang="en-US" sz="4800" b="1" dirty="0">
                <a:solidFill>
                  <a:schemeClr val="accent1"/>
                </a:solidFill>
                <a:latin typeface="Times New Roman" pitchFamily="18" charset="0"/>
                <a:cs typeface="Times New Roman" pitchFamily="18" charset="0"/>
              </a:rPr>
              <a:t> </a:t>
            </a:r>
            <a:r>
              <a:rPr lang="en-US" sz="4800" b="1" dirty="0" err="1">
                <a:solidFill>
                  <a:schemeClr val="accent1"/>
                </a:solidFill>
                <a:latin typeface="Times New Roman" pitchFamily="18" charset="0"/>
                <a:cs typeface="Times New Roman" pitchFamily="18" charset="0"/>
              </a:rPr>
              <a:t>tối</a:t>
            </a:r>
            <a:endParaRPr lang="en-US" sz="4800" b="1" dirty="0">
              <a:solidFill>
                <a:schemeClr val="accent1"/>
              </a:solidFill>
              <a:latin typeface="Times New Roman" pitchFamily="18" charset="0"/>
              <a:cs typeface="Times New Roman" pitchFamily="18" charset="0"/>
            </a:endParaRPr>
          </a:p>
        </p:txBody>
      </p:sp>
      <p:sp>
        <p:nvSpPr>
          <p:cNvPr id="4" name="Rectangle 3"/>
          <p:cNvSpPr/>
          <p:nvPr/>
        </p:nvSpPr>
        <p:spPr>
          <a:xfrm>
            <a:off x="4346504" y="161290"/>
            <a:ext cx="2279791" cy="707886"/>
          </a:xfrm>
          <a:prstGeom prst="rect">
            <a:avLst/>
          </a:prstGeom>
        </p:spPr>
        <p:txBody>
          <a:bodyPr wrap="none">
            <a:spAutoFit/>
          </a:bodyPr>
          <a:lstStyle/>
          <a:p>
            <a:pPr lvl="0" algn="ctr">
              <a:spcBef>
                <a:spcPct val="50000"/>
              </a:spcBef>
            </a:pPr>
            <a:r>
              <a:rPr lang="en-US" sz="4000" b="1" dirty="0" err="1">
                <a:solidFill>
                  <a:prstClr val="black"/>
                </a:solidFill>
                <a:latin typeface="Times New Roman" pitchFamily="18" charset="0"/>
                <a:cs typeface="Times New Roman" pitchFamily="18" charset="0"/>
              </a:rPr>
              <a:t>Khoa</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học</a:t>
            </a:r>
            <a:endParaRPr lang="en-US" sz="40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803162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277445" y="476673"/>
            <a:ext cx="106527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400" dirty="0" err="1">
                <a:solidFill>
                  <a:schemeClr val="accent1">
                    <a:lumMod val="75000"/>
                  </a:schemeClr>
                </a:solidFill>
                <a:latin typeface="Times New Roman" pitchFamily="18" charset="0"/>
                <a:cs typeface="Times New Roman" pitchFamily="18" charset="0"/>
              </a:rPr>
              <a:t>Hoạt</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động</a:t>
            </a:r>
            <a:r>
              <a:rPr lang="en-US" sz="2400" dirty="0">
                <a:solidFill>
                  <a:schemeClr val="accent1">
                    <a:lumMod val="75000"/>
                  </a:schemeClr>
                </a:solidFill>
                <a:latin typeface="Times New Roman" pitchFamily="18" charset="0"/>
                <a:cs typeface="Times New Roman" pitchFamily="18" charset="0"/>
              </a:rPr>
              <a:t> 2: </a:t>
            </a:r>
            <a:r>
              <a:rPr lang="en-US" sz="2400" dirty="0" err="1">
                <a:solidFill>
                  <a:schemeClr val="accent1">
                    <a:lumMod val="75000"/>
                  </a:schemeClr>
                </a:solidFill>
                <a:latin typeface="Times New Roman" pitchFamily="18" charset="0"/>
                <a:cs typeface="Times New Roman" pitchFamily="18" charset="0"/>
              </a:rPr>
              <a:t>Tìm</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hiểu</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sự</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thay</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đổi</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về</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hình</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dáng</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kích</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thước</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của</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bóng</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tối</a:t>
            </a:r>
            <a:r>
              <a:rPr lang="en-US" sz="2400" dirty="0">
                <a:solidFill>
                  <a:schemeClr val="accent1">
                    <a:lumMod val="75000"/>
                  </a:schemeClr>
                </a:solidFill>
                <a:latin typeface="Times New Roman" pitchFamily="18" charset="0"/>
                <a:cs typeface="Times New Roman" pitchFamily="18" charset="0"/>
              </a:rPr>
              <a:t>. </a:t>
            </a:r>
          </a:p>
        </p:txBody>
      </p:sp>
      <p:graphicFrame>
        <p:nvGraphicFramePr>
          <p:cNvPr id="5" name="Group 82"/>
          <p:cNvGraphicFramePr>
            <a:graphicFrameLocks/>
          </p:cNvGraphicFramePr>
          <p:nvPr>
            <p:extLst>
              <p:ext uri="{D42A27DB-BD31-4B8C-83A1-F6EECF244321}">
                <p14:modId xmlns:p14="http://schemas.microsoft.com/office/powerpoint/2010/main" val="511551565"/>
              </p:ext>
            </p:extLst>
          </p:nvPr>
        </p:nvGraphicFramePr>
        <p:xfrm>
          <a:off x="559973" y="2348880"/>
          <a:ext cx="9875520" cy="3121026"/>
        </p:xfrm>
        <a:graphic>
          <a:graphicData uri="http://schemas.openxmlformats.org/drawingml/2006/table">
            <a:tbl>
              <a:tblPr/>
              <a:tblGrid>
                <a:gridCol w="4937760">
                  <a:extLst>
                    <a:ext uri="{9D8B030D-6E8A-4147-A177-3AD203B41FA5}">
                      <a16:colId xmlns:a16="http://schemas.microsoft.com/office/drawing/2014/main" val="20000"/>
                    </a:ext>
                  </a:extLst>
                </a:gridCol>
                <a:gridCol w="4937760">
                  <a:extLst>
                    <a:ext uri="{9D8B030D-6E8A-4147-A177-3AD203B41FA5}">
                      <a16:colId xmlns:a16="http://schemas.microsoft.com/office/drawing/2014/main" val="20001"/>
                    </a:ext>
                  </a:extLst>
                </a:gridCol>
              </a:tblGrid>
              <a:tr h="5182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err="1">
                          <a:ln>
                            <a:noFill/>
                          </a:ln>
                          <a:solidFill>
                            <a:schemeClr val="accent1"/>
                          </a:solidFill>
                          <a:effectLst/>
                          <a:latin typeface="Times New Roman" pitchFamily="18" charset="0"/>
                          <a:cs typeface="Times New Roman" pitchFamily="18" charset="0"/>
                        </a:rPr>
                        <a:t>Thí</a:t>
                      </a:r>
                      <a:r>
                        <a:rPr kumimoji="0" lang="en-US" sz="2800" b="0"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accent1"/>
                          </a:solidFill>
                          <a:effectLst/>
                          <a:latin typeface="Times New Roman" pitchFamily="18" charset="0"/>
                          <a:cs typeface="Times New Roman" pitchFamily="18" charset="0"/>
                        </a:rPr>
                        <a:t>nghiệm</a:t>
                      </a:r>
                      <a:endParaRPr kumimoji="0" lang="en-US" sz="2800" b="0" i="0" u="none" strike="noStrike" cap="none" normalizeH="0" baseline="0" dirty="0">
                        <a:ln>
                          <a:noFill/>
                        </a:ln>
                        <a:solidFill>
                          <a:schemeClr val="accent1"/>
                        </a:solidFill>
                        <a:effectLst/>
                        <a:latin typeface="Times New Roman" pitchFamily="18" charset="0"/>
                        <a:cs typeface="Times New Roman" pitchFamily="18" charset="0"/>
                      </a:endParaRP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err="1">
                          <a:ln>
                            <a:noFill/>
                          </a:ln>
                          <a:solidFill>
                            <a:schemeClr val="accent1"/>
                          </a:solidFill>
                          <a:effectLst/>
                          <a:latin typeface="Times New Roman" pitchFamily="18" charset="0"/>
                          <a:cs typeface="Times New Roman" pitchFamily="18" charset="0"/>
                        </a:rPr>
                        <a:t>Kết</a:t>
                      </a:r>
                      <a:r>
                        <a:rPr kumimoji="0" lang="en-US" sz="2800" b="0"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accent1"/>
                          </a:solidFill>
                          <a:effectLst/>
                          <a:latin typeface="Times New Roman" pitchFamily="18" charset="0"/>
                          <a:cs typeface="Times New Roman" pitchFamily="18" charset="0"/>
                        </a:rPr>
                        <a:t>quả</a:t>
                      </a:r>
                      <a:endParaRPr kumimoji="0" lang="en-US" sz="2800" b="0" i="0" u="none" strike="noStrike" cap="none" normalizeH="0" baseline="0" dirty="0">
                        <a:ln>
                          <a:noFill/>
                        </a:ln>
                        <a:solidFill>
                          <a:schemeClr val="accent1"/>
                        </a:solidFill>
                        <a:effectLst/>
                        <a:latin typeface="Times New Roman" pitchFamily="18" charset="0"/>
                        <a:cs typeface="Times New Roman" pitchFamily="18"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04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Chiếu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đèn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pin ở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phía</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trên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chiếc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bút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bi.</a:t>
                      </a: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33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Chiếu đèn pin ở </a:t>
                      </a:r>
                      <a:r>
                        <a:rPr kumimoji="0" lang="en-US" sz="2400" b="1" i="0" u="none" strike="noStrike" cap="none" normalizeH="0" baseline="0">
                          <a:ln>
                            <a:noFill/>
                          </a:ln>
                          <a:solidFill>
                            <a:schemeClr val="tx1"/>
                          </a:solidFill>
                          <a:effectLst/>
                          <a:latin typeface="Times New Roman" pitchFamily="18" charset="0"/>
                          <a:cs typeface="Times New Roman" pitchFamily="18" charset="0"/>
                        </a:rPr>
                        <a:t>phía bên phải</a:t>
                      </a:r>
                      <a:r>
                        <a:rPr kumimoji="0" lang="en-US" sz="2400" b="0" i="0" u="none" strike="noStrike" cap="none" normalizeH="0" baseline="0">
                          <a:ln>
                            <a:noFill/>
                          </a:ln>
                          <a:solidFill>
                            <a:schemeClr val="tx1"/>
                          </a:solidFill>
                          <a:effectLst/>
                          <a:latin typeface="Times New Roman" pitchFamily="18" charset="0"/>
                          <a:cs typeface="Times New Roman" pitchFamily="18" charset="0"/>
                        </a:rPr>
                        <a:t> chiếc bút bi.</a:t>
                      </a: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63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Chiếu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đèn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pin ở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phía</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bên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trái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chiếc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bút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bi.</a:t>
                      </a: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Text Box 84"/>
          <p:cNvSpPr txBox="1">
            <a:spLocks noChangeArrowheads="1"/>
          </p:cNvSpPr>
          <p:nvPr/>
        </p:nvSpPr>
        <p:spPr bwMode="auto">
          <a:xfrm>
            <a:off x="3840480" y="1628801"/>
            <a:ext cx="310896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50000"/>
              </a:spcBef>
            </a:pPr>
            <a:r>
              <a:rPr lang="en-US" sz="2000" dirty="0">
                <a:latin typeface="Times New Roman" pitchFamily="18" charset="0"/>
                <a:cs typeface="Times New Roman" pitchFamily="18" charset="0"/>
              </a:rPr>
              <a:t>PHIẾU HỌC TẬP 2</a:t>
            </a:r>
          </a:p>
        </p:txBody>
      </p:sp>
    </p:spTree>
    <p:extLst>
      <p:ext uri="{BB962C8B-B14F-4D97-AF65-F5344CB8AC3E}">
        <p14:creationId xmlns:p14="http://schemas.microsoft.com/office/powerpoint/2010/main" val="392401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a:grpSpLocks/>
          </p:cNvGrpSpPr>
          <p:nvPr/>
        </p:nvGrpSpPr>
        <p:grpSpPr bwMode="auto">
          <a:xfrm rot="-527118">
            <a:off x="4903470" y="4722813"/>
            <a:ext cx="731520" cy="228600"/>
            <a:chOff x="3552" y="528"/>
            <a:chExt cx="1467" cy="462"/>
          </a:xfrm>
        </p:grpSpPr>
        <p:sp>
          <p:nvSpPr>
            <p:cNvPr id="3" name="Oval 34"/>
            <p:cNvSpPr>
              <a:spLocks noChangeArrowheads="1"/>
            </p:cNvSpPr>
            <p:nvPr/>
          </p:nvSpPr>
          <p:spPr bwMode="auto">
            <a:xfrm rot="618644" flipH="1">
              <a:off x="3600" y="528"/>
              <a:ext cx="1419" cy="462"/>
            </a:xfrm>
            <a:prstGeom prst="ellipse">
              <a:avLst/>
            </a:prstGeom>
            <a:solidFill>
              <a:srgbClr val="C0C0C0"/>
            </a:solidFill>
            <a:ln w="9525">
              <a:solidFill>
                <a:srgbClr val="C0C0C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4" name="Rectangle 35"/>
            <p:cNvSpPr>
              <a:spLocks noChangeArrowheads="1"/>
            </p:cNvSpPr>
            <p:nvPr/>
          </p:nvSpPr>
          <p:spPr bwMode="auto">
            <a:xfrm rot="618644" flipH="1">
              <a:off x="3552" y="864"/>
              <a:ext cx="1419" cy="74"/>
            </a:xfrm>
            <a:prstGeom prst="rect">
              <a:avLst/>
            </a:prstGeom>
            <a:solidFill>
              <a:srgbClr val="C0C0C0"/>
            </a:solidFill>
            <a:ln w="38100" cmpd="dbl">
              <a:solidFill>
                <a:srgbClr val="C0C0C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grpSp>
      <p:grpSp>
        <p:nvGrpSpPr>
          <p:cNvPr id="5" name="Group 4"/>
          <p:cNvGrpSpPr>
            <a:grpSpLocks/>
          </p:cNvGrpSpPr>
          <p:nvPr/>
        </p:nvGrpSpPr>
        <p:grpSpPr bwMode="auto">
          <a:xfrm>
            <a:off x="5029200" y="533400"/>
            <a:ext cx="548640" cy="4457700"/>
            <a:chOff x="7200" y="360"/>
            <a:chExt cx="1800" cy="10620"/>
          </a:xfrm>
        </p:grpSpPr>
        <p:sp>
          <p:nvSpPr>
            <p:cNvPr id="6" name="Oval 5"/>
            <p:cNvSpPr>
              <a:spLocks noChangeArrowheads="1"/>
            </p:cNvSpPr>
            <p:nvPr/>
          </p:nvSpPr>
          <p:spPr bwMode="auto">
            <a:xfrm>
              <a:off x="7200" y="360"/>
              <a:ext cx="1800" cy="900"/>
            </a:xfrm>
            <a:prstGeom prst="ellipse">
              <a:avLst/>
            </a:prstGeom>
            <a:gradFill rotWithShape="1">
              <a:gsLst>
                <a:gs pos="0">
                  <a:srgbClr val="FFFFFF"/>
                </a:gs>
                <a:gs pos="100000">
                  <a:srgbClr val="0000FF"/>
                </a:gs>
              </a:gsLst>
              <a:lin ang="5400000" scaled="1"/>
            </a:gra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7" name="AutoShape 6"/>
            <p:cNvSpPr>
              <a:spLocks noChangeArrowheads="1"/>
            </p:cNvSpPr>
            <p:nvPr/>
          </p:nvSpPr>
          <p:spPr bwMode="auto">
            <a:xfrm>
              <a:off x="7200" y="1260"/>
              <a:ext cx="1800" cy="9720"/>
            </a:xfrm>
            <a:prstGeom prst="downArrow">
              <a:avLst>
                <a:gd name="adj1" fmla="val 50000"/>
                <a:gd name="adj2" fmla="val 135000"/>
              </a:avLst>
            </a:prstGeom>
            <a:solidFill>
              <a:srgbClr val="3366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8" name="AutoShape 7"/>
            <p:cNvSpPr>
              <a:spLocks noChangeArrowheads="1"/>
            </p:cNvSpPr>
            <p:nvPr/>
          </p:nvSpPr>
          <p:spPr bwMode="auto">
            <a:xfrm>
              <a:off x="7740" y="7200"/>
              <a:ext cx="720" cy="3750"/>
            </a:xfrm>
            <a:prstGeom prst="downArrow">
              <a:avLst>
                <a:gd name="adj1" fmla="val 50000"/>
                <a:gd name="adj2" fmla="val 130208"/>
              </a:avLst>
            </a:prstGeom>
            <a:solidFill>
              <a:srgbClr val="FFFF0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9" name="Rectangle 8" descr="Dark vertical"/>
            <p:cNvSpPr>
              <a:spLocks noChangeArrowheads="1"/>
            </p:cNvSpPr>
            <p:nvPr/>
          </p:nvSpPr>
          <p:spPr bwMode="auto">
            <a:xfrm>
              <a:off x="7200" y="1260"/>
              <a:ext cx="1800" cy="7290"/>
            </a:xfrm>
            <a:prstGeom prst="rect">
              <a:avLst/>
            </a:prstGeom>
            <a:pattFill prst="dkVert">
              <a:fgClr>
                <a:srgbClr val="FFFF00"/>
              </a:fgClr>
              <a:bgClr>
                <a:srgbClr val="FF00FF"/>
              </a:bgClr>
            </a:patt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0" name="Line 9"/>
            <p:cNvSpPr>
              <a:spLocks noChangeShapeType="1"/>
            </p:cNvSpPr>
            <p:nvPr/>
          </p:nvSpPr>
          <p:spPr bwMode="auto">
            <a:xfrm>
              <a:off x="8100" y="8640"/>
              <a:ext cx="0" cy="23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1" name="Rectangle 10" descr="Bouquet"/>
            <p:cNvSpPr>
              <a:spLocks noChangeArrowheads="1"/>
            </p:cNvSpPr>
            <p:nvPr/>
          </p:nvSpPr>
          <p:spPr bwMode="auto">
            <a:xfrm>
              <a:off x="7200" y="975"/>
              <a:ext cx="1800" cy="540"/>
            </a:xfrm>
            <a:prstGeom prst="rect">
              <a:avLst/>
            </a:prstGeom>
            <a:blipFill dpi="0" rotWithShape="1">
              <a:blip r:embed="rId4"/>
              <a:srcRect/>
              <a:tile tx="0" ty="0" sx="100000" sy="100000" flip="none" algn="tl"/>
            </a:blipFill>
            <a:ln w="38100" cmpd="dbl">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grpSp>
      <p:grpSp>
        <p:nvGrpSpPr>
          <p:cNvPr id="12" name="Group 40"/>
          <p:cNvGrpSpPr>
            <a:grpSpLocks/>
          </p:cNvGrpSpPr>
          <p:nvPr/>
        </p:nvGrpSpPr>
        <p:grpSpPr bwMode="auto">
          <a:xfrm rot="2385927">
            <a:off x="5463540" y="4724400"/>
            <a:ext cx="5059680" cy="1512888"/>
            <a:chOff x="2617" y="2245"/>
            <a:chExt cx="2656" cy="953"/>
          </a:xfrm>
        </p:grpSpPr>
        <p:sp>
          <p:nvSpPr>
            <p:cNvPr id="13" name="AutoShape 13"/>
            <p:cNvSpPr>
              <a:spLocks noChangeArrowheads="1"/>
            </p:cNvSpPr>
            <p:nvPr/>
          </p:nvSpPr>
          <p:spPr bwMode="auto">
            <a:xfrm rot="4138661" flipH="1">
              <a:off x="3878" y="1570"/>
              <a:ext cx="120" cy="2641"/>
            </a:xfrm>
            <a:prstGeom prst="downArrow">
              <a:avLst>
                <a:gd name="adj1" fmla="val 50000"/>
                <a:gd name="adj2" fmla="val 550208"/>
              </a:avLst>
            </a:prstGeom>
            <a:solidFill>
              <a:srgbClr val="C0C0C0"/>
            </a:solidFill>
            <a:ln w="9525">
              <a:solidFill>
                <a:srgbClr val="C0C0C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4" name="AutoShape 14"/>
            <p:cNvSpPr>
              <a:spLocks noChangeArrowheads="1"/>
            </p:cNvSpPr>
            <p:nvPr/>
          </p:nvSpPr>
          <p:spPr bwMode="auto">
            <a:xfrm rot="4138661" flipH="1">
              <a:off x="3233" y="2645"/>
              <a:ext cx="48" cy="1019"/>
            </a:xfrm>
            <a:prstGeom prst="downArrow">
              <a:avLst>
                <a:gd name="adj1" fmla="val 50000"/>
                <a:gd name="adj2" fmla="val 530729"/>
              </a:avLst>
            </a:prstGeom>
            <a:solidFill>
              <a:srgbClr val="C0C0C0"/>
            </a:solidFill>
            <a:ln w="9525">
              <a:solidFill>
                <a:srgbClr val="C0C0C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5" name="Rectangle 15"/>
            <p:cNvSpPr>
              <a:spLocks noChangeArrowheads="1"/>
            </p:cNvSpPr>
            <p:nvPr/>
          </p:nvSpPr>
          <p:spPr bwMode="auto">
            <a:xfrm rot="4138661" flipH="1">
              <a:off x="4172" y="1786"/>
              <a:ext cx="120" cy="1981"/>
            </a:xfrm>
            <a:prstGeom prst="rect">
              <a:avLst/>
            </a:prstGeom>
            <a:solidFill>
              <a:srgbClr val="C0C0C0"/>
            </a:solidFill>
            <a:ln w="9525">
              <a:solidFill>
                <a:srgbClr val="C0C0C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6" name="Line 16"/>
            <p:cNvSpPr>
              <a:spLocks noChangeShapeType="1"/>
            </p:cNvSpPr>
            <p:nvPr/>
          </p:nvSpPr>
          <p:spPr bwMode="auto">
            <a:xfrm rot="4138661" flipH="1">
              <a:off x="3097" y="2880"/>
              <a:ext cx="0" cy="636"/>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grpSp>
          <p:nvGrpSpPr>
            <p:cNvPr id="17" name="Group 18"/>
            <p:cNvGrpSpPr>
              <a:grpSpLocks/>
            </p:cNvGrpSpPr>
            <p:nvPr/>
          </p:nvGrpSpPr>
          <p:grpSpPr bwMode="auto">
            <a:xfrm rot="2559232">
              <a:off x="5107" y="2245"/>
              <a:ext cx="166" cy="302"/>
              <a:chOff x="3987" y="605"/>
              <a:chExt cx="241" cy="383"/>
            </a:xfrm>
          </p:grpSpPr>
          <p:sp>
            <p:nvSpPr>
              <p:cNvPr id="18" name="Oval 12"/>
              <p:cNvSpPr>
                <a:spLocks noChangeArrowheads="1"/>
              </p:cNvSpPr>
              <p:nvPr/>
            </p:nvSpPr>
            <p:spPr bwMode="auto">
              <a:xfrm rot="1579428" flipH="1">
                <a:off x="4054" y="605"/>
                <a:ext cx="174" cy="310"/>
              </a:xfrm>
              <a:prstGeom prst="ellipse">
                <a:avLst/>
              </a:prstGeom>
              <a:solidFill>
                <a:srgbClr val="C0C0C0"/>
              </a:solidFill>
              <a:ln w="9525">
                <a:solidFill>
                  <a:srgbClr val="C0C0C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9" name="Rectangle 17"/>
              <p:cNvSpPr>
                <a:spLocks noChangeArrowheads="1"/>
              </p:cNvSpPr>
              <p:nvPr/>
            </p:nvSpPr>
            <p:spPr bwMode="auto">
              <a:xfrm rot="1579428" flipH="1">
                <a:off x="3987" y="802"/>
                <a:ext cx="174" cy="186"/>
              </a:xfrm>
              <a:prstGeom prst="rect">
                <a:avLst/>
              </a:prstGeom>
              <a:solidFill>
                <a:srgbClr val="C0C0C0"/>
              </a:solidFill>
              <a:ln w="38100" cmpd="dbl">
                <a:solidFill>
                  <a:srgbClr val="C0C0C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grpSp>
      </p:grpSp>
      <p:grpSp>
        <p:nvGrpSpPr>
          <p:cNvPr id="20" name="Group 20"/>
          <p:cNvGrpSpPr>
            <a:grpSpLocks/>
          </p:cNvGrpSpPr>
          <p:nvPr/>
        </p:nvGrpSpPr>
        <p:grpSpPr bwMode="auto">
          <a:xfrm rot="-8103296">
            <a:off x="1725930" y="3476625"/>
            <a:ext cx="2103120" cy="4057650"/>
            <a:chOff x="2766" y="605"/>
            <a:chExt cx="1462" cy="3468"/>
          </a:xfrm>
        </p:grpSpPr>
        <p:sp>
          <p:nvSpPr>
            <p:cNvPr id="21" name="AutoShape 21"/>
            <p:cNvSpPr>
              <a:spLocks noChangeArrowheads="1"/>
            </p:cNvSpPr>
            <p:nvPr/>
          </p:nvSpPr>
          <p:spPr bwMode="auto">
            <a:xfrm rot="1579428" flipH="1">
              <a:off x="3243" y="725"/>
              <a:ext cx="174" cy="3348"/>
            </a:xfrm>
            <a:prstGeom prst="downArrow">
              <a:avLst>
                <a:gd name="adj1" fmla="val 50000"/>
                <a:gd name="adj2" fmla="val 481034"/>
              </a:avLst>
            </a:prstGeom>
            <a:solidFill>
              <a:srgbClr val="C0C0C0"/>
            </a:solidFill>
            <a:ln w="9525">
              <a:solidFill>
                <a:srgbClr val="C0C0C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22" name="AutoShape 22"/>
            <p:cNvSpPr>
              <a:spLocks noChangeArrowheads="1"/>
            </p:cNvSpPr>
            <p:nvPr/>
          </p:nvSpPr>
          <p:spPr bwMode="auto">
            <a:xfrm rot="1579428" flipH="1">
              <a:off x="2843" y="2666"/>
              <a:ext cx="70" cy="1292"/>
            </a:xfrm>
            <a:prstGeom prst="downArrow">
              <a:avLst>
                <a:gd name="adj1" fmla="val 50000"/>
                <a:gd name="adj2" fmla="val 461429"/>
              </a:avLst>
            </a:prstGeom>
            <a:solidFill>
              <a:srgbClr val="C0C0C0"/>
            </a:solidFill>
            <a:ln w="9525">
              <a:solidFill>
                <a:srgbClr val="C0C0C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23" name="Rectangle 23"/>
            <p:cNvSpPr>
              <a:spLocks noChangeArrowheads="1"/>
            </p:cNvSpPr>
            <p:nvPr/>
          </p:nvSpPr>
          <p:spPr bwMode="auto">
            <a:xfrm rot="1579428" flipH="1">
              <a:off x="3428" y="769"/>
              <a:ext cx="174" cy="2511"/>
            </a:xfrm>
            <a:prstGeom prst="rect">
              <a:avLst/>
            </a:prstGeom>
            <a:solidFill>
              <a:srgbClr val="C0C0C0"/>
            </a:solidFill>
            <a:ln w="9525">
              <a:solidFill>
                <a:srgbClr val="C0C0C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24" name="Line 24"/>
            <p:cNvSpPr>
              <a:spLocks noChangeShapeType="1"/>
            </p:cNvSpPr>
            <p:nvPr/>
          </p:nvSpPr>
          <p:spPr bwMode="auto">
            <a:xfrm rot="1579428" flipH="1">
              <a:off x="2766" y="3136"/>
              <a:ext cx="0" cy="806"/>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grpSp>
          <p:nvGrpSpPr>
            <p:cNvPr id="25" name="Group 25"/>
            <p:cNvGrpSpPr>
              <a:grpSpLocks/>
            </p:cNvGrpSpPr>
            <p:nvPr/>
          </p:nvGrpSpPr>
          <p:grpSpPr bwMode="auto">
            <a:xfrm>
              <a:off x="3987" y="605"/>
              <a:ext cx="241" cy="383"/>
              <a:chOff x="3987" y="605"/>
              <a:chExt cx="241" cy="383"/>
            </a:xfrm>
          </p:grpSpPr>
          <p:sp>
            <p:nvSpPr>
              <p:cNvPr id="26" name="Oval 26"/>
              <p:cNvSpPr>
                <a:spLocks noChangeArrowheads="1"/>
              </p:cNvSpPr>
              <p:nvPr/>
            </p:nvSpPr>
            <p:spPr bwMode="auto">
              <a:xfrm rot="1579428" flipH="1">
                <a:off x="4054" y="605"/>
                <a:ext cx="174" cy="310"/>
              </a:xfrm>
              <a:prstGeom prst="ellipse">
                <a:avLst/>
              </a:prstGeom>
              <a:solidFill>
                <a:srgbClr val="C0C0C0"/>
              </a:solidFill>
              <a:ln w="9525">
                <a:solidFill>
                  <a:srgbClr val="C0C0C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27" name="Rectangle 27"/>
              <p:cNvSpPr>
                <a:spLocks noChangeArrowheads="1"/>
              </p:cNvSpPr>
              <p:nvPr/>
            </p:nvSpPr>
            <p:spPr bwMode="auto">
              <a:xfrm rot="1579428" flipH="1">
                <a:off x="3987" y="802"/>
                <a:ext cx="174" cy="186"/>
              </a:xfrm>
              <a:prstGeom prst="rect">
                <a:avLst/>
              </a:prstGeom>
              <a:solidFill>
                <a:srgbClr val="C0C0C0"/>
              </a:solidFill>
              <a:ln w="38100" cmpd="dbl">
                <a:solidFill>
                  <a:srgbClr val="C0C0C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grpSp>
      </p:grpSp>
      <p:grpSp>
        <p:nvGrpSpPr>
          <p:cNvPr id="28" name="Group 41"/>
          <p:cNvGrpSpPr>
            <a:grpSpLocks/>
          </p:cNvGrpSpPr>
          <p:nvPr/>
        </p:nvGrpSpPr>
        <p:grpSpPr bwMode="auto">
          <a:xfrm>
            <a:off x="4846320" y="-390525"/>
            <a:ext cx="914400" cy="838200"/>
            <a:chOff x="3312" y="1574"/>
            <a:chExt cx="1152" cy="1010"/>
          </a:xfrm>
        </p:grpSpPr>
        <p:pic>
          <p:nvPicPr>
            <p:cNvPr id="29" name="Picture 42" descr="sun16[1]">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12" y="1574"/>
              <a:ext cx="1152" cy="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Oval 43">
              <a:hlinkClick r:id="rId5" action="ppaction://hlinksldjump"/>
            </p:cNvPr>
            <p:cNvSpPr>
              <a:spLocks noChangeArrowheads="1"/>
            </p:cNvSpPr>
            <p:nvPr/>
          </p:nvSpPr>
          <p:spPr bwMode="auto">
            <a:xfrm>
              <a:off x="3546" y="1806"/>
              <a:ext cx="669" cy="537"/>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h-TH" altLang="en-US">
                <a:latin typeface="VNI-Times" pitchFamily="2" charset="0"/>
              </a:endParaRPr>
            </a:p>
          </p:txBody>
        </p:sp>
      </p:grpSp>
      <p:sp>
        <p:nvSpPr>
          <p:cNvPr id="31" name="Text Box 44"/>
          <p:cNvSpPr txBox="1">
            <a:spLocks noChangeArrowheads="1"/>
          </p:cNvSpPr>
          <p:nvPr/>
        </p:nvSpPr>
        <p:spPr bwMode="auto">
          <a:xfrm>
            <a:off x="35213" y="1699933"/>
            <a:ext cx="4846320" cy="1815882"/>
          </a:xfrm>
          <a:prstGeom prst="rect">
            <a:avLst/>
          </a:prstGeom>
          <a:noFill/>
          <a:ln w="9525">
            <a:solidFill>
              <a:srgbClr val="56C7A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thaiDist" defTabSz="914400" eaLnBrk="1" fontAlgn="auto" latinLnBrk="0" hangingPunct="1">
              <a:lnSpc>
                <a:spcPct val="100000"/>
              </a:lnSpc>
              <a:spcBef>
                <a:spcPct val="50000"/>
              </a:spcBef>
              <a:spcAft>
                <a:spcPts val="0"/>
              </a:spcAft>
              <a:buClrTx/>
              <a:buSzTx/>
              <a:buFontTx/>
              <a:buNone/>
              <a:tabLst/>
              <a:defRPr/>
            </a:pPr>
            <a:r>
              <a:rPr kumimoji="0" lang="en-US" altLang="en-US" sz="2800" b="0" i="0" u="sng" strike="noStrike" kern="0" cap="none" spc="0" normalizeH="0" baseline="0" noProof="0" dirty="0" err="1">
                <a:ln>
                  <a:noFill/>
                </a:ln>
                <a:solidFill>
                  <a:schemeClr val="accent6"/>
                </a:solidFill>
                <a:effectLst/>
                <a:uLnTx/>
                <a:uFillTx/>
                <a:latin typeface="Arial" charset="0"/>
              </a:rPr>
              <a:t>Thí</a:t>
            </a:r>
            <a:r>
              <a:rPr kumimoji="0" lang="en-US" altLang="en-US" sz="2800" b="0" i="0" u="sng" strike="noStrike" kern="0" cap="none" spc="0" normalizeH="0" baseline="0" noProof="0" dirty="0">
                <a:ln>
                  <a:noFill/>
                </a:ln>
                <a:solidFill>
                  <a:schemeClr val="accent6"/>
                </a:solidFill>
                <a:effectLst/>
                <a:uLnTx/>
                <a:uFillTx/>
                <a:latin typeface="Arial" charset="0"/>
              </a:rPr>
              <a:t> </a:t>
            </a:r>
            <a:r>
              <a:rPr kumimoji="0" lang="en-US" altLang="en-US" sz="2800" b="0" i="0" u="sng" strike="noStrike" kern="0" cap="none" spc="0" normalizeH="0" baseline="0" noProof="0" dirty="0" err="1">
                <a:ln>
                  <a:noFill/>
                </a:ln>
                <a:solidFill>
                  <a:schemeClr val="accent6"/>
                </a:solidFill>
                <a:effectLst/>
                <a:uLnTx/>
                <a:uFillTx/>
                <a:latin typeface="Arial" charset="0"/>
              </a:rPr>
              <a:t>nghiệm</a:t>
            </a:r>
            <a:r>
              <a:rPr kumimoji="0" lang="en-US" altLang="en-US" sz="2800" b="0" i="0" u="none" strike="noStrike" kern="0" cap="none" spc="0" normalizeH="0" baseline="0" noProof="0" dirty="0">
                <a:ln>
                  <a:noFill/>
                </a:ln>
                <a:solidFill>
                  <a:schemeClr val="accent6"/>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Thay</a:t>
            </a:r>
            <a:r>
              <a:rPr kumimoji="0" lang="en-US" altLang="en-US" sz="2800" b="0" i="0" u="none" strike="noStrike" kern="0" cap="none" spc="0" normalizeH="0" baseline="0" noProof="0" dirty="0">
                <a:ln>
                  <a:noFill/>
                </a:ln>
                <a:solidFill>
                  <a:sysClr val="windowText" lastClr="000000"/>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đổi</a:t>
            </a:r>
            <a:r>
              <a:rPr lang="en-US" altLang="en-US" sz="2800" kern="0" dirty="0">
                <a:solidFill>
                  <a:sysClr val="windowText" lastClr="000000"/>
                </a:solidFill>
                <a:latin typeface="Arial" charset="0"/>
              </a:rPr>
              <a:t> </a:t>
            </a:r>
            <a:r>
              <a:rPr kumimoji="0" lang="en-US" altLang="en-US" sz="2800" b="0" i="0" u="none" strike="noStrike" kern="0" cap="none" spc="0" normalizeH="0" baseline="0" noProof="0" dirty="0" err="1">
                <a:ln>
                  <a:noFill/>
                </a:ln>
                <a:solidFill>
                  <a:schemeClr val="accent1"/>
                </a:solidFill>
                <a:effectLst/>
                <a:uLnTx/>
                <a:uFillTx/>
                <a:latin typeface="Arial" charset="0"/>
              </a:rPr>
              <a:t>phương</a:t>
            </a:r>
            <a:r>
              <a:rPr kumimoji="0" lang="en-US" altLang="en-US" sz="2800" b="0" i="0" u="none" strike="noStrike" kern="0" cap="none" spc="0" normalizeH="0" baseline="0" noProof="0" dirty="0">
                <a:ln>
                  <a:noFill/>
                </a:ln>
                <a:solidFill>
                  <a:schemeClr val="accent1"/>
                </a:solidFill>
                <a:effectLst/>
                <a:uLnTx/>
                <a:uFillTx/>
                <a:latin typeface="Arial" charset="0"/>
              </a:rPr>
              <a:t> </a:t>
            </a:r>
            <a:r>
              <a:rPr kumimoji="0" lang="en-US" altLang="en-US" sz="2800" b="0" i="0" u="none" strike="noStrike" kern="0" cap="none" spc="0" normalizeH="0" baseline="0" noProof="0" dirty="0" err="1">
                <a:ln>
                  <a:noFill/>
                </a:ln>
                <a:solidFill>
                  <a:schemeClr val="accent1"/>
                </a:solidFill>
                <a:effectLst/>
                <a:uLnTx/>
                <a:uFillTx/>
                <a:latin typeface="Arial" charset="0"/>
              </a:rPr>
              <a:t>chiếu</a:t>
            </a:r>
            <a:r>
              <a:rPr kumimoji="0" lang="en-US" altLang="en-US" sz="2800" b="0" i="0" u="none" strike="noStrike" kern="0" cap="none" spc="0" normalizeH="0" baseline="0" noProof="0" dirty="0">
                <a:ln>
                  <a:noFill/>
                </a:ln>
                <a:solidFill>
                  <a:schemeClr val="accent1"/>
                </a:solidFill>
                <a:effectLst/>
                <a:uLnTx/>
                <a:uFillTx/>
                <a:latin typeface="Arial" charset="0"/>
              </a:rPr>
              <a:t> </a:t>
            </a:r>
            <a:r>
              <a:rPr kumimoji="0" lang="en-US" altLang="en-US" sz="2800" b="0" i="0" u="none" strike="noStrike" kern="0" cap="none" spc="0" normalizeH="0" baseline="0" noProof="0" dirty="0" err="1">
                <a:ln>
                  <a:noFill/>
                </a:ln>
                <a:solidFill>
                  <a:schemeClr val="accent1"/>
                </a:solidFill>
                <a:effectLst/>
                <a:uLnTx/>
                <a:uFillTx/>
                <a:latin typeface="Arial" charset="0"/>
              </a:rPr>
              <a:t>sáng</a:t>
            </a:r>
            <a:r>
              <a:rPr kumimoji="0" lang="en-US" altLang="en-US" sz="2800" b="0" i="0" u="none" strike="noStrike" kern="0" cap="none" spc="0" normalizeH="0" baseline="0" noProof="0" dirty="0">
                <a:ln>
                  <a:noFill/>
                </a:ln>
                <a:solidFill>
                  <a:schemeClr val="accent1"/>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của</a:t>
            </a:r>
            <a:r>
              <a:rPr kumimoji="0" lang="en-US" altLang="en-US" sz="2800" b="0" i="0" u="none" strike="noStrike" kern="0" cap="none" spc="0" normalizeH="0" baseline="0" noProof="0" dirty="0">
                <a:ln>
                  <a:noFill/>
                </a:ln>
                <a:solidFill>
                  <a:sysClr val="windowText" lastClr="000000"/>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vật</a:t>
            </a:r>
            <a:r>
              <a:rPr kumimoji="0" lang="en-US" altLang="en-US" sz="2800" b="0" i="0" u="none" strike="noStrike" kern="0" cap="none" spc="0" normalizeH="0" baseline="0" noProof="0" dirty="0">
                <a:ln>
                  <a:noFill/>
                </a:ln>
                <a:solidFill>
                  <a:sysClr val="windowText" lastClr="000000"/>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chiếu</a:t>
            </a:r>
            <a:r>
              <a:rPr kumimoji="0" lang="en-US" altLang="en-US" sz="2800" b="0" i="0" u="none" strike="noStrike" kern="0" cap="none" spc="0" normalizeH="0" baseline="0" noProof="0" dirty="0">
                <a:ln>
                  <a:noFill/>
                </a:ln>
                <a:solidFill>
                  <a:sysClr val="windowText" lastClr="000000"/>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sáng</a:t>
            </a:r>
            <a:r>
              <a:rPr kumimoji="0" lang="en-US" altLang="en-US" sz="2800" b="0" i="0" u="none" strike="noStrike" kern="0" cap="none" spc="0" normalizeH="0" baseline="0" noProof="0" dirty="0">
                <a:ln>
                  <a:noFill/>
                </a:ln>
                <a:solidFill>
                  <a:sysClr val="windowText" lastClr="000000"/>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đối</a:t>
            </a:r>
            <a:r>
              <a:rPr kumimoji="0" lang="en-US" altLang="en-US" sz="2800" b="0" i="0" u="none" strike="noStrike" kern="0" cap="none" spc="0" normalizeH="0" baseline="0" noProof="0" dirty="0">
                <a:ln>
                  <a:noFill/>
                </a:ln>
                <a:solidFill>
                  <a:sysClr val="windowText" lastClr="000000"/>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với</a:t>
            </a:r>
            <a:r>
              <a:rPr kumimoji="0" lang="en-US" altLang="en-US" sz="2800" b="0" i="0" u="none" strike="noStrike" kern="0" cap="none" spc="0" normalizeH="0" baseline="0" noProof="0" dirty="0">
                <a:ln>
                  <a:noFill/>
                </a:ln>
                <a:solidFill>
                  <a:sysClr val="windowText" lastClr="000000"/>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vật</a:t>
            </a:r>
            <a:r>
              <a:rPr kumimoji="0" lang="en-US" altLang="en-US" sz="2800" b="0" i="0" u="none" strike="noStrike" kern="0" cap="none" spc="0" normalizeH="0" baseline="0" noProof="0" dirty="0">
                <a:ln>
                  <a:noFill/>
                </a:ln>
                <a:solidFill>
                  <a:sysClr val="windowText" lastClr="000000"/>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cản</a:t>
            </a:r>
            <a:r>
              <a:rPr kumimoji="0" lang="en-US" altLang="en-US" sz="2800" b="0" i="0" u="none" strike="noStrike" kern="0" cap="none" spc="0" normalizeH="0" baseline="0" noProof="0" dirty="0">
                <a:ln>
                  <a:noFill/>
                </a:ln>
                <a:solidFill>
                  <a:sysClr val="windowText" lastClr="000000"/>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sáng</a:t>
            </a:r>
            <a:r>
              <a:rPr kumimoji="0" lang="en-US" altLang="en-US" sz="2800" b="0" i="0" u="none" strike="noStrike" kern="0" cap="none" spc="0" normalizeH="0" baseline="0" noProof="0" dirty="0">
                <a:ln>
                  <a:noFill/>
                </a:ln>
                <a:solidFill>
                  <a:sysClr val="windowText" lastClr="000000"/>
                </a:solidFill>
                <a:effectLst/>
                <a:uLnTx/>
                <a:uFillTx/>
                <a:latin typeface="Arial" charset="0"/>
              </a:rPr>
              <a:t>.</a:t>
            </a:r>
          </a:p>
        </p:txBody>
      </p:sp>
      <p:sp>
        <p:nvSpPr>
          <p:cNvPr id="33" name="Text Box 50"/>
          <p:cNvSpPr txBox="1">
            <a:spLocks noChangeArrowheads="1"/>
          </p:cNvSpPr>
          <p:nvPr/>
        </p:nvSpPr>
        <p:spPr bwMode="auto">
          <a:xfrm>
            <a:off x="5900261" y="1734262"/>
            <a:ext cx="4206240" cy="2677656"/>
          </a:xfrm>
          <a:prstGeom prst="rect">
            <a:avLst/>
          </a:prstGeom>
          <a:noFill/>
          <a:ln w="9525">
            <a:solidFill>
              <a:srgbClr val="56C7A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thaiDist" defTabSz="914400" eaLnBrk="1" fontAlgn="auto" latinLnBrk="0" hangingPunct="1">
              <a:lnSpc>
                <a:spcPct val="100000"/>
              </a:lnSpc>
              <a:spcBef>
                <a:spcPct val="50000"/>
              </a:spcBef>
              <a:spcAft>
                <a:spcPts val="0"/>
              </a:spcAft>
              <a:buClrTx/>
              <a:buSzTx/>
              <a:buFontTx/>
              <a:buNone/>
              <a:tabLst/>
              <a:defRPr/>
            </a:pPr>
            <a:r>
              <a:rPr kumimoji="0" lang="en-US" altLang="en-US" sz="2800" b="0" i="0" u="sng" strike="noStrike" kern="0" cap="none" spc="0" normalizeH="0" baseline="0" noProof="0" dirty="0" err="1">
                <a:ln>
                  <a:noFill/>
                </a:ln>
                <a:solidFill>
                  <a:schemeClr val="accent6"/>
                </a:solidFill>
                <a:effectLst/>
                <a:uLnTx/>
                <a:uFillTx/>
                <a:latin typeface="Times New Roman" pitchFamily="18" charset="0"/>
                <a:cs typeface="Times New Roman" pitchFamily="18" charset="0"/>
              </a:rPr>
              <a:t>Kết</a:t>
            </a:r>
            <a:r>
              <a:rPr kumimoji="0" lang="en-US" altLang="en-US" sz="2800" b="0" i="0" u="sng" strike="noStrike" kern="0" cap="none" spc="0" normalizeH="0" baseline="0" noProof="0" dirty="0">
                <a:ln>
                  <a:noFill/>
                </a:ln>
                <a:solidFill>
                  <a:schemeClr val="accent6"/>
                </a:solidFill>
                <a:effectLst/>
                <a:uLnTx/>
                <a:uFillTx/>
                <a:latin typeface="Times New Roman" pitchFamily="18" charset="0"/>
                <a:cs typeface="Times New Roman" pitchFamily="18" charset="0"/>
              </a:rPr>
              <a:t> </a:t>
            </a:r>
            <a:r>
              <a:rPr kumimoji="0" lang="en-US" altLang="en-US" sz="2800" b="0" i="0" u="sng" strike="noStrike" kern="0" cap="none" spc="0" normalizeH="0" baseline="0" noProof="0" dirty="0" err="1">
                <a:ln>
                  <a:noFill/>
                </a:ln>
                <a:solidFill>
                  <a:schemeClr val="accent6"/>
                </a:solidFill>
                <a:effectLst/>
                <a:uLnTx/>
                <a:uFillTx/>
                <a:latin typeface="Times New Roman" pitchFamily="18" charset="0"/>
                <a:cs typeface="Times New Roman" pitchFamily="18" charset="0"/>
              </a:rPr>
              <a:t>luận</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Khi</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thay</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đổi</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phương</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chiếu</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sáng</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của</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vật</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chiếu</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sáng</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đối</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với</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vật</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cản</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sáng</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thì</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bóng</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của</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vật</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thay</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đổi</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về</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hình</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dạng</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kích</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thước</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a:t>
            </a:r>
          </a:p>
        </p:txBody>
      </p:sp>
    </p:spTree>
    <p:extLst>
      <p:ext uri="{BB962C8B-B14F-4D97-AF65-F5344CB8AC3E}">
        <p14:creationId xmlns:p14="http://schemas.microsoft.com/office/powerpoint/2010/main" val="401140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4" presetClass="exit" presetSubtype="0" fill="hold" nodeType="clickEffect">
                                  <p:stCondLst>
                                    <p:cond delay="0"/>
                                  </p:stCondLst>
                                  <p:childTnLst>
                                    <p:anim to="" calcmode="lin" valueType="num">
                                      <p:cBhvr>
                                        <p:cTn id="12" dur="1"/>
                                        <p:tgtEl>
                                          <p:spTgt spid="2"/>
                                        </p:tgtEl>
                                        <p:attrNameLst>
                                          <p:attrName/>
                                        </p:attrNameLst>
                                      </p:cBhvr>
                                    </p:anim>
                                    <p:set>
                                      <p:cBhvr>
                                        <p:cTn id="13" dur="1" fill="hold">
                                          <p:stCondLst>
                                            <p:cond delay="0"/>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0.04167 0.11019 C 0.10886 0.05671 0.17605 0.0037 0.23125 0.00185 C 0.28646 0 0.34931 0.08287 0.37292 0.09884 " pathEditMode="relative" rAng="0" ptsTypes="aaA">
                                      <p:cBhvr>
                                        <p:cTn id="17" dur="2000" fill="hold"/>
                                        <p:tgtEl>
                                          <p:spTgt spid="28"/>
                                        </p:tgtEl>
                                        <p:attrNameLst>
                                          <p:attrName>ppt_x</p:attrName>
                                          <p:attrName>ppt_y</p:attrName>
                                        </p:attrNameLst>
                                      </p:cBhvr>
                                      <p:rCtr x="16563" y="-5509"/>
                                    </p:animMotion>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10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8" presetClass="exit" presetSubtype="16" fill="hold" nodeType="clickEffect">
                                  <p:stCondLst>
                                    <p:cond delay="0"/>
                                  </p:stCondLst>
                                  <p:childTnLst>
                                    <p:animEffect transition="out" filter="diamond(in)">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05 0.0625 C -0.12934 0.02893 -0.2085 -0.00417 -0.26788 0.00833 C -0.3276 0.02106 -0.38507 0.11805 -0.40833 0.14027 " pathEditMode="relative" rAng="0" ptsTypes="aaA">
                                      <p:cBhvr>
                                        <p:cTn id="31" dur="2000" fill="hold"/>
                                        <p:tgtEl>
                                          <p:spTgt spid="28"/>
                                        </p:tgtEl>
                                        <p:attrNameLst>
                                          <p:attrName>ppt_x</p:attrName>
                                          <p:attrName>ppt_y</p:attrName>
                                        </p:attrNameLst>
                                      </p:cBhvr>
                                      <p:rCtr x="-17917" y="556"/>
                                    </p:animMotion>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10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2"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24" presetClass="exit" presetSubtype="0" fill="hold" grpId="0" nodeType="clickEffect">
                                  <p:stCondLst>
                                    <p:cond delay="0"/>
                                  </p:stCondLst>
                                  <p:childTnLst>
                                    <p:anim to="" calcmode="lin" valueType="num">
                                      <p:cBhvr>
                                        <p:cTn id="40" dur="1"/>
                                        <p:tgtEl>
                                          <p:spTgt spid="31"/>
                                        </p:tgtEl>
                                        <p:attrNameLst>
                                          <p:attrName/>
                                        </p:attrNameLst>
                                      </p:cBhvr>
                                    </p:anim>
                                    <p:set>
                                      <p:cBhvr>
                                        <p:cTn id="41" dur="1" fill="hold">
                                          <p:stCondLst>
                                            <p:cond delay="0"/>
                                          </p:stCondLst>
                                        </p:cTn>
                                        <p:tgtEl>
                                          <p:spTgt spid="3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randombar(horizontal)">
                                      <p:cBhvr>
                                        <p:cTn id="46" dur="500"/>
                                        <p:tgtEl>
                                          <p:spTgt spid="33"/>
                                        </p:tgtEl>
                                      </p:cBhvr>
                                    </p:animEffect>
                                  </p:childTnLst>
                                  <p:subTnLst>
                                    <p:audio>
                                      <p:cMediaNode>
                                        <p:cTn display="0" masterRel="sameClick">
                                          <p:stCondLst>
                                            <p:cond evt="begin" delay="0">
                                              <p:tn val="4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299268" y="354373"/>
            <a:ext cx="1036816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3000" dirty="0" err="1">
                <a:solidFill>
                  <a:schemeClr val="accent1">
                    <a:lumMod val="75000"/>
                  </a:schemeClr>
                </a:solidFill>
                <a:latin typeface="Times New Roman" pitchFamily="18" charset="0"/>
                <a:cs typeface="Times New Roman" pitchFamily="18" charset="0"/>
              </a:rPr>
              <a:t>Hoạt</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động</a:t>
            </a:r>
            <a:r>
              <a:rPr lang="en-US" sz="3000" dirty="0">
                <a:solidFill>
                  <a:schemeClr val="accent1">
                    <a:lumMod val="75000"/>
                  </a:schemeClr>
                </a:solidFill>
                <a:latin typeface="Times New Roman" pitchFamily="18" charset="0"/>
                <a:cs typeface="Times New Roman" pitchFamily="18" charset="0"/>
              </a:rPr>
              <a:t> 2: </a:t>
            </a:r>
            <a:r>
              <a:rPr lang="en-US" sz="3000" dirty="0" err="1">
                <a:solidFill>
                  <a:schemeClr val="accent1">
                    <a:lumMod val="75000"/>
                  </a:schemeClr>
                </a:solidFill>
                <a:latin typeface="Times New Roman" pitchFamily="18" charset="0"/>
                <a:cs typeface="Times New Roman" pitchFamily="18" charset="0"/>
              </a:rPr>
              <a:t>Tìm</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hiểu</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sự</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thay</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đổi</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về</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hình</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dáng</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kích</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thước</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của</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bóng</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tối</a:t>
            </a:r>
            <a:r>
              <a:rPr lang="en-US" sz="3000" dirty="0">
                <a:solidFill>
                  <a:schemeClr val="accent1">
                    <a:lumMod val="75000"/>
                  </a:schemeClr>
                </a:solidFill>
                <a:latin typeface="Times New Roman" pitchFamily="18" charset="0"/>
                <a:cs typeface="Times New Roman" pitchFamily="18" charset="0"/>
              </a:rPr>
              <a:t>. </a:t>
            </a:r>
          </a:p>
        </p:txBody>
      </p:sp>
      <p:graphicFrame>
        <p:nvGraphicFramePr>
          <p:cNvPr id="4" name="Group 82"/>
          <p:cNvGraphicFramePr>
            <a:graphicFrameLocks/>
          </p:cNvGraphicFramePr>
          <p:nvPr>
            <p:extLst>
              <p:ext uri="{D42A27DB-BD31-4B8C-83A1-F6EECF244321}">
                <p14:modId xmlns:p14="http://schemas.microsoft.com/office/powerpoint/2010/main" val="2269688819"/>
              </p:ext>
            </p:extLst>
          </p:nvPr>
        </p:nvGraphicFramePr>
        <p:xfrm>
          <a:off x="548640" y="2923682"/>
          <a:ext cx="9875520" cy="3121026"/>
        </p:xfrm>
        <a:graphic>
          <a:graphicData uri="http://schemas.openxmlformats.org/drawingml/2006/table">
            <a:tbl>
              <a:tblPr/>
              <a:tblGrid>
                <a:gridCol w="4937760">
                  <a:extLst>
                    <a:ext uri="{9D8B030D-6E8A-4147-A177-3AD203B41FA5}">
                      <a16:colId xmlns:a16="http://schemas.microsoft.com/office/drawing/2014/main" val="20000"/>
                    </a:ext>
                  </a:extLst>
                </a:gridCol>
                <a:gridCol w="4937760">
                  <a:extLst>
                    <a:ext uri="{9D8B030D-6E8A-4147-A177-3AD203B41FA5}">
                      <a16:colId xmlns:a16="http://schemas.microsoft.com/office/drawing/2014/main" val="20001"/>
                    </a:ext>
                  </a:extLst>
                </a:gridCol>
              </a:tblGrid>
              <a:tr h="5182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err="1">
                          <a:ln>
                            <a:noFill/>
                          </a:ln>
                          <a:solidFill>
                            <a:schemeClr val="accent1"/>
                          </a:solidFill>
                          <a:effectLst/>
                          <a:latin typeface="Arial" charset="0"/>
                          <a:cs typeface="Arial" charset="0"/>
                        </a:rPr>
                        <a:t>Thí</a:t>
                      </a:r>
                      <a:r>
                        <a:rPr kumimoji="0" lang="en-US" sz="2800" b="0" i="0" u="none" strike="noStrike" cap="none" normalizeH="0" baseline="0" dirty="0">
                          <a:ln>
                            <a:noFill/>
                          </a:ln>
                          <a:solidFill>
                            <a:schemeClr val="accent1"/>
                          </a:solidFill>
                          <a:effectLst/>
                          <a:latin typeface="Arial" charset="0"/>
                          <a:cs typeface="Arial" charset="0"/>
                        </a:rPr>
                        <a:t> </a:t>
                      </a:r>
                      <a:r>
                        <a:rPr kumimoji="0" lang="en-US" sz="2800" b="0" i="0" u="none" strike="noStrike" cap="none" normalizeH="0" baseline="0" dirty="0" err="1">
                          <a:ln>
                            <a:noFill/>
                          </a:ln>
                          <a:solidFill>
                            <a:schemeClr val="accent1"/>
                          </a:solidFill>
                          <a:effectLst/>
                          <a:latin typeface="Arial" charset="0"/>
                          <a:cs typeface="Arial" charset="0"/>
                        </a:rPr>
                        <a:t>nghiệm</a:t>
                      </a:r>
                      <a:endParaRPr kumimoji="0" lang="en-US" sz="2800" b="0" i="0" u="none" strike="noStrike" cap="none" normalizeH="0" baseline="0" dirty="0">
                        <a:ln>
                          <a:noFill/>
                        </a:ln>
                        <a:solidFill>
                          <a:schemeClr val="accent1"/>
                        </a:solidFill>
                        <a:effectLst/>
                        <a:latin typeface="Arial" charset="0"/>
                        <a:cs typeface="Arial" charset="0"/>
                      </a:endParaRP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err="1">
                          <a:ln>
                            <a:noFill/>
                          </a:ln>
                          <a:solidFill>
                            <a:schemeClr val="accent1"/>
                          </a:solidFill>
                          <a:effectLst/>
                          <a:latin typeface="Arial" charset="0"/>
                          <a:cs typeface="Arial" charset="0"/>
                        </a:rPr>
                        <a:t>Kết</a:t>
                      </a:r>
                      <a:r>
                        <a:rPr kumimoji="0" lang="en-US" sz="2800" b="0" i="0" u="none" strike="noStrike" cap="none" normalizeH="0" baseline="0" dirty="0">
                          <a:ln>
                            <a:noFill/>
                          </a:ln>
                          <a:solidFill>
                            <a:schemeClr val="accent1"/>
                          </a:solidFill>
                          <a:effectLst/>
                          <a:latin typeface="Arial" charset="0"/>
                          <a:cs typeface="Arial" charset="0"/>
                        </a:rPr>
                        <a:t> </a:t>
                      </a:r>
                      <a:r>
                        <a:rPr kumimoji="0" lang="en-US" sz="2800" b="0" i="0" u="none" strike="noStrike" cap="none" normalizeH="0" baseline="0" dirty="0" err="1">
                          <a:ln>
                            <a:noFill/>
                          </a:ln>
                          <a:solidFill>
                            <a:schemeClr val="accent1"/>
                          </a:solidFill>
                          <a:effectLst/>
                          <a:latin typeface="Arial" charset="0"/>
                          <a:cs typeface="Arial" charset="0"/>
                        </a:rPr>
                        <a:t>quả</a:t>
                      </a:r>
                      <a:endParaRPr kumimoji="0" lang="en-US" sz="2800" b="0" i="0" u="none" strike="noStrike" cap="none" normalizeH="0" baseline="0" dirty="0">
                        <a:ln>
                          <a:noFill/>
                        </a:ln>
                        <a:solidFill>
                          <a:schemeClr val="accent1"/>
                        </a:solidFill>
                        <a:effectLst/>
                        <a:latin typeface="Arial" charset="0"/>
                        <a:cs typeface="Arial"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04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err="1">
                          <a:ln>
                            <a:noFill/>
                          </a:ln>
                          <a:solidFill>
                            <a:schemeClr val="tx1"/>
                          </a:solidFill>
                          <a:effectLst/>
                          <a:latin typeface="Arial" charset="0"/>
                          <a:cs typeface="Arial" charset="0"/>
                        </a:rPr>
                        <a:t>Chiếu</a:t>
                      </a:r>
                      <a:r>
                        <a:rPr kumimoji="0" lang="en-US" sz="2400" b="0"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err="1">
                          <a:ln>
                            <a:noFill/>
                          </a:ln>
                          <a:solidFill>
                            <a:schemeClr val="tx1"/>
                          </a:solidFill>
                          <a:effectLst/>
                          <a:latin typeface="Arial" charset="0"/>
                          <a:cs typeface="Arial" charset="0"/>
                        </a:rPr>
                        <a:t>đèn</a:t>
                      </a:r>
                      <a:r>
                        <a:rPr kumimoji="0" lang="en-US" sz="2400" b="0" i="0" u="none" strike="noStrike" cap="none" normalizeH="0" baseline="0" dirty="0">
                          <a:ln>
                            <a:noFill/>
                          </a:ln>
                          <a:solidFill>
                            <a:schemeClr val="tx1"/>
                          </a:solidFill>
                          <a:effectLst/>
                          <a:latin typeface="Arial" charset="0"/>
                          <a:cs typeface="Arial" charset="0"/>
                        </a:rPr>
                        <a:t> pin ở </a:t>
                      </a:r>
                      <a:r>
                        <a:rPr kumimoji="0" lang="en-US" sz="2400" b="1" i="0" u="none" strike="noStrike" cap="none" normalizeH="0" baseline="0" dirty="0" err="1">
                          <a:ln>
                            <a:noFill/>
                          </a:ln>
                          <a:solidFill>
                            <a:schemeClr val="tx1"/>
                          </a:solidFill>
                          <a:effectLst/>
                          <a:latin typeface="Arial" charset="0"/>
                          <a:cs typeface="Arial" charset="0"/>
                        </a:rPr>
                        <a:t>phía</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trên</a:t>
                      </a:r>
                      <a:r>
                        <a:rPr kumimoji="0" lang="en-US" sz="2400" b="0"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err="1">
                          <a:ln>
                            <a:noFill/>
                          </a:ln>
                          <a:solidFill>
                            <a:schemeClr val="tx1"/>
                          </a:solidFill>
                          <a:effectLst/>
                          <a:latin typeface="Arial" charset="0"/>
                          <a:cs typeface="Arial" charset="0"/>
                        </a:rPr>
                        <a:t>chiếc</a:t>
                      </a:r>
                      <a:r>
                        <a:rPr kumimoji="0" lang="en-US" sz="2400" b="0"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err="1">
                          <a:ln>
                            <a:noFill/>
                          </a:ln>
                          <a:solidFill>
                            <a:schemeClr val="tx1"/>
                          </a:solidFill>
                          <a:effectLst/>
                          <a:latin typeface="Arial" charset="0"/>
                          <a:cs typeface="Arial" charset="0"/>
                        </a:rPr>
                        <a:t>bút</a:t>
                      </a:r>
                      <a:r>
                        <a:rPr kumimoji="0" lang="en-US" sz="2400" b="0" i="0" u="none" strike="noStrike" cap="none" normalizeH="0" baseline="0" dirty="0">
                          <a:ln>
                            <a:noFill/>
                          </a:ln>
                          <a:solidFill>
                            <a:schemeClr val="tx1"/>
                          </a:solidFill>
                          <a:effectLst/>
                          <a:latin typeface="Arial" charset="0"/>
                          <a:cs typeface="Arial" charset="0"/>
                        </a:rPr>
                        <a:t> bi.</a:t>
                      </a: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cs typeface="Arial"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33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Chiếu đèn pin ở </a:t>
                      </a:r>
                      <a:r>
                        <a:rPr kumimoji="0" lang="en-US" sz="2400" b="1" i="0" u="none" strike="noStrike" cap="none" normalizeH="0" baseline="0">
                          <a:ln>
                            <a:noFill/>
                          </a:ln>
                          <a:solidFill>
                            <a:schemeClr val="tx1"/>
                          </a:solidFill>
                          <a:effectLst/>
                          <a:latin typeface="Arial" charset="0"/>
                          <a:cs typeface="Arial" charset="0"/>
                        </a:rPr>
                        <a:t>phía bên phải</a:t>
                      </a:r>
                      <a:r>
                        <a:rPr kumimoji="0" lang="en-US" sz="2400" b="0" i="0" u="none" strike="noStrike" cap="none" normalizeH="0" baseline="0">
                          <a:ln>
                            <a:noFill/>
                          </a:ln>
                          <a:solidFill>
                            <a:schemeClr val="tx1"/>
                          </a:solidFill>
                          <a:effectLst/>
                          <a:latin typeface="Arial" charset="0"/>
                          <a:cs typeface="Arial" charset="0"/>
                        </a:rPr>
                        <a:t> chiếc bút bi.</a:t>
                      </a: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cs typeface="Arial"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63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err="1">
                          <a:ln>
                            <a:noFill/>
                          </a:ln>
                          <a:solidFill>
                            <a:schemeClr val="tx1"/>
                          </a:solidFill>
                          <a:effectLst/>
                          <a:latin typeface="Arial" charset="0"/>
                          <a:cs typeface="Arial" charset="0"/>
                        </a:rPr>
                        <a:t>Chiếu</a:t>
                      </a:r>
                      <a:r>
                        <a:rPr kumimoji="0" lang="en-US" sz="2400" b="0"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err="1">
                          <a:ln>
                            <a:noFill/>
                          </a:ln>
                          <a:solidFill>
                            <a:schemeClr val="tx1"/>
                          </a:solidFill>
                          <a:effectLst/>
                          <a:latin typeface="Arial" charset="0"/>
                          <a:cs typeface="Arial" charset="0"/>
                        </a:rPr>
                        <a:t>đèn</a:t>
                      </a:r>
                      <a:r>
                        <a:rPr kumimoji="0" lang="en-US" sz="2400" b="0" i="0" u="none" strike="noStrike" cap="none" normalizeH="0" baseline="0" dirty="0">
                          <a:ln>
                            <a:noFill/>
                          </a:ln>
                          <a:solidFill>
                            <a:schemeClr val="tx1"/>
                          </a:solidFill>
                          <a:effectLst/>
                          <a:latin typeface="Arial" charset="0"/>
                          <a:cs typeface="Arial" charset="0"/>
                        </a:rPr>
                        <a:t> pin ở </a:t>
                      </a:r>
                      <a:r>
                        <a:rPr kumimoji="0" lang="en-US" sz="2400" b="1" i="0" u="none" strike="noStrike" cap="none" normalizeH="0" baseline="0" dirty="0" err="1">
                          <a:ln>
                            <a:noFill/>
                          </a:ln>
                          <a:solidFill>
                            <a:schemeClr val="tx1"/>
                          </a:solidFill>
                          <a:effectLst/>
                          <a:latin typeface="Arial" charset="0"/>
                          <a:cs typeface="Arial" charset="0"/>
                        </a:rPr>
                        <a:t>phía</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bên</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trái</a:t>
                      </a:r>
                      <a:r>
                        <a:rPr kumimoji="0" lang="en-US" sz="2400" b="0"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err="1">
                          <a:ln>
                            <a:noFill/>
                          </a:ln>
                          <a:solidFill>
                            <a:schemeClr val="tx1"/>
                          </a:solidFill>
                          <a:effectLst/>
                          <a:latin typeface="Arial" charset="0"/>
                          <a:cs typeface="Arial" charset="0"/>
                        </a:rPr>
                        <a:t>chiếc</a:t>
                      </a:r>
                      <a:r>
                        <a:rPr kumimoji="0" lang="en-US" sz="2400" b="0"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err="1">
                          <a:ln>
                            <a:noFill/>
                          </a:ln>
                          <a:solidFill>
                            <a:schemeClr val="tx1"/>
                          </a:solidFill>
                          <a:effectLst/>
                          <a:latin typeface="Arial" charset="0"/>
                          <a:cs typeface="Arial" charset="0"/>
                        </a:rPr>
                        <a:t>bút</a:t>
                      </a:r>
                      <a:r>
                        <a:rPr kumimoji="0" lang="en-US" sz="2400" b="0" i="0" u="none" strike="noStrike" cap="none" normalizeH="0" baseline="0" dirty="0">
                          <a:ln>
                            <a:noFill/>
                          </a:ln>
                          <a:solidFill>
                            <a:schemeClr val="tx1"/>
                          </a:solidFill>
                          <a:effectLst/>
                          <a:latin typeface="Arial" charset="0"/>
                          <a:cs typeface="Arial" charset="0"/>
                        </a:rPr>
                        <a:t> bi.</a:t>
                      </a: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 Box 77"/>
          <p:cNvSpPr txBox="1">
            <a:spLocks noChangeArrowheads="1"/>
          </p:cNvSpPr>
          <p:nvPr/>
        </p:nvSpPr>
        <p:spPr bwMode="auto">
          <a:xfrm>
            <a:off x="5486400" y="3426619"/>
            <a:ext cx="521208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80000"/>
              <a:buFont typeface="Wingdings" pitchFamily="2" charset="2"/>
              <a:buNone/>
              <a:defRPr/>
            </a:pP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Bóng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của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bút</a:t>
            </a:r>
            <a:r>
              <a:rPr lang="en-US" sz="2400" b="0" dirty="0">
                <a:latin typeface="Times New Roman" pitchFamily="18" charset="0"/>
                <a:cs typeface="Times New Roman" pitchFamily="18" charset="0"/>
              </a:rPr>
              <a:t> bi </a:t>
            </a:r>
            <a:r>
              <a:rPr lang="en-US" sz="2400" u="sng" dirty="0" err="1">
                <a:latin typeface="Times New Roman" pitchFamily="18" charset="0"/>
                <a:cs typeface="Times New Roman" pitchFamily="18" charset="0"/>
              </a:rPr>
              <a:t>ngắn</a:t>
            </a:r>
            <a:r>
              <a:rPr lang="en-US" sz="2400" u="sng" dirty="0">
                <a:latin typeface="Times New Roman" pitchFamily="18" charset="0"/>
                <a:cs typeface="Times New Roman" pitchFamily="18" charset="0"/>
              </a:rPr>
              <a:t> </a:t>
            </a:r>
            <a:r>
              <a:rPr lang="en-US" sz="2400" u="sng" dirty="0" err="1">
                <a:latin typeface="Times New Roman" pitchFamily="18" charset="0"/>
                <a:cs typeface="Times New Roman" pitchFamily="18" charset="0"/>
              </a:rPr>
              <a:t>lại</a:t>
            </a:r>
            <a:r>
              <a:rPr lang="en-US" sz="2400" b="0" dirty="0">
                <a:latin typeface="Times New Roman" pitchFamily="18" charset="0"/>
                <a:cs typeface="Times New Roman" pitchFamily="18" charset="0"/>
              </a:rPr>
              <a:t> ở </a:t>
            </a:r>
            <a:r>
              <a:rPr lang="en-US" sz="2400" b="0" dirty="0" err="1">
                <a:latin typeface="Times New Roman" pitchFamily="18" charset="0"/>
                <a:cs typeface="Times New Roman" pitchFamily="18" charset="0"/>
              </a:rPr>
              <a:t>dưới</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chân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bút</a:t>
            </a:r>
            <a:r>
              <a:rPr lang="en-US" sz="2400" b="0" dirty="0">
                <a:latin typeface="Times New Roman" pitchFamily="18" charset="0"/>
                <a:cs typeface="Times New Roman" pitchFamily="18" charset="0"/>
              </a:rPr>
              <a:t> bi.</a:t>
            </a:r>
          </a:p>
        </p:txBody>
      </p:sp>
      <p:sp>
        <p:nvSpPr>
          <p:cNvPr id="6" name="Text Box 79"/>
          <p:cNvSpPr txBox="1">
            <a:spLocks noChangeArrowheads="1"/>
          </p:cNvSpPr>
          <p:nvPr/>
        </p:nvSpPr>
        <p:spPr bwMode="auto">
          <a:xfrm>
            <a:off x="5483351" y="4365105"/>
            <a:ext cx="521208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80000"/>
              <a:buFont typeface="Wingdings" pitchFamily="2" charset="2"/>
              <a:buNone/>
              <a:defRPr/>
            </a:pP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Bóng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của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bút</a:t>
            </a:r>
            <a:r>
              <a:rPr lang="en-US" sz="2400" b="0" dirty="0">
                <a:latin typeface="Times New Roman" pitchFamily="18" charset="0"/>
                <a:cs typeface="Times New Roman" pitchFamily="18" charset="0"/>
              </a:rPr>
              <a:t> bi </a:t>
            </a:r>
            <a:r>
              <a:rPr lang="en-US" sz="2400" u="sng" dirty="0" err="1">
                <a:latin typeface="Times New Roman" pitchFamily="18" charset="0"/>
                <a:cs typeface="Times New Roman" pitchFamily="18" charset="0"/>
              </a:rPr>
              <a:t>dài</a:t>
            </a:r>
            <a:r>
              <a:rPr lang="en-US" sz="2400" u="sng" dirty="0">
                <a:latin typeface="Times New Roman" pitchFamily="18" charset="0"/>
                <a:cs typeface="Times New Roman" pitchFamily="18" charset="0"/>
              </a:rPr>
              <a:t> </a:t>
            </a:r>
            <a:r>
              <a:rPr lang="en-US" sz="2400" u="sng" dirty="0" err="1">
                <a:latin typeface="Times New Roman" pitchFamily="18" charset="0"/>
                <a:cs typeface="Times New Roman" pitchFamily="18" charset="0"/>
              </a:rPr>
              <a:t>ra</a:t>
            </a:r>
            <a:r>
              <a:rPr lang="en-US" sz="2400" u="sng" dirty="0">
                <a:latin typeface="Times New Roman" pitchFamily="18" charset="0"/>
                <a:cs typeface="Times New Roman" pitchFamily="18" charset="0"/>
              </a:rPr>
              <a:t>,</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ngả</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về</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phía</a:t>
            </a:r>
            <a:r>
              <a:rPr lang="en-US" sz="2400" b="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a:t>
            </a:r>
          </a:p>
        </p:txBody>
      </p:sp>
      <p:sp>
        <p:nvSpPr>
          <p:cNvPr id="7" name="Text Box 81"/>
          <p:cNvSpPr txBox="1">
            <a:spLocks noChangeArrowheads="1"/>
          </p:cNvSpPr>
          <p:nvPr/>
        </p:nvSpPr>
        <p:spPr bwMode="auto">
          <a:xfrm>
            <a:off x="5486400" y="5216164"/>
            <a:ext cx="521208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80000"/>
              <a:buFont typeface="Wingdings" pitchFamily="2" charset="2"/>
              <a:buNone/>
              <a:defRPr/>
            </a:pP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Bóng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của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bút</a:t>
            </a:r>
            <a:r>
              <a:rPr lang="en-US" sz="2400" b="0" dirty="0">
                <a:latin typeface="Times New Roman" pitchFamily="18" charset="0"/>
                <a:cs typeface="Times New Roman" pitchFamily="18" charset="0"/>
              </a:rPr>
              <a:t> bi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ngả</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về</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phía</a:t>
            </a:r>
            <a:r>
              <a:rPr lang="en-US" sz="2400" b="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a:t>
            </a:r>
          </a:p>
        </p:txBody>
      </p:sp>
      <p:sp>
        <p:nvSpPr>
          <p:cNvPr id="9" name="Text Box 84"/>
          <p:cNvSpPr txBox="1">
            <a:spLocks noChangeArrowheads="1"/>
          </p:cNvSpPr>
          <p:nvPr/>
        </p:nvSpPr>
        <p:spPr bwMode="auto">
          <a:xfrm>
            <a:off x="3840480" y="2270126"/>
            <a:ext cx="310896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50000"/>
              </a:spcBef>
            </a:pPr>
            <a:r>
              <a:rPr lang="en-US" sz="2000" dirty="0">
                <a:latin typeface="Times New Roman" pitchFamily="18" charset="0"/>
                <a:cs typeface="Times New Roman" pitchFamily="18" charset="0"/>
              </a:rPr>
              <a:t>PHIẾU HỌC TẬP 2</a:t>
            </a:r>
          </a:p>
        </p:txBody>
      </p:sp>
    </p:spTree>
    <p:extLst>
      <p:ext uri="{BB962C8B-B14F-4D97-AF65-F5344CB8AC3E}">
        <p14:creationId xmlns:p14="http://schemas.microsoft.com/office/powerpoint/2010/main" val="379675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12022012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744" y="2234853"/>
            <a:ext cx="5029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
          <p:cNvSpPr txBox="1">
            <a:spLocks noChangeArrowheads="1"/>
          </p:cNvSpPr>
          <p:nvPr/>
        </p:nvSpPr>
        <p:spPr bwMode="auto">
          <a:xfrm>
            <a:off x="920036" y="674887"/>
            <a:ext cx="98480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làm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bóng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quyển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sách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tấm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bìa</a:t>
            </a:r>
            <a:r>
              <a:rPr lang="en-US" sz="2400" dirty="0">
                <a:solidFill>
                  <a:srgbClr val="002060"/>
                </a:solidFill>
                <a:latin typeface="Times New Roman" pitchFamily="18" charset="0"/>
                <a:cs typeface="Times New Roman" pitchFamily="18" charset="0"/>
              </a:rPr>
              <a:t> to </a:t>
            </a:r>
            <a:r>
              <a:rPr lang="en-US" sz="2400" dirty="0" err="1">
                <a:solidFill>
                  <a:srgbClr val="002060"/>
                </a:solidFill>
                <a:latin typeface="Times New Roman" pitchFamily="18" charset="0"/>
                <a:cs typeface="Times New Roman" pitchFamily="18" charset="0"/>
              </a:rPr>
              <a:t>hơn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bằng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nào</a:t>
            </a:r>
            <a:r>
              <a:rPr lang="en-US" sz="2400" dirty="0">
                <a:solidFill>
                  <a:srgbClr val="002060"/>
                </a:solidFill>
                <a:latin typeface="Times New Roman" pitchFamily="18" charset="0"/>
                <a:cs typeface="Times New Roman" pitchFamily="18" charset="0"/>
              </a:rPr>
              <a:t>?</a:t>
            </a:r>
          </a:p>
        </p:txBody>
      </p:sp>
      <p:sp>
        <p:nvSpPr>
          <p:cNvPr id="6" name="Text Box 15"/>
          <p:cNvSpPr txBox="1">
            <a:spLocks noChangeArrowheads="1"/>
          </p:cNvSpPr>
          <p:nvPr/>
        </p:nvSpPr>
        <p:spPr bwMode="auto">
          <a:xfrm>
            <a:off x="259437" y="2640633"/>
            <a:ext cx="53798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800" b="0" dirty="0">
                <a:latin typeface="Times New Roman" pitchFamily="18" charset="0"/>
                <a:cs typeface="Times New Roman" pitchFamily="18" charset="0"/>
              </a:rPr>
              <a:t>a) </a:t>
            </a:r>
            <a:r>
              <a:rPr lang="en-US" sz="2800" b="0" dirty="0" err="1">
                <a:latin typeface="Times New Roman" pitchFamily="18" charset="0"/>
                <a:cs typeface="Times New Roman" pitchFamily="18" charset="0"/>
              </a:rPr>
              <a:t>Dịch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quyển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sách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lại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gần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tấm</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bìa</a:t>
            </a:r>
            <a:r>
              <a:rPr lang="en-US" sz="2800" b="0" dirty="0">
                <a:latin typeface="Times New Roman" pitchFamily="18" charset="0"/>
                <a:cs typeface="Times New Roman" pitchFamily="18" charset="0"/>
              </a:rPr>
              <a:t>.</a:t>
            </a:r>
          </a:p>
        </p:txBody>
      </p:sp>
      <p:sp>
        <p:nvSpPr>
          <p:cNvPr id="7" name="Text Box 17"/>
          <p:cNvSpPr txBox="1">
            <a:spLocks noChangeArrowheads="1"/>
          </p:cNvSpPr>
          <p:nvPr/>
        </p:nvSpPr>
        <p:spPr bwMode="auto">
          <a:xfrm>
            <a:off x="278904" y="3720753"/>
            <a:ext cx="55778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800" b="0" dirty="0">
                <a:latin typeface="Times New Roman" pitchFamily="18" charset="0"/>
                <a:cs typeface="Times New Roman" pitchFamily="18" charset="0"/>
              </a:rPr>
              <a:t>c) </a:t>
            </a:r>
            <a:r>
              <a:rPr lang="en-US" sz="2800" b="0" dirty="0" err="1">
                <a:latin typeface="Times New Roman" pitchFamily="18" charset="0"/>
                <a:cs typeface="Times New Roman" pitchFamily="18" charset="0"/>
              </a:rPr>
              <a:t>Dịch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tấm</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bìa</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lại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gần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quyển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sách</a:t>
            </a:r>
            <a:endParaRPr lang="en-US" sz="2800" b="0" dirty="0">
              <a:latin typeface="Times New Roman" pitchFamily="18" charset="0"/>
              <a:cs typeface="Times New Roman" pitchFamily="18" charset="0"/>
            </a:endParaRPr>
          </a:p>
        </p:txBody>
      </p:sp>
      <p:sp>
        <p:nvSpPr>
          <p:cNvPr id="8" name="Text Box 18"/>
          <p:cNvSpPr txBox="1">
            <a:spLocks noChangeArrowheads="1"/>
          </p:cNvSpPr>
          <p:nvPr/>
        </p:nvSpPr>
        <p:spPr bwMode="auto">
          <a:xfrm>
            <a:off x="259437" y="4267200"/>
            <a:ext cx="548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800" b="0" dirty="0">
                <a:latin typeface="Times New Roman" pitchFamily="18" charset="0"/>
                <a:cs typeface="Times New Roman" pitchFamily="18" charset="0"/>
              </a:rPr>
              <a:t>d) </a:t>
            </a:r>
            <a:r>
              <a:rPr lang="en-US" sz="2800" b="0" dirty="0" err="1">
                <a:latin typeface="Times New Roman" pitchFamily="18" charset="0"/>
                <a:cs typeface="Times New Roman" pitchFamily="18" charset="0"/>
              </a:rPr>
              <a:t>Dịch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bóng</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đèn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ra</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xa</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quyển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sách</a:t>
            </a:r>
            <a:endParaRPr lang="en-US" sz="2800" b="0" dirty="0">
              <a:latin typeface="Times New Roman" pitchFamily="18" charset="0"/>
              <a:cs typeface="Times New Roman" pitchFamily="18" charset="0"/>
            </a:endParaRPr>
          </a:p>
        </p:txBody>
      </p:sp>
      <p:pic>
        <p:nvPicPr>
          <p:cNvPr id="9" name="Picture 40" descr="dauHoi xanh"/>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718" y="709384"/>
            <a:ext cx="63055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0"/>
          <p:cNvSpPr>
            <a:spLocks noChangeArrowheads="1"/>
          </p:cNvSpPr>
          <p:nvPr/>
        </p:nvSpPr>
        <p:spPr bwMode="auto">
          <a:xfrm>
            <a:off x="274320" y="7086600"/>
            <a:ext cx="54864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Times New Roman" pitchFamily="18" charset="0"/>
              <a:cs typeface="Times New Roman" pitchFamily="18" charset="0"/>
            </a:endParaRPr>
          </a:p>
        </p:txBody>
      </p:sp>
      <p:sp>
        <p:nvSpPr>
          <p:cNvPr id="12" name="Rectangle 11"/>
          <p:cNvSpPr/>
          <p:nvPr/>
        </p:nvSpPr>
        <p:spPr>
          <a:xfrm>
            <a:off x="259437" y="3144689"/>
            <a:ext cx="5434501" cy="523220"/>
          </a:xfrm>
          <a:prstGeom prst="rect">
            <a:avLst/>
          </a:prstGeom>
        </p:spPr>
        <p:txBody>
          <a:bodyPr wrap="none">
            <a:spAutoFit/>
          </a:bodyPr>
          <a:lstStyle/>
          <a:p>
            <a:pPr lvl="0" fontAlgn="base">
              <a:spcBef>
                <a:spcPct val="50000"/>
              </a:spcBef>
              <a:spcAft>
                <a:spcPct val="0"/>
              </a:spcAft>
            </a:pPr>
            <a:r>
              <a:rPr lang="en-US" sz="2800" dirty="0">
                <a:solidFill>
                  <a:prstClr val="black"/>
                </a:solidFill>
                <a:latin typeface="Times New Roman" pitchFamily="18" charset="0"/>
                <a:cs typeface="Times New Roman" pitchFamily="18" charset="0"/>
              </a:rPr>
              <a:t>b) </a:t>
            </a:r>
            <a:r>
              <a:rPr lang="en-US" sz="2800" dirty="0" err="1">
                <a:solidFill>
                  <a:prstClr val="black"/>
                </a:solidFill>
                <a:latin typeface="Times New Roman" pitchFamily="18" charset="0"/>
                <a:cs typeface="Times New Roman" pitchFamily="18" charset="0"/>
              </a:rPr>
              <a:t>Dịch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bóng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đèn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quyển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sách</a:t>
            </a: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57882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1" nodeType="clickEffect">
                                  <p:stCondLst>
                                    <p:cond delay="0"/>
                                  </p:stCondLst>
                                  <p:childTnLst>
                                    <p:animClr clrSpc="rgb" dir="cw">
                                      <p:cBhvr override="childStyle">
                                        <p:cTn id="31" dur="20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388234" y="836713"/>
            <a:ext cx="1014984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40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Có</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thể</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làm</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cho</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bóng</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của</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quyển</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sách</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trên</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tấm</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bìa</a:t>
            </a:r>
            <a:r>
              <a:rPr lang="en-US" sz="2400" dirty="0">
                <a:solidFill>
                  <a:srgbClr val="990000"/>
                </a:solidFill>
                <a:latin typeface="Times New Roman" pitchFamily="18" charset="0"/>
                <a:cs typeface="Times New Roman" pitchFamily="18" charset="0"/>
              </a:rPr>
              <a:t> to </a:t>
            </a:r>
            <a:r>
              <a:rPr lang="en-US" sz="2400" dirty="0" err="1">
                <a:solidFill>
                  <a:srgbClr val="990000"/>
                </a:solidFill>
                <a:latin typeface="Times New Roman" pitchFamily="18" charset="0"/>
                <a:cs typeface="Times New Roman" pitchFamily="18" charset="0"/>
              </a:rPr>
              <a:t>hơn</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bằng</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cách</a:t>
            </a:r>
            <a:r>
              <a:rPr lang="en-US" sz="2400" dirty="0">
                <a:solidFill>
                  <a:srgbClr val="990000"/>
                </a:solidFill>
                <a:latin typeface="Times New Roman" pitchFamily="18" charset="0"/>
                <a:cs typeface="Times New Roman" pitchFamily="18" charset="0"/>
              </a:rPr>
              <a:t> </a:t>
            </a:r>
            <a:r>
              <a:rPr lang="en-US" sz="2400" u="sng" dirty="0" err="1">
                <a:solidFill>
                  <a:srgbClr val="990000"/>
                </a:solidFill>
                <a:latin typeface="Times New Roman" pitchFamily="18" charset="0"/>
                <a:cs typeface="Times New Roman" pitchFamily="18" charset="0"/>
              </a:rPr>
              <a:t>dịch</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bóng</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đèn</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lại</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gần</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quyển</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sách</a:t>
            </a:r>
            <a:r>
              <a:rPr lang="en-US" sz="2400" dirty="0">
                <a:solidFill>
                  <a:srgbClr val="990000"/>
                </a:solidFill>
                <a:latin typeface="Times New Roman" pitchFamily="18" charset="0"/>
                <a:cs typeface="Times New Roman" pitchFamily="18" charset="0"/>
              </a:rPr>
              <a:t>.</a:t>
            </a:r>
          </a:p>
        </p:txBody>
      </p:sp>
      <p:sp>
        <p:nvSpPr>
          <p:cNvPr id="7" name="Text Box 17"/>
          <p:cNvSpPr txBox="1">
            <a:spLocks noChangeArrowheads="1"/>
          </p:cNvSpPr>
          <p:nvPr/>
        </p:nvSpPr>
        <p:spPr bwMode="auto">
          <a:xfrm>
            <a:off x="388234" y="1905000"/>
            <a:ext cx="92354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400">
                <a:latin typeface="Times New Roman" pitchFamily="18" charset="0"/>
                <a:cs typeface="Times New Roman" pitchFamily="18" charset="0"/>
              </a:rPr>
              <a:t>* </a:t>
            </a:r>
            <a:r>
              <a:rPr lang="en-US" sz="2400" u="sng" dirty="0" err="1">
                <a:latin typeface="Times New Roman" pitchFamily="18" charset="0"/>
                <a:cs typeface="Times New Roman" pitchFamily="18" charset="0"/>
              </a:rPr>
              <a:t>Thí</a:t>
            </a:r>
            <a:r>
              <a:rPr lang="en-US" sz="2400" u="sng" dirty="0">
                <a:latin typeface="Times New Roman" pitchFamily="18" charset="0"/>
                <a:cs typeface="Times New Roman" pitchFamily="18" charset="0"/>
              </a:rPr>
              <a:t> </a:t>
            </a:r>
            <a:r>
              <a:rPr lang="en-US" sz="2400" u="sng" dirty="0" err="1">
                <a:latin typeface="Times New Roman" pitchFamily="18" charset="0"/>
                <a:cs typeface="Times New Roman" pitchFamily="18" charset="0"/>
              </a:rPr>
              <a:t>nghiệm</a:t>
            </a:r>
            <a:r>
              <a:rPr lang="en-US" sz="2400" u="sng" dirty="0">
                <a:latin typeface="Times New Roman" pitchFamily="18" charset="0"/>
                <a:cs typeface="Times New Roman" pitchFamily="18" charset="0"/>
              </a:rPr>
              <a:t>:</a:t>
            </a:r>
          </a:p>
        </p:txBody>
      </p:sp>
      <p:sp>
        <p:nvSpPr>
          <p:cNvPr id="8" name="Text Box 39"/>
          <p:cNvSpPr txBox="1">
            <a:spLocks noChangeArrowheads="1"/>
          </p:cNvSpPr>
          <p:nvPr/>
        </p:nvSpPr>
        <p:spPr bwMode="auto">
          <a:xfrm>
            <a:off x="388234" y="2598737"/>
            <a:ext cx="1042416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400">
                <a:solidFill>
                  <a:srgbClr val="002060"/>
                </a:solidFill>
                <a:latin typeface="Times New Roman" pitchFamily="18" charset="0"/>
                <a:cs typeface="Times New Roman" pitchFamily="18" charset="0"/>
              </a:rPr>
              <a:t>	Khi </a:t>
            </a:r>
            <a:r>
              <a:rPr lang="en-US" sz="2400" dirty="0" err="1">
                <a:solidFill>
                  <a:srgbClr val="002060"/>
                </a:solidFill>
                <a:latin typeface="Times New Roman" pitchFamily="18" charset="0"/>
                <a:cs typeface="Times New Roman" pitchFamily="18" charset="0"/>
              </a:rPr>
              <a:t>chiếu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đèn</a:t>
            </a:r>
            <a:r>
              <a:rPr lang="en-US" sz="2400" dirty="0">
                <a:solidFill>
                  <a:srgbClr val="002060"/>
                </a:solidFill>
                <a:latin typeface="Times New Roman" pitchFamily="18" charset="0"/>
                <a:cs typeface="Times New Roman" pitchFamily="18" charset="0"/>
              </a:rPr>
              <a:t> ở </a:t>
            </a:r>
            <a:r>
              <a:rPr lang="en-US" sz="2400" dirty="0" err="1">
                <a:solidFill>
                  <a:srgbClr val="002060"/>
                </a:solidFill>
                <a:latin typeface="Times New Roman" pitchFamily="18" charset="0"/>
                <a:cs typeface="Times New Roman" pitchFamily="18" charset="0"/>
              </a:rPr>
              <a:t>những</a:t>
            </a:r>
            <a:r>
              <a:rPr lang="en-US" sz="2400" dirty="0">
                <a:solidFill>
                  <a:srgbClr val="002060"/>
                </a:solidFill>
                <a:latin typeface="Times New Roman" pitchFamily="18" charset="0"/>
                <a:cs typeface="Times New Roman" pitchFamily="18" charset="0"/>
              </a:rPr>
              <a:t> </a:t>
            </a:r>
            <a:r>
              <a:rPr lang="en-US" sz="2400" u="sng" dirty="0" err="1">
                <a:solidFill>
                  <a:srgbClr val="002060"/>
                </a:solidFill>
                <a:latin typeface="Times New Roman" pitchFamily="18" charset="0"/>
                <a:cs typeface="Times New Roman" pitchFamily="18" charset="0"/>
              </a:rPr>
              <a:t>vị</a:t>
            </a:r>
            <a:r>
              <a:rPr lang="en-US" sz="2400" u="sng" dirty="0">
                <a:solidFill>
                  <a:srgbClr val="002060"/>
                </a:solidFill>
                <a:latin typeface="Times New Roman" pitchFamily="18" charset="0"/>
                <a:cs typeface="Times New Roman" pitchFamily="18" charset="0"/>
              </a:rPr>
              <a:t> </a:t>
            </a:r>
            <a:r>
              <a:rPr lang="en-US" sz="2400" u="sng" dirty="0" err="1">
                <a:solidFill>
                  <a:srgbClr val="002060"/>
                </a:solidFill>
                <a:latin typeface="Times New Roman" pitchFamily="18" charset="0"/>
                <a:cs typeface="Times New Roman" pitchFamily="18" charset="0"/>
              </a:rPr>
              <a:t>trí</a:t>
            </a:r>
            <a:r>
              <a:rPr lang="en-US" sz="2400" u="sng" dirty="0">
                <a:solidFill>
                  <a:srgbClr val="002060"/>
                </a:solidFill>
                <a:latin typeface="Times New Roman" pitchFamily="18" charset="0"/>
                <a:cs typeface="Times New Roman" pitchFamily="18" charset="0"/>
              </a:rPr>
              <a:t> </a:t>
            </a:r>
            <a:r>
              <a:rPr lang="en-US" sz="2400" u="sng" dirty="0" err="1">
                <a:solidFill>
                  <a:srgbClr val="002060"/>
                </a:solidFill>
                <a:latin typeface="Times New Roman" pitchFamily="18" charset="0"/>
                <a:cs typeface="Times New Roman" pitchFamily="18" charset="0"/>
              </a:rPr>
              <a:t>khác</a:t>
            </a:r>
            <a:r>
              <a:rPr lang="en-US" sz="2400" u="sng" dirty="0">
                <a:solidFill>
                  <a:srgbClr val="002060"/>
                </a:solidFill>
                <a:latin typeface="Times New Roman" pitchFamily="18" charset="0"/>
                <a:cs typeface="Times New Roman" pitchFamily="18" charset="0"/>
              </a:rPr>
              <a:t> </a:t>
            </a:r>
            <a:r>
              <a:rPr lang="en-US" sz="2400" u="sng" dirty="0" err="1">
                <a:solidFill>
                  <a:srgbClr val="002060"/>
                </a:solidFill>
                <a:latin typeface="Times New Roman" pitchFamily="18" charset="0"/>
                <a:cs typeface="Times New Roman" pitchFamily="18" charset="0"/>
              </a:rPr>
              <a:t>nhau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thì</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bóng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chiếc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bút</a:t>
            </a:r>
            <a:r>
              <a:rPr lang="en-US" sz="2400" dirty="0">
                <a:solidFill>
                  <a:srgbClr val="002060"/>
                </a:solidFill>
                <a:latin typeface="Times New Roman" pitchFamily="18" charset="0"/>
                <a:cs typeface="Times New Roman" pitchFamily="18" charset="0"/>
              </a:rPr>
              <a:t> bi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hình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dáng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kích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thước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khác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nhau</a:t>
            </a:r>
            <a:r>
              <a:rPr lang="en-US" sz="2400" dirty="0">
                <a:solidFill>
                  <a:srgbClr val="002060"/>
                </a:solidFill>
                <a:latin typeface="Times New Roman" pitchFamily="18" charset="0"/>
                <a:cs typeface="Times New Roman" pitchFamily="18" charset="0"/>
              </a:rPr>
              <a:t>.</a:t>
            </a:r>
          </a:p>
        </p:txBody>
      </p:sp>
      <p:sp>
        <p:nvSpPr>
          <p:cNvPr id="9" name="Rectangle 44">
            <a:hlinkClick r:id="rId2" action="ppaction://hlinksldjump"/>
          </p:cNvPr>
          <p:cNvSpPr>
            <a:spLocks noChangeArrowheads="1"/>
          </p:cNvSpPr>
          <p:nvPr/>
        </p:nvSpPr>
        <p:spPr bwMode="auto">
          <a:xfrm>
            <a:off x="334585" y="3717032"/>
            <a:ext cx="10332720" cy="990600"/>
          </a:xfrm>
          <a:prstGeom prst="roundRect">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spcBef>
                <a:spcPct val="50000"/>
              </a:spcBef>
            </a:pPr>
            <a:r>
              <a:rPr lang="en-US" sz="2400" b="1" i="1" dirty="0" err="1">
                <a:solidFill>
                  <a:schemeClr val="tx1"/>
                </a:solidFill>
                <a:latin typeface="Times New Roman" pitchFamily="18" charset="0"/>
                <a:cs typeface="Times New Roman" pitchFamily="18" charset="0"/>
              </a:rPr>
              <a:t>Bóng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của</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một</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vật</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thay</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đổi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khi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vị</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trí</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của</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vật</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chiếu</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sáng</a:t>
            </a:r>
            <a:r>
              <a:rPr lang="en-US" sz="2400" b="1" i="1" dirty="0">
                <a:solidFill>
                  <a:schemeClr val="tx1"/>
                </a:solidFill>
                <a:latin typeface="Times New Roman" pitchFamily="18" charset="0"/>
                <a:cs typeface="Times New Roman" pitchFamily="18" charset="0"/>
              </a:rPr>
              <a:t> </a:t>
            </a:r>
          </a:p>
          <a:p>
            <a:pPr algn="ctr">
              <a:spcBef>
                <a:spcPct val="50000"/>
              </a:spcBef>
            </a:pPr>
            <a:r>
              <a:rPr lang="en-US" sz="2400" b="1" i="1" dirty="0" err="1">
                <a:solidFill>
                  <a:schemeClr val="tx1"/>
                </a:solidFill>
                <a:latin typeface="Times New Roman" pitchFamily="18" charset="0"/>
                <a:cs typeface="Times New Roman" pitchFamily="18" charset="0"/>
              </a:rPr>
              <a:t>đối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với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vật</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đó</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thay</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đổi</a:t>
            </a:r>
            <a:endParaRPr lang="en-US" sz="2400" b="1"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23716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046" y="838201"/>
            <a:ext cx="10238928" cy="4647426"/>
          </a:xfrm>
          <a:prstGeom prst="rect">
            <a:avLst/>
          </a:prstGeom>
          <a:noFill/>
        </p:spPr>
        <p:txBody>
          <a:bodyPr wrap="square" rtlCol="0">
            <a:spAutoFit/>
          </a:bodyPr>
          <a:lstStyle/>
          <a:p>
            <a:pPr algn="ctr"/>
            <a:r>
              <a:rPr lang="nl-NL" sz="4400" b="1">
                <a:solidFill>
                  <a:srgbClr val="FF0000"/>
                </a:solidFill>
                <a:latin typeface="Times New Roman" pitchFamily="18" charset="0"/>
                <a:cs typeface="Times New Roman" pitchFamily="18" charset="0"/>
              </a:rPr>
              <a:t>KẾT LUẬN</a:t>
            </a:r>
          </a:p>
          <a:p>
            <a:pPr algn="ctr"/>
            <a:endParaRPr lang="nl-NL" sz="3600" b="1" u="sng">
              <a:latin typeface="Times New Roman" pitchFamily="18" charset="0"/>
              <a:cs typeface="Times New Roman" pitchFamily="18" charset="0"/>
            </a:endParaRPr>
          </a:p>
          <a:p>
            <a:r>
              <a:rPr lang="nl-NL" sz="2800">
                <a:latin typeface="Times New Roman"/>
                <a:ea typeface="Times New Roman"/>
              </a:rPr>
              <a:t>- </a:t>
            </a:r>
            <a:r>
              <a:rPr lang="nl-NL" sz="3600" i="1" dirty="0">
                <a:solidFill>
                  <a:schemeClr val="tx2"/>
                </a:solidFill>
                <a:latin typeface="Times New Roman"/>
                <a:ea typeface="Times New Roman"/>
              </a:rPr>
              <a:t>Khi gặp vật cản sáng, ánh sáng không truyền qua được nên phía sau vật có một vùng không nhận được ánh sáng truyền tới, đó chính là vùng bóng tối.</a:t>
            </a:r>
            <a:endParaRPr lang="nl-NL" sz="3600" dirty="0">
              <a:latin typeface="Times New Roman" pitchFamily="18" charset="0"/>
              <a:cs typeface="Times New Roman" pitchFamily="18" charset="0"/>
            </a:endParaRPr>
          </a:p>
          <a:p>
            <a:r>
              <a:rPr lang="nl-NL" sz="3600" i="1">
                <a:solidFill>
                  <a:schemeClr val="accent3">
                    <a:lumMod val="75000"/>
                  </a:schemeClr>
                </a:solidFill>
                <a:latin typeface="Times New Roman" pitchFamily="18" charset="0"/>
                <a:cs typeface="Times New Roman" pitchFamily="18" charset="0"/>
              </a:rPr>
              <a:t>- Do </a:t>
            </a:r>
            <a:r>
              <a:rPr lang="nl-NL" sz="3600" i="1" dirty="0">
                <a:solidFill>
                  <a:schemeClr val="accent3">
                    <a:lumMod val="75000"/>
                  </a:schemeClr>
                </a:solidFill>
                <a:latin typeface="Times New Roman" pitchFamily="18" charset="0"/>
                <a:cs typeface="Times New Roman" pitchFamily="18" charset="0"/>
              </a:rPr>
              <a:t>ánh sáng truyền theo đường thẳng nên bóng của vật phụ thuộc vào vật chiếu sáng hay vị trí của vật chiếu sáng.</a:t>
            </a:r>
            <a:endParaRPr lang="vi-VN" sz="3600" dirty="0">
              <a:solidFill>
                <a:schemeClr val="accent3">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75885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6E6E8A3-ECE6-46E9-9F0E-669A12BBDED4}"/>
              </a:ext>
            </a:extLst>
          </p:cNvPr>
          <p:cNvSpPr/>
          <p:nvPr/>
        </p:nvSpPr>
        <p:spPr>
          <a:xfrm>
            <a:off x="969064" y="1901498"/>
            <a:ext cx="9034670" cy="381000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Box 1"/>
          <p:cNvSpPr txBox="1"/>
          <p:nvPr/>
        </p:nvSpPr>
        <p:spPr>
          <a:xfrm>
            <a:off x="1252328" y="638670"/>
            <a:ext cx="8468141" cy="1015663"/>
          </a:xfrm>
          <a:prstGeom prst="rect">
            <a:avLst/>
          </a:prstGeom>
          <a:noFill/>
        </p:spPr>
        <p:txBody>
          <a:bodyPr wrap="square" rtlCol="0">
            <a:spAutoFit/>
          </a:bodyPr>
          <a:lstStyle/>
          <a:p>
            <a:pPr algn="ctr"/>
            <a:r>
              <a:rPr lang="en-US" sz="6000" b="1">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DẶN DÒ</a:t>
            </a:r>
            <a:endParaRPr lang="vi-VN" sz="60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endParaRPr>
          </a:p>
        </p:txBody>
      </p:sp>
      <p:sp>
        <p:nvSpPr>
          <p:cNvPr id="3" name="TextBox 2"/>
          <p:cNvSpPr txBox="1"/>
          <p:nvPr/>
        </p:nvSpPr>
        <p:spPr>
          <a:xfrm>
            <a:off x="1165919" y="2529225"/>
            <a:ext cx="8640960" cy="2554545"/>
          </a:xfrm>
          <a:prstGeom prst="rect">
            <a:avLst/>
          </a:prstGeom>
          <a:noFill/>
        </p:spPr>
        <p:txBody>
          <a:bodyPr wrap="square" rtlCol="0">
            <a:spAutoFit/>
          </a:bodyPr>
          <a:lstStyle/>
          <a:p>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em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nhà</a:t>
            </a:r>
            <a:r>
              <a:rPr lang="en-US" sz="4000" dirty="0">
                <a:latin typeface="Times New Roman" pitchFamily="18" charset="0"/>
                <a:cs typeface="Times New Roman" pitchFamily="18" charset="0"/>
              </a:rPr>
              <a:t> :</a:t>
            </a:r>
          </a:p>
          <a:p>
            <a:pPr marL="285750" indent="-285750">
              <a:buFontTx/>
              <a:buChar char="-"/>
            </a:pPr>
            <a:r>
              <a:rPr lang="en-US" sz="4000" dirty="0" err="1">
                <a:latin typeface="Times New Roman" pitchFamily="18" charset="0"/>
                <a:cs typeface="Times New Roman" pitchFamily="18" charset="0"/>
              </a:rPr>
              <a:t>Xem</a:t>
            </a:r>
            <a:r>
              <a:rPr lang="en-US" sz="4000" dirty="0">
                <a:latin typeface="Times New Roman" pitchFamily="18" charset="0"/>
                <a:cs typeface="Times New Roman" pitchFamily="18" charset="0"/>
              </a:rPr>
              <a:t> </a:t>
            </a:r>
            <a:r>
              <a:rPr lang="en-US" sz="4000" err="1">
                <a:latin typeface="Times New Roman" pitchFamily="18" charset="0"/>
                <a:cs typeface="Times New Roman" pitchFamily="18" charset="0"/>
              </a:rPr>
              <a:t>lại</a:t>
            </a:r>
            <a:r>
              <a:rPr lang="en-US" sz="4000">
                <a:latin typeface="Times New Roman" pitchFamily="18" charset="0"/>
                <a:cs typeface="Times New Roman" pitchFamily="18" charset="0"/>
              </a:rPr>
              <a:t> bài,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thuộc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ghi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nhớ</a:t>
            </a:r>
            <a:r>
              <a:rPr lang="en-US" sz="4000" dirty="0">
                <a:latin typeface="Times New Roman" pitchFamily="18" charset="0"/>
                <a:cs typeface="Times New Roman" pitchFamily="18" charset="0"/>
              </a:rPr>
              <a:t>.</a:t>
            </a:r>
          </a:p>
          <a:p>
            <a:pPr marL="285750" indent="-285750">
              <a:buFontTx/>
              <a:buChar char="-"/>
            </a:pPr>
            <a:r>
              <a:rPr lang="en-US" sz="4000" dirty="0" err="1">
                <a:latin typeface="Times New Roman" pitchFamily="18" charset="0"/>
                <a:cs typeface="Times New Roman" pitchFamily="18" charset="0"/>
              </a:rPr>
              <a:t>Xem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trước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a:t>
            </a:r>
            <a:r>
              <a:rPr lang="en-US" sz="4000" dirty="0">
                <a:latin typeface="Times New Roman" pitchFamily="18" charset="0"/>
                <a:cs typeface="Times New Roman" pitchFamily="18" charset="0"/>
              </a:rPr>
              <a:t> </a:t>
            </a:r>
            <a:r>
              <a:rPr lang="en-US" sz="4000" err="1">
                <a:latin typeface="Times New Roman" pitchFamily="18" charset="0"/>
                <a:cs typeface="Times New Roman" pitchFamily="18" charset="0"/>
              </a:rPr>
              <a:t>mới</a:t>
            </a:r>
            <a:r>
              <a:rPr lang="en-US" sz="4000">
                <a:latin typeface="Times New Roman" pitchFamily="18" charset="0"/>
                <a:cs typeface="Times New Roman" pitchFamily="18" charset="0"/>
              </a:rPr>
              <a:t> </a:t>
            </a:r>
            <a:r>
              <a:rPr lang="en-US" sz="4000" i="1">
                <a:latin typeface="Times New Roman" pitchFamily="18" charset="0"/>
                <a:cs typeface="Times New Roman" pitchFamily="18" charset="0"/>
              </a:rPr>
              <a:t>“Ánh </a:t>
            </a:r>
            <a:r>
              <a:rPr lang="en-US" sz="4000" i="1" dirty="0" err="1">
                <a:latin typeface="Times New Roman" pitchFamily="18" charset="0"/>
                <a:cs typeface="Times New Roman" pitchFamily="18" charset="0"/>
              </a:rPr>
              <a:t>sáng</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cần</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cho</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sự</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sống</a:t>
            </a:r>
            <a:r>
              <a:rPr lang="en-US" sz="4000" i="1" dirty="0">
                <a:latin typeface="Times New Roman" pitchFamily="18" charset="0"/>
                <a:cs typeface="Times New Roman" pitchFamily="18" charset="0"/>
              </a:rPr>
              <a:t>”.</a:t>
            </a:r>
            <a:endParaRPr lang="vi-VN" sz="4000" i="1" dirty="0">
              <a:latin typeface="Times New Roman" pitchFamily="18" charset="0"/>
              <a:cs typeface="Times New Roman" pitchFamily="18" charset="0"/>
            </a:endParaRPr>
          </a:p>
        </p:txBody>
      </p:sp>
    </p:spTree>
    <p:extLst>
      <p:ext uri="{BB962C8B-B14F-4D97-AF65-F5344CB8AC3E}">
        <p14:creationId xmlns:p14="http://schemas.microsoft.com/office/powerpoint/2010/main" val="2876516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a:xfrm>
            <a:off x="3555421" y="366980"/>
            <a:ext cx="3861955" cy="830997"/>
          </a:xfrm>
          <a:prstGeom prst="rect">
            <a:avLst/>
          </a:prstGeom>
        </p:spPr>
        <p:txBody>
          <a:bodyPr wrap="none">
            <a:spAutoFit/>
          </a:bodyPr>
          <a:lstStyle/>
          <a:p>
            <a:pPr lvl="0">
              <a:defRPr/>
            </a:pPr>
            <a:r>
              <a:rPr lang="en-US" sz="4800" b="1">
                <a:solidFill>
                  <a:srgbClr val="7030A0"/>
                </a:solidFill>
                <a:latin typeface="Times New Roman" panose="02020603050405020304" pitchFamily="18" charset="0"/>
              </a:rPr>
              <a:t>KHỞI ĐỘNG</a:t>
            </a:r>
            <a:endParaRPr lang="en-US" sz="4800" b="1" dirty="0">
              <a:solidFill>
                <a:srgbClr val="7030A0"/>
              </a:solidFill>
              <a:latin typeface="Times New Roman" panose="02020603050405020304" pitchFamily="18" charset="0"/>
            </a:endParaRPr>
          </a:p>
        </p:txBody>
      </p:sp>
      <p:sp>
        <p:nvSpPr>
          <p:cNvPr id="6" name="TextBox 5"/>
          <p:cNvSpPr txBox="1"/>
          <p:nvPr/>
        </p:nvSpPr>
        <p:spPr>
          <a:xfrm>
            <a:off x="152400" y="1676400"/>
            <a:ext cx="8554550" cy="584775"/>
          </a:xfrm>
          <a:prstGeom prst="rect">
            <a:avLst/>
          </a:prstGeom>
          <a:noFill/>
        </p:spPr>
        <p:txBody>
          <a:bodyPr wrap="square" rtlCol="0">
            <a:spAutoFit/>
          </a:bodyPr>
          <a:lstStyle/>
          <a:p>
            <a:r>
              <a:rPr lang="nl-NL" sz="3200" b="1" dirty="0">
                <a:latin typeface="Times New Roman" pitchFamily="18" charset="0"/>
                <a:cs typeface="Times New Roman" pitchFamily="18" charset="0"/>
              </a:rPr>
              <a:t>1. Khi nào ta nhìn thấy vật ?</a:t>
            </a:r>
            <a:endParaRPr lang="vi-VN" sz="3200" b="1" dirty="0">
              <a:latin typeface="Times New Roman" pitchFamily="18" charset="0"/>
              <a:cs typeface="Times New Roman" pitchFamily="18" charset="0"/>
            </a:endParaRPr>
          </a:p>
        </p:txBody>
      </p:sp>
      <p:sp>
        <p:nvSpPr>
          <p:cNvPr id="7" name="TextBox 6"/>
          <p:cNvSpPr txBox="1"/>
          <p:nvPr/>
        </p:nvSpPr>
        <p:spPr>
          <a:xfrm>
            <a:off x="157480" y="2387025"/>
            <a:ext cx="9245827" cy="584775"/>
          </a:xfrm>
          <a:prstGeom prst="rect">
            <a:avLst/>
          </a:prstGeom>
          <a:noFill/>
        </p:spPr>
        <p:txBody>
          <a:bodyPr wrap="square" rtlCol="0">
            <a:spAutoFit/>
          </a:bodyPr>
          <a:lstStyle/>
          <a:p>
            <a:r>
              <a:rPr lang="en-US" sz="3200" b="1" dirty="0" err="1">
                <a:solidFill>
                  <a:srgbClr val="C00000"/>
                </a:solidFill>
                <a:latin typeface="Times New Roman" pitchFamily="18" charset="0"/>
                <a:cs typeface="Times New Roman" pitchFamily="18" charset="0"/>
              </a:rPr>
              <a:t>Khi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có</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ánh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sáng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vật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đó</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truyền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vào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mắt</a:t>
            </a:r>
            <a:r>
              <a:rPr lang="en-US" sz="3200" b="1" dirty="0">
                <a:solidFill>
                  <a:srgbClr val="C00000"/>
                </a:solidFill>
                <a:latin typeface="Times New Roman" pitchFamily="18" charset="0"/>
                <a:cs typeface="Times New Roman" pitchFamily="18" charset="0"/>
              </a:rPr>
              <a:t> ta</a:t>
            </a:r>
            <a:endParaRPr lang="vi-VN" sz="3200" b="1" dirty="0">
              <a:solidFill>
                <a:srgbClr val="C00000"/>
              </a:solidFill>
              <a:latin typeface="Times New Roman" pitchFamily="18" charset="0"/>
              <a:cs typeface="Times New Roman" pitchFamily="18" charset="0"/>
            </a:endParaRPr>
          </a:p>
        </p:txBody>
      </p:sp>
      <p:sp>
        <p:nvSpPr>
          <p:cNvPr id="8" name="Rectangle 3">
            <a:extLst>
              <a:ext uri="{FF2B5EF4-FFF2-40B4-BE49-F238E27FC236}">
                <a16:creationId xmlns:a16="http://schemas.microsoft.com/office/drawing/2014/main" id="{1DE99FF1-381D-410C-B8EB-8F4399CCD40F}"/>
              </a:ext>
            </a:extLst>
          </p:cNvPr>
          <p:cNvSpPr txBox="1">
            <a:spLocks noChangeArrowheads="1"/>
          </p:cNvSpPr>
          <p:nvPr/>
        </p:nvSpPr>
        <p:spPr>
          <a:xfrm>
            <a:off x="152400" y="3048000"/>
            <a:ext cx="9875520" cy="76200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Tx/>
              <a:buNone/>
              <a:defRPr/>
            </a:pPr>
            <a:r>
              <a:rPr lang="en-US" sz="3200" b="1">
                <a:solidFill>
                  <a:srgbClr val="002060"/>
                </a:solidFill>
                <a:latin typeface="Times New Roman" panose="02020603050405020304" pitchFamily="18" charset="0"/>
              </a:rPr>
              <a:t>2. Kể </a:t>
            </a:r>
            <a:r>
              <a:rPr lang="en-US" sz="3200" b="1" dirty="0" err="1">
                <a:solidFill>
                  <a:srgbClr val="002060"/>
                </a:solidFill>
                <a:latin typeface="Times New Roman" panose="02020603050405020304" pitchFamily="18" charset="0"/>
              </a:rPr>
              <a:t>tên</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những</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vật</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tự</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phát</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sáng</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và</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được</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chiếu</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sáng</a:t>
            </a:r>
            <a:r>
              <a:rPr lang="en-US" sz="3200" b="1" dirty="0">
                <a:solidFill>
                  <a:srgbClr val="002060"/>
                </a:solidFill>
                <a:latin typeface="Times New Roman" panose="02020603050405020304" pitchFamily="18" charset="0"/>
              </a:rPr>
              <a:t> ?</a:t>
            </a:r>
          </a:p>
          <a:p>
            <a:pPr>
              <a:defRPr/>
            </a:pPr>
            <a:endParaRPr lang="en-US" sz="3200" b="1" dirty="0">
              <a:solidFill>
                <a:srgbClr val="002060"/>
              </a:solidFill>
              <a:latin typeface="Times New Roman" panose="02020603050405020304" pitchFamily="18" charset="0"/>
            </a:endParaRPr>
          </a:p>
        </p:txBody>
      </p:sp>
      <p:sp>
        <p:nvSpPr>
          <p:cNvPr id="9" name="Text Box 7">
            <a:extLst>
              <a:ext uri="{FF2B5EF4-FFF2-40B4-BE49-F238E27FC236}">
                <a16:creationId xmlns:a16="http://schemas.microsoft.com/office/drawing/2014/main" id="{8656FC52-75F0-4B3E-AFD5-B39F1D273244}"/>
              </a:ext>
            </a:extLst>
          </p:cNvPr>
          <p:cNvSpPr txBox="1">
            <a:spLocks noChangeArrowheads="1"/>
          </p:cNvSpPr>
          <p:nvPr/>
        </p:nvSpPr>
        <p:spPr bwMode="auto">
          <a:xfrm>
            <a:off x="7677398" y="5928589"/>
            <a:ext cx="320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cs typeface="Times New Roman" pitchFamily="18" charset="0"/>
              </a:defRPr>
            </a:lvl1pPr>
            <a:lvl2pPr>
              <a:defRPr sz="2800">
                <a:solidFill>
                  <a:schemeClr val="tx1"/>
                </a:solidFill>
                <a:latin typeface="Tahoma" pitchFamily="34" charset="0"/>
                <a:cs typeface="Times New Roman" pitchFamily="18" charset="0"/>
              </a:defRPr>
            </a:lvl2pPr>
            <a:lvl3pPr>
              <a:defRPr sz="2400">
                <a:solidFill>
                  <a:schemeClr val="tx1"/>
                </a:solidFill>
                <a:latin typeface="Tahoma" pitchFamily="34" charset="0"/>
                <a:cs typeface="Times New Roman" pitchFamily="18" charset="0"/>
              </a:defRPr>
            </a:lvl3pPr>
            <a:lvl4pPr>
              <a:defRPr sz="2000">
                <a:solidFill>
                  <a:schemeClr val="tx1"/>
                </a:solidFill>
                <a:latin typeface="Tahoma" pitchFamily="34" charset="0"/>
                <a:cs typeface="Times New Roman" pitchFamily="18" charset="0"/>
              </a:defRPr>
            </a:lvl4pPr>
            <a:lvl5pPr>
              <a:defRPr sz="2000">
                <a:solidFill>
                  <a:schemeClr val="tx1"/>
                </a:solidFill>
                <a:latin typeface="Tahoma" pitchFamily="34" charset="0"/>
                <a:cs typeface="Times New Roman" pitchFamily="18" charset="0"/>
              </a:defRPr>
            </a:lvl5pPr>
            <a:lvl6pPr eaLnBrk="0" hangingPunct="0">
              <a:defRPr sz="2000">
                <a:solidFill>
                  <a:schemeClr val="tx1"/>
                </a:solidFill>
                <a:latin typeface="Tahoma" pitchFamily="34" charset="0"/>
                <a:cs typeface="Times New Roman" pitchFamily="18" charset="0"/>
              </a:defRPr>
            </a:lvl6pPr>
            <a:lvl7pPr eaLnBrk="0" hangingPunct="0">
              <a:defRPr sz="2000">
                <a:solidFill>
                  <a:schemeClr val="tx1"/>
                </a:solidFill>
                <a:latin typeface="Tahoma" pitchFamily="34" charset="0"/>
                <a:cs typeface="Times New Roman" pitchFamily="18" charset="0"/>
              </a:defRPr>
            </a:lvl7pPr>
            <a:lvl8pPr eaLnBrk="0" hangingPunct="0">
              <a:defRPr sz="2000">
                <a:solidFill>
                  <a:schemeClr val="tx1"/>
                </a:solidFill>
                <a:latin typeface="Tahoma" pitchFamily="34" charset="0"/>
                <a:cs typeface="Times New Roman" pitchFamily="18" charset="0"/>
              </a:defRPr>
            </a:lvl8pPr>
            <a:lvl9pPr eaLnBrk="0" hangingPunct="0">
              <a:defRPr sz="2000">
                <a:solidFill>
                  <a:schemeClr val="tx1"/>
                </a:solidFill>
                <a:latin typeface="Tahoma" pitchFamily="34" charset="0"/>
                <a:cs typeface="Times New Roman" pitchFamily="18" charset="0"/>
              </a:defRPr>
            </a:lvl9pPr>
          </a:lstStyle>
          <a:p>
            <a:pPr algn="ctr">
              <a:spcBef>
                <a:spcPct val="50000"/>
              </a:spcBef>
            </a:pPr>
            <a:r>
              <a:rPr lang="en-US" altLang="en-US" sz="2800" b="1" i="0" u="none" dirty="0" err="1">
                <a:solidFill>
                  <a:srgbClr val="002060"/>
                </a:solidFill>
                <a:latin typeface="Times New Roman" pitchFamily="18" charset="0"/>
              </a:rPr>
              <a:t>Bóng</a:t>
            </a:r>
            <a:r>
              <a:rPr lang="en-US" altLang="en-US" sz="2800" b="1" i="0" u="none" dirty="0">
                <a:solidFill>
                  <a:srgbClr val="002060"/>
                </a:solidFill>
                <a:latin typeface="Times New Roman" pitchFamily="18" charset="0"/>
              </a:rPr>
              <a:t> </a:t>
            </a:r>
            <a:r>
              <a:rPr lang="en-US" altLang="en-US" sz="2800" b="1" i="0" u="none" dirty="0" err="1">
                <a:solidFill>
                  <a:srgbClr val="002060"/>
                </a:solidFill>
                <a:latin typeface="Times New Roman" pitchFamily="18" charset="0"/>
              </a:rPr>
              <a:t>điện</a:t>
            </a:r>
            <a:endParaRPr lang="en-US" altLang="en-US" sz="2800" b="1" i="0" u="none" dirty="0">
              <a:solidFill>
                <a:srgbClr val="002060"/>
              </a:solidFill>
              <a:latin typeface="Times New Roman" pitchFamily="18" charset="0"/>
            </a:endParaRPr>
          </a:p>
        </p:txBody>
      </p:sp>
      <p:sp>
        <p:nvSpPr>
          <p:cNvPr id="10" name="Text Box 13">
            <a:extLst>
              <a:ext uri="{FF2B5EF4-FFF2-40B4-BE49-F238E27FC236}">
                <a16:creationId xmlns:a16="http://schemas.microsoft.com/office/drawing/2014/main" id="{44622235-ABE2-42DA-8BC3-266664717D60}"/>
              </a:ext>
            </a:extLst>
          </p:cNvPr>
          <p:cNvSpPr txBox="1">
            <a:spLocks noChangeArrowheads="1"/>
          </p:cNvSpPr>
          <p:nvPr/>
        </p:nvSpPr>
        <p:spPr bwMode="auto">
          <a:xfrm>
            <a:off x="1020604" y="5926531"/>
            <a:ext cx="18749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pitchFamily="34" charset="0"/>
                <a:cs typeface="Times New Roman" pitchFamily="18" charset="0"/>
              </a:defRPr>
            </a:lvl1pPr>
            <a:lvl2pPr>
              <a:defRPr sz="2800">
                <a:solidFill>
                  <a:schemeClr val="tx1"/>
                </a:solidFill>
                <a:latin typeface="Tahoma" pitchFamily="34" charset="0"/>
                <a:cs typeface="Times New Roman" pitchFamily="18" charset="0"/>
              </a:defRPr>
            </a:lvl2pPr>
            <a:lvl3pPr>
              <a:defRPr sz="2400">
                <a:solidFill>
                  <a:schemeClr val="tx1"/>
                </a:solidFill>
                <a:latin typeface="Tahoma" pitchFamily="34" charset="0"/>
                <a:cs typeface="Times New Roman" pitchFamily="18" charset="0"/>
              </a:defRPr>
            </a:lvl3pPr>
            <a:lvl4pPr>
              <a:defRPr sz="2000">
                <a:solidFill>
                  <a:schemeClr val="tx1"/>
                </a:solidFill>
                <a:latin typeface="Tahoma" pitchFamily="34" charset="0"/>
                <a:cs typeface="Times New Roman" pitchFamily="18" charset="0"/>
              </a:defRPr>
            </a:lvl4pPr>
            <a:lvl5pPr>
              <a:defRPr sz="2000">
                <a:solidFill>
                  <a:schemeClr val="tx1"/>
                </a:solidFill>
                <a:latin typeface="Tahoma" pitchFamily="34" charset="0"/>
                <a:cs typeface="Times New Roman" pitchFamily="18" charset="0"/>
              </a:defRPr>
            </a:lvl5pPr>
            <a:lvl6pPr eaLnBrk="0" hangingPunct="0">
              <a:defRPr sz="2000">
                <a:solidFill>
                  <a:schemeClr val="tx1"/>
                </a:solidFill>
                <a:latin typeface="Tahoma" pitchFamily="34" charset="0"/>
                <a:cs typeface="Times New Roman" pitchFamily="18" charset="0"/>
              </a:defRPr>
            </a:lvl6pPr>
            <a:lvl7pPr eaLnBrk="0" hangingPunct="0">
              <a:defRPr sz="2000">
                <a:solidFill>
                  <a:schemeClr val="tx1"/>
                </a:solidFill>
                <a:latin typeface="Tahoma" pitchFamily="34" charset="0"/>
                <a:cs typeface="Times New Roman" pitchFamily="18" charset="0"/>
              </a:defRPr>
            </a:lvl7pPr>
            <a:lvl8pPr eaLnBrk="0" hangingPunct="0">
              <a:defRPr sz="2000">
                <a:solidFill>
                  <a:schemeClr val="tx1"/>
                </a:solidFill>
                <a:latin typeface="Tahoma" pitchFamily="34" charset="0"/>
                <a:cs typeface="Times New Roman" pitchFamily="18" charset="0"/>
              </a:defRPr>
            </a:lvl8pPr>
            <a:lvl9pPr eaLnBrk="0" hangingPunct="0">
              <a:defRPr sz="2000">
                <a:solidFill>
                  <a:schemeClr val="tx1"/>
                </a:solidFill>
                <a:latin typeface="Tahoma" pitchFamily="34" charset="0"/>
                <a:cs typeface="Times New Roman" pitchFamily="18" charset="0"/>
              </a:defRPr>
            </a:lvl9pPr>
          </a:lstStyle>
          <a:p>
            <a:pPr algn="ctr">
              <a:spcBef>
                <a:spcPct val="50000"/>
              </a:spcBef>
            </a:pPr>
            <a:r>
              <a:rPr lang="en-US" altLang="en-US" sz="2800" b="1" i="0" u="none" dirty="0" err="1">
                <a:solidFill>
                  <a:srgbClr val="002060"/>
                </a:solidFill>
                <a:latin typeface="Times New Roman" pitchFamily="18" charset="0"/>
              </a:rPr>
              <a:t>Mặt</a:t>
            </a:r>
            <a:r>
              <a:rPr lang="en-US" altLang="en-US" sz="2800" b="1" i="0" u="none" dirty="0">
                <a:solidFill>
                  <a:srgbClr val="002060"/>
                </a:solidFill>
                <a:latin typeface="Times New Roman" pitchFamily="18" charset="0"/>
              </a:rPr>
              <a:t> </a:t>
            </a:r>
            <a:r>
              <a:rPr lang="en-US" altLang="en-US" sz="2800" b="1" i="0" u="none" dirty="0" err="1">
                <a:solidFill>
                  <a:srgbClr val="002060"/>
                </a:solidFill>
                <a:latin typeface="Times New Roman" pitchFamily="18" charset="0"/>
              </a:rPr>
              <a:t>trời</a:t>
            </a:r>
            <a:endParaRPr lang="en-US" altLang="en-US" sz="2800" b="1" i="0" u="none" dirty="0">
              <a:solidFill>
                <a:srgbClr val="002060"/>
              </a:solidFill>
              <a:latin typeface="Times New Roman" pitchFamily="18" charset="0"/>
            </a:endParaRPr>
          </a:p>
        </p:txBody>
      </p:sp>
      <p:pic>
        <p:nvPicPr>
          <p:cNvPr id="11" name="Picture 10">
            <a:extLst>
              <a:ext uri="{FF2B5EF4-FFF2-40B4-BE49-F238E27FC236}">
                <a16:creationId xmlns:a16="http://schemas.microsoft.com/office/drawing/2014/main" id="{0BFB9615-03FA-476D-BB75-7F9C5E740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031" y="4054478"/>
            <a:ext cx="2744737" cy="1713253"/>
          </a:xfrm>
          <a:prstGeom prst="rect">
            <a:avLst/>
          </a:prstGeom>
          <a:ln>
            <a:noFill/>
          </a:ln>
          <a:effectLst>
            <a:softEdge rad="112500"/>
          </a:effectLst>
        </p:spPr>
      </p:pic>
      <p:sp>
        <p:nvSpPr>
          <p:cNvPr id="12" name="TextBox 11">
            <a:extLst>
              <a:ext uri="{FF2B5EF4-FFF2-40B4-BE49-F238E27FC236}">
                <a16:creationId xmlns:a16="http://schemas.microsoft.com/office/drawing/2014/main" id="{68D1CFEB-5FD8-436C-9494-AFD1C98A0705}"/>
              </a:ext>
            </a:extLst>
          </p:cNvPr>
          <p:cNvSpPr txBox="1"/>
          <p:nvPr/>
        </p:nvSpPr>
        <p:spPr>
          <a:xfrm>
            <a:off x="3931026" y="5890554"/>
            <a:ext cx="3110746" cy="523220"/>
          </a:xfrm>
          <a:prstGeom prst="rect">
            <a:avLst/>
          </a:prstGeom>
          <a:noFill/>
        </p:spPr>
        <p:txBody>
          <a:bodyPr wrap="square" rtlCol="0">
            <a:spAutoFit/>
          </a:bodyPr>
          <a:lstStyle/>
          <a:p>
            <a:pPr algn="ctr"/>
            <a:r>
              <a:rPr lang="en-US" sz="2800" b="1" dirty="0" err="1">
                <a:solidFill>
                  <a:srgbClr val="002060"/>
                </a:solidFill>
                <a:latin typeface="Times New Roman" pitchFamily="18" charset="0"/>
                <a:cs typeface="Times New Roman" pitchFamily="18" charset="0"/>
              </a:rPr>
              <a:t>Đom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đóm</a:t>
            </a:r>
            <a:endParaRPr lang="vi-VN" sz="2800" b="1" dirty="0">
              <a:solidFill>
                <a:srgbClr val="002060"/>
              </a:solidFill>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id="{88B45BBB-D16C-44C2-9C19-606B859F1AA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62000" y="3855522"/>
            <a:ext cx="2533400" cy="2111167"/>
          </a:xfrm>
          <a:prstGeom prst="rect">
            <a:avLst/>
          </a:prstGeom>
        </p:spPr>
      </p:pic>
      <p:pic>
        <p:nvPicPr>
          <p:cNvPr id="14" name="Picture 13">
            <a:extLst>
              <a:ext uri="{FF2B5EF4-FFF2-40B4-BE49-F238E27FC236}">
                <a16:creationId xmlns:a16="http://schemas.microsoft.com/office/drawing/2014/main" id="{7708FCAC-A3AA-44CE-885E-7A105EEE9F6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52778" y1="95018" x2="52778" y2="95018"/>
                        <a14:foregroundMark x1="72778" y1="82918" x2="72778" y2="82918"/>
                      </a14:backgroundRemoval>
                    </a14:imgEffect>
                  </a14:imgLayer>
                </a14:imgProps>
              </a:ext>
              <a:ext uri="{28A0092B-C50C-407E-A947-70E740481C1C}">
                <a14:useLocalDpi xmlns:a14="http://schemas.microsoft.com/office/drawing/2010/main" val="0"/>
              </a:ext>
            </a:extLst>
          </a:blip>
          <a:stretch>
            <a:fillRect/>
          </a:stretch>
        </p:blipFill>
        <p:spPr>
          <a:xfrm>
            <a:off x="8229382" y="3808264"/>
            <a:ext cx="1569720" cy="2042090"/>
          </a:xfrm>
          <a:prstGeom prst="rect">
            <a:avLst/>
          </a:prstGeom>
        </p:spPr>
      </p:pic>
    </p:spTree>
    <p:extLst>
      <p:ext uri="{BB962C8B-B14F-4D97-AF65-F5344CB8AC3E}">
        <p14:creationId xmlns:p14="http://schemas.microsoft.com/office/powerpoint/2010/main" val="314267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3F9A-D5B3-48D1-9622-201B1A5C6BAB}"/>
              </a:ext>
            </a:extLst>
          </p:cNvPr>
          <p:cNvSpPr>
            <a:spLocks noGrp="1"/>
          </p:cNvSpPr>
          <p:nvPr>
            <p:ph idx="1"/>
          </p:nvPr>
        </p:nvSpPr>
        <p:spPr>
          <a:xfrm>
            <a:off x="548640" y="1905000"/>
            <a:ext cx="9875520" cy="3048000"/>
          </a:xfrm>
        </p:spPr>
        <p:txBody>
          <a:bodyPr>
            <a:normAutofit fontScale="92500" lnSpcReduction="20000"/>
          </a:bodyPr>
          <a:lstStyle/>
          <a:p>
            <a:pPr marL="0" indent="0" algn="ctr">
              <a:buNone/>
            </a:pPr>
            <a:r>
              <a:rPr lang="en-US" sz="96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KHOA HỌC </a:t>
            </a:r>
          </a:p>
          <a:p>
            <a:pPr marL="0" indent="0" algn="ctr">
              <a:buNone/>
            </a:pPr>
            <a:r>
              <a:rPr lang="en-US" sz="12800" b="1">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BÓNG TỐI</a:t>
            </a:r>
          </a:p>
        </p:txBody>
      </p:sp>
    </p:spTree>
    <p:extLst>
      <p:ext uri="{BB962C8B-B14F-4D97-AF65-F5344CB8AC3E}">
        <p14:creationId xmlns:p14="http://schemas.microsoft.com/office/powerpoint/2010/main" val="20091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
          <p:cNvSpPr txBox="1">
            <a:spLocks noChangeArrowheads="1"/>
          </p:cNvSpPr>
          <p:nvPr/>
        </p:nvSpPr>
        <p:spPr bwMode="auto">
          <a:xfrm>
            <a:off x="284594" y="3048000"/>
            <a:ext cx="103681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3600">
                <a:latin typeface="Times New Roman" pitchFamily="18" charset="0"/>
                <a:cs typeface="Times New Roman" pitchFamily="18" charset="0"/>
              </a:rPr>
              <a:t>2. </a:t>
            </a:r>
            <a:r>
              <a:rPr lang="en-US" sz="3600" dirty="0" err="1">
                <a:latin typeface="Times New Roman" pitchFamily="18" charset="0"/>
                <a:cs typeface="Times New Roman" pitchFamily="18" charset="0"/>
              </a:rPr>
              <a:t>Tìm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thay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đổi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kích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tối</a:t>
            </a:r>
            <a:r>
              <a:rPr lang="en-US" sz="3600" dirty="0">
                <a:latin typeface="Times New Roman" pitchFamily="18" charset="0"/>
                <a:cs typeface="Times New Roman" pitchFamily="18" charset="0"/>
              </a:rPr>
              <a:t>. </a:t>
            </a:r>
          </a:p>
        </p:txBody>
      </p:sp>
      <p:sp>
        <p:nvSpPr>
          <p:cNvPr id="4" name="Text Box 25"/>
          <p:cNvSpPr txBox="1">
            <a:spLocks noChangeArrowheads="1"/>
          </p:cNvSpPr>
          <p:nvPr/>
        </p:nvSpPr>
        <p:spPr bwMode="auto">
          <a:xfrm>
            <a:off x="284594" y="1752600"/>
            <a:ext cx="87782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3600">
                <a:latin typeface="Times New Roman" pitchFamily="18" charset="0"/>
                <a:cs typeface="Times New Roman" pitchFamily="18" charset="0"/>
              </a:rPr>
              <a:t>1. </a:t>
            </a:r>
            <a:r>
              <a:rPr lang="en-US" sz="3600" dirty="0" err="1">
                <a:latin typeface="Times New Roman" pitchFamily="18" charset="0"/>
                <a:cs typeface="Times New Roman" pitchFamily="18" charset="0"/>
              </a:rPr>
              <a:t>Tìm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tối</a:t>
            </a:r>
            <a:r>
              <a:rPr lang="en-US" sz="3600" dirty="0">
                <a:latin typeface="Times New Roman" pitchFamily="18" charset="0"/>
                <a:cs typeface="Times New Roman" pitchFamily="18"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1687" y="198437"/>
            <a:ext cx="109728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Times New Roman" panose="02020603050405020304" pitchFamily="18"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pitchFamily="18"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defRPr/>
            </a:pPr>
            <a:r>
              <a:rPr lang="en-US" sz="2800" b="1">
                <a:solidFill>
                  <a:srgbClr val="FF0000"/>
                </a:solidFill>
                <a:effectLst/>
                <a:latin typeface="Times New Roman" panose="02020603050405020304" pitchFamily="18" charset="0"/>
              </a:rPr>
              <a:t>QUAN </a:t>
            </a:r>
            <a:r>
              <a:rPr lang="en-US" sz="2800" b="1" dirty="0">
                <a:solidFill>
                  <a:srgbClr val="FF0000"/>
                </a:solidFill>
                <a:effectLst/>
                <a:latin typeface="Times New Roman" panose="02020603050405020304" pitchFamily="18" charset="0"/>
              </a:rPr>
              <a:t>SÁT TRANH</a:t>
            </a:r>
          </a:p>
        </p:txBody>
      </p:sp>
      <p:sp>
        <p:nvSpPr>
          <p:cNvPr id="5" name="Rectangle 3"/>
          <p:cNvSpPr txBox="1">
            <a:spLocks noChangeArrowheads="1"/>
          </p:cNvSpPr>
          <p:nvPr/>
        </p:nvSpPr>
        <p:spPr bwMode="auto">
          <a:xfrm>
            <a:off x="111944" y="5568280"/>
            <a:ext cx="10386212"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Times New Roman" panose="02020603050405020304" pitchFamily="18" charset="0"/>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Times New Roman" panose="02020603050405020304" pitchFamily="18" charset="0"/>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Times New Roman" panose="02020603050405020304" pitchFamily="18" charset="0"/>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Times New Roman" panose="02020603050405020304" pitchFamily="18"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Times New Roman" panose="02020603050405020304" pitchFamily="18"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a:lstStyle>
          <a:p>
            <a:pPr algn="ctr" eaLnBrk="1" hangingPunct="1">
              <a:lnSpc>
                <a:spcPct val="80000"/>
              </a:lnSpc>
              <a:buFontTx/>
              <a:buNone/>
              <a:defRPr/>
            </a:pPr>
            <a:r>
              <a:rPr lang="en-US" b="1">
                <a:solidFill>
                  <a:srgbClr val="002060"/>
                </a:solidFill>
                <a:effectLst/>
                <a:latin typeface="Times New Roman" panose="02020603050405020304" pitchFamily="18" charset="0"/>
              </a:rPr>
              <a:t>1. Mặt </a:t>
            </a:r>
            <a:r>
              <a:rPr lang="en-US" b="1" dirty="0" err="1">
                <a:solidFill>
                  <a:srgbClr val="002060"/>
                </a:solidFill>
                <a:effectLst/>
                <a:latin typeface="Times New Roman" panose="02020603050405020304" pitchFamily="18" charset="0"/>
              </a:rPr>
              <a:t>trời</a:t>
            </a:r>
            <a:r>
              <a:rPr lang="en-US" b="1" dirty="0">
                <a:solidFill>
                  <a:srgbClr val="002060"/>
                </a:solidFill>
                <a:effectLst/>
                <a:latin typeface="Times New Roman" panose="02020603050405020304" pitchFamily="18" charset="0"/>
              </a:rPr>
              <a:t> </a:t>
            </a:r>
            <a:r>
              <a:rPr lang="en-US" b="1" dirty="0" err="1">
                <a:solidFill>
                  <a:srgbClr val="002060"/>
                </a:solidFill>
                <a:effectLst/>
                <a:latin typeface="Times New Roman" panose="02020603050405020304" pitchFamily="18" charset="0"/>
              </a:rPr>
              <a:t>chiếu</a:t>
            </a:r>
            <a:r>
              <a:rPr lang="en-US" b="1" dirty="0">
                <a:solidFill>
                  <a:srgbClr val="002060"/>
                </a:solidFill>
                <a:effectLst/>
                <a:latin typeface="Times New Roman" panose="02020603050405020304" pitchFamily="18" charset="0"/>
              </a:rPr>
              <a:t> </a:t>
            </a:r>
            <a:r>
              <a:rPr lang="en-US" b="1" dirty="0" err="1">
                <a:solidFill>
                  <a:srgbClr val="002060"/>
                </a:solidFill>
                <a:effectLst/>
                <a:latin typeface="Times New Roman" panose="02020603050405020304" pitchFamily="18" charset="0"/>
              </a:rPr>
              <a:t>sáng</a:t>
            </a:r>
            <a:r>
              <a:rPr lang="en-US" b="1" dirty="0">
                <a:solidFill>
                  <a:srgbClr val="002060"/>
                </a:solidFill>
                <a:effectLst/>
                <a:latin typeface="Times New Roman" panose="02020603050405020304" pitchFamily="18" charset="0"/>
              </a:rPr>
              <a:t> </a:t>
            </a:r>
            <a:r>
              <a:rPr lang="en-US" b="1" dirty="0" err="1">
                <a:solidFill>
                  <a:srgbClr val="002060"/>
                </a:solidFill>
                <a:effectLst/>
                <a:latin typeface="Times New Roman" panose="02020603050405020304" pitchFamily="18" charset="0"/>
              </a:rPr>
              <a:t>từ</a:t>
            </a:r>
            <a:r>
              <a:rPr lang="en-US" b="1" dirty="0">
                <a:solidFill>
                  <a:srgbClr val="002060"/>
                </a:solidFill>
                <a:effectLst/>
                <a:latin typeface="Times New Roman" panose="02020603050405020304" pitchFamily="18" charset="0"/>
              </a:rPr>
              <a:t> </a:t>
            </a:r>
            <a:r>
              <a:rPr lang="en-US" b="1" dirty="0" err="1">
                <a:solidFill>
                  <a:srgbClr val="002060"/>
                </a:solidFill>
                <a:effectLst/>
                <a:latin typeface="Times New Roman" panose="02020603050405020304" pitchFamily="18" charset="0"/>
              </a:rPr>
              <a:t>phía</a:t>
            </a:r>
            <a:r>
              <a:rPr lang="en-US" b="1" dirty="0">
                <a:solidFill>
                  <a:srgbClr val="002060"/>
                </a:solidFill>
                <a:effectLst/>
                <a:latin typeface="Times New Roman" panose="02020603050405020304" pitchFamily="18" charset="0"/>
              </a:rPr>
              <a:t> </a:t>
            </a:r>
            <a:r>
              <a:rPr lang="en-US" b="1" dirty="0" err="1">
                <a:solidFill>
                  <a:srgbClr val="002060"/>
                </a:solidFill>
                <a:effectLst/>
                <a:latin typeface="Times New Roman" panose="02020603050405020304" pitchFamily="18" charset="0"/>
              </a:rPr>
              <a:t>nào</a:t>
            </a:r>
            <a:r>
              <a:rPr lang="en-US" b="1" dirty="0">
                <a:solidFill>
                  <a:srgbClr val="002060"/>
                </a:solidFill>
                <a:effectLst/>
                <a:latin typeface="Times New Roman" panose="02020603050405020304" pitchFamily="18" charset="0"/>
              </a:rPr>
              <a:t> </a:t>
            </a:r>
            <a:r>
              <a:rPr lang="en-US" b="1" dirty="0" err="1">
                <a:solidFill>
                  <a:srgbClr val="002060"/>
                </a:solidFill>
                <a:effectLst/>
                <a:latin typeface="Times New Roman" panose="02020603050405020304" pitchFamily="18" charset="0"/>
              </a:rPr>
              <a:t>trong</a:t>
            </a:r>
            <a:r>
              <a:rPr lang="en-US" b="1" dirty="0">
                <a:solidFill>
                  <a:srgbClr val="002060"/>
                </a:solidFill>
                <a:effectLst/>
                <a:latin typeface="Times New Roman" panose="02020603050405020304" pitchFamily="18" charset="0"/>
              </a:rPr>
              <a:t> </a:t>
            </a:r>
            <a:r>
              <a:rPr lang="en-US" b="1" dirty="0" err="1">
                <a:solidFill>
                  <a:srgbClr val="002060"/>
                </a:solidFill>
                <a:effectLst/>
                <a:latin typeface="Times New Roman" panose="02020603050405020304" pitchFamily="18" charset="0"/>
              </a:rPr>
              <a:t>hình</a:t>
            </a:r>
            <a:r>
              <a:rPr lang="en-US" b="1" dirty="0">
                <a:solidFill>
                  <a:srgbClr val="002060"/>
                </a:solidFill>
                <a:effectLst/>
                <a:latin typeface="Times New Roman" panose="02020603050405020304" pitchFamily="18" charset="0"/>
              </a:rPr>
              <a:t>?</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106"/>
          <a:stretch/>
        </p:blipFill>
        <p:spPr>
          <a:xfrm>
            <a:off x="1406036" y="967090"/>
            <a:ext cx="7798028" cy="4272881"/>
          </a:xfrm>
          <a:prstGeom prst="rect">
            <a:avLst/>
          </a:prstGeom>
        </p:spPr>
      </p:pic>
      <p:sp>
        <p:nvSpPr>
          <p:cNvPr id="3" name="TextBox 2"/>
          <p:cNvSpPr txBox="1"/>
          <p:nvPr/>
        </p:nvSpPr>
        <p:spPr>
          <a:xfrm>
            <a:off x="101687" y="2429695"/>
            <a:ext cx="1425149"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err="1">
                <a:solidFill>
                  <a:schemeClr val="accent1"/>
                </a:solidFill>
                <a:latin typeface="Times New Roman" pitchFamily="18" charset="0"/>
                <a:cs typeface="Times New Roman" pitchFamily="18" charset="0"/>
              </a:rPr>
              <a:t>Trái</a:t>
            </a:r>
            <a:endParaRPr lang="vi-VN" sz="4000" b="1" dirty="0">
              <a:solidFill>
                <a:schemeClr val="accent1"/>
              </a:solidFill>
              <a:latin typeface="Times New Roman" pitchFamily="18" charset="0"/>
              <a:cs typeface="Times New Roman" pitchFamily="18" charset="0"/>
            </a:endParaRPr>
          </a:p>
        </p:txBody>
      </p:sp>
      <p:sp>
        <p:nvSpPr>
          <p:cNvPr id="7" name="TextBox 6"/>
          <p:cNvSpPr txBox="1"/>
          <p:nvPr/>
        </p:nvSpPr>
        <p:spPr>
          <a:xfrm>
            <a:off x="9245828" y="2433082"/>
            <a:ext cx="1458097"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err="1">
                <a:solidFill>
                  <a:schemeClr val="accent1"/>
                </a:solidFill>
                <a:latin typeface="Times New Roman" pitchFamily="18" charset="0"/>
                <a:cs typeface="Times New Roman" pitchFamily="18" charset="0"/>
              </a:rPr>
              <a:t>Phải</a:t>
            </a:r>
            <a:endParaRPr lang="vi-VN" sz="4000" b="1" dirty="0">
              <a:solidFill>
                <a:schemeClr val="accent1"/>
              </a:solidFill>
              <a:latin typeface="Times New Roman" pitchFamily="18" charset="0"/>
              <a:cs typeface="Times New Roman" pitchFamily="18" charset="0"/>
            </a:endParaRPr>
          </a:p>
        </p:txBody>
      </p:sp>
      <p:sp>
        <p:nvSpPr>
          <p:cNvPr id="8" name="TextBox 7"/>
          <p:cNvSpPr txBox="1"/>
          <p:nvPr/>
        </p:nvSpPr>
        <p:spPr>
          <a:xfrm>
            <a:off x="1251733" y="6125716"/>
            <a:ext cx="9366128" cy="584775"/>
          </a:xfrm>
          <a:prstGeom prst="rect">
            <a:avLst/>
          </a:prstGeom>
          <a:noFill/>
        </p:spPr>
        <p:txBody>
          <a:bodyPr wrap="square" rtlCol="0">
            <a:spAutoFit/>
          </a:bodyPr>
          <a:lstStyle/>
          <a:p>
            <a:r>
              <a:rPr lang="en-US" sz="3200" b="1">
                <a:solidFill>
                  <a:srgbClr val="002060"/>
                </a:solidFill>
                <a:latin typeface="Times New Roman" pitchFamily="18" charset="0"/>
                <a:cs typeface="Times New Roman" pitchFamily="18" charset="0"/>
              </a:rPr>
              <a:t>2. Bóng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người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xuất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hiện</a:t>
            </a:r>
            <a:r>
              <a:rPr lang="en-US" sz="3200" b="1" dirty="0">
                <a:solidFill>
                  <a:srgbClr val="002060"/>
                </a:solidFill>
                <a:latin typeface="Times New Roman" pitchFamily="18" charset="0"/>
                <a:cs typeface="Times New Roman" pitchFamily="18" charset="0"/>
              </a:rPr>
              <a:t> ở </a:t>
            </a:r>
            <a:r>
              <a:rPr lang="en-US" sz="3200" b="1" dirty="0" err="1">
                <a:solidFill>
                  <a:srgbClr val="002060"/>
                </a:solidFill>
                <a:latin typeface="Times New Roman" pitchFamily="18" charset="0"/>
                <a:cs typeface="Times New Roman" pitchFamily="18" charset="0"/>
              </a:rPr>
              <a:t>đâu</a:t>
            </a:r>
            <a:r>
              <a:rPr lang="en-US" sz="3200" b="1" dirty="0">
                <a:solidFill>
                  <a:srgbClr val="002060"/>
                </a:solidFill>
                <a:latin typeface="Times New Roman" pitchFamily="18" charset="0"/>
                <a:cs typeface="Times New Roman" pitchFamily="18" charset="0"/>
              </a:rPr>
              <a:t> ? </a:t>
            </a:r>
            <a:endParaRPr lang="vi-VN"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19462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animBg="1"/>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098306" y="1777659"/>
            <a:ext cx="8776186" cy="1728192"/>
          </a:xfrm>
          <a:prstGeom prst="rect">
            <a:avLst/>
          </a:prstGeom>
          <a:noFill/>
          <a:ln w="9525">
            <a:noFill/>
            <a:miter lim="800000"/>
            <a:headEnd/>
            <a:tailEnd/>
          </a:ln>
        </p:spPr>
        <p:txBody>
          <a:bodyPr lIns="0" tIns="137160"/>
          <a:lstStyle/>
          <a:p>
            <a:pPr marL="342900" marR="0" lvl="0" indent="-342900" algn="ctr" defTabSz="914400" eaLnBrk="1" fontAlgn="auto" latinLnBrk="0" hangingPunct="1">
              <a:lnSpc>
                <a:spcPct val="100000"/>
              </a:lnSpc>
              <a:spcBef>
                <a:spcPct val="20000"/>
              </a:spcBef>
              <a:spcAft>
                <a:spcPts val="0"/>
              </a:spcAft>
              <a:buClrTx/>
              <a:buSzTx/>
              <a:buFontTx/>
              <a:buNone/>
              <a:tabLst/>
              <a:defRPr/>
            </a:pPr>
            <a:r>
              <a:rPr kumimoji="0" lang="en-US" altLang="en-US" sz="2800" b="1" i="0" u="none" strike="noStrike" kern="0" cap="none" spc="0" normalizeH="0" baseline="0" noProof="0">
                <a:ln>
                  <a:noFill/>
                </a:ln>
                <a:solidFill>
                  <a:schemeClr val="accent1"/>
                </a:solidFill>
                <a:effectLst/>
                <a:uLnTx/>
                <a:uFillTx/>
                <a:latin typeface="Times New Roman" pitchFamily="18" charset="0"/>
                <a:cs typeface="Times New Roman" pitchFamily="18" charset="0"/>
              </a:rPr>
              <a:t>Mặt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trời</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chiếu</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sáng</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từ</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phía</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bên</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phải</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của</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hình</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bên</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trái</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là</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bóng</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của</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các</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bạn</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học</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sinh</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đang</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tập</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thể</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dục</a:t>
            </a:r>
            <a:r>
              <a:rPr lang="en-US" altLang="en-US" sz="2800" b="1" kern="0" dirty="0">
                <a:solidFill>
                  <a:schemeClr val="accent1"/>
                </a:solidFill>
                <a:latin typeface="Times New Roman" pitchFamily="18" charset="0"/>
                <a:cs typeface="Times New Roman" pitchFamily="18" charset="0"/>
              </a:rPr>
              <a:t>.</a:t>
            </a:r>
            <a:endPar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endParaRPr>
          </a:p>
        </p:txBody>
      </p:sp>
      <p:sp>
        <p:nvSpPr>
          <p:cNvPr id="4" name="Rectangle 2"/>
          <p:cNvSpPr>
            <a:spLocks noChangeArrowheads="1"/>
          </p:cNvSpPr>
          <p:nvPr/>
        </p:nvSpPr>
        <p:spPr bwMode="auto">
          <a:xfrm>
            <a:off x="1252329" y="58720"/>
            <a:ext cx="8468141" cy="715963"/>
          </a:xfrm>
          <a:prstGeom prst="rect">
            <a:avLst/>
          </a:prstGeom>
          <a:noFill/>
          <a:ln w="9525">
            <a:noFill/>
            <a:miter lim="800000"/>
            <a:headEnd/>
            <a:tailEnd/>
          </a:ln>
        </p:spPr>
        <p:txBody>
          <a:bodyPr anchor="ctr"/>
          <a:lstStyle/>
          <a:p>
            <a:pPr algn="ctr">
              <a:defRPr/>
            </a:pPr>
            <a:r>
              <a:rPr lang="en-US" sz="3600" b="1" i="0" u="none" dirty="0">
                <a:solidFill>
                  <a:schemeClr val="accent6"/>
                </a:solidFill>
                <a:latin typeface="Times New Roman" panose="02020603050405020304" pitchFamily="18" charset="0"/>
                <a:ea typeface="+mn-ea"/>
                <a:cs typeface="Times New Roman" panose="02020603050405020304" pitchFamily="18" charset="0"/>
              </a:rPr>
              <a:t>KẾT QUẢ QUAN SÁT TRANH</a:t>
            </a:r>
          </a:p>
        </p:txBody>
      </p:sp>
      <p:sp>
        <p:nvSpPr>
          <p:cNvPr id="2" name="TextBox 1"/>
          <p:cNvSpPr txBox="1"/>
          <p:nvPr/>
        </p:nvSpPr>
        <p:spPr>
          <a:xfrm>
            <a:off x="215414" y="1365753"/>
            <a:ext cx="8554550" cy="437043"/>
          </a:xfrm>
          <a:prstGeom prst="rect">
            <a:avLst/>
          </a:prstGeom>
          <a:noFill/>
        </p:spPr>
        <p:txBody>
          <a:bodyPr wrap="square" rtlCol="0">
            <a:spAutoFit/>
          </a:bodyPr>
          <a:lstStyle/>
          <a:p>
            <a:pPr>
              <a:lnSpc>
                <a:spcPct val="80000"/>
              </a:lnSpc>
              <a:defRPr/>
            </a:pPr>
            <a:r>
              <a:rPr lang="en-US" sz="2800" b="1">
                <a:solidFill>
                  <a:schemeClr val="tx1">
                    <a:lumMod val="95000"/>
                    <a:lumOff val="5000"/>
                  </a:schemeClr>
                </a:solidFill>
                <a:latin typeface="Times New Roman" panose="02020603050405020304" pitchFamily="18" charset="0"/>
              </a:rPr>
              <a:t>1. Mặt </a:t>
            </a:r>
            <a:r>
              <a:rPr lang="en-US" sz="2800" b="1" dirty="0" err="1">
                <a:solidFill>
                  <a:schemeClr val="tx1">
                    <a:lumMod val="95000"/>
                    <a:lumOff val="5000"/>
                  </a:schemeClr>
                </a:solidFill>
                <a:latin typeface="Times New Roman" panose="02020603050405020304" pitchFamily="18" charset="0"/>
              </a:rPr>
              <a:t>trời</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chiếu</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sáng</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từ</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phía</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nào</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trong</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hình</a:t>
            </a:r>
            <a:r>
              <a:rPr lang="en-US" sz="2800" b="1" dirty="0">
                <a:solidFill>
                  <a:schemeClr val="tx1">
                    <a:lumMod val="95000"/>
                    <a:lumOff val="5000"/>
                  </a:schemeClr>
                </a:solidFill>
                <a:latin typeface="Times New Roman" panose="02020603050405020304" pitchFamily="18" charset="0"/>
              </a:rPr>
              <a:t>?</a:t>
            </a:r>
          </a:p>
        </p:txBody>
      </p:sp>
      <p:sp>
        <p:nvSpPr>
          <p:cNvPr id="5" name="TextBox 4"/>
          <p:cNvSpPr txBox="1"/>
          <p:nvPr/>
        </p:nvSpPr>
        <p:spPr>
          <a:xfrm>
            <a:off x="215414" y="2855720"/>
            <a:ext cx="7954751" cy="523220"/>
          </a:xfrm>
          <a:prstGeom prst="rect">
            <a:avLst/>
          </a:prstGeom>
          <a:noFill/>
        </p:spPr>
        <p:txBody>
          <a:bodyPr wrap="square" rtlCol="0">
            <a:spAutoFit/>
          </a:bodyPr>
          <a:lstStyle/>
          <a:p>
            <a:r>
              <a:rPr lang="nl-NL" sz="2800" b="1">
                <a:solidFill>
                  <a:schemeClr val="tx1">
                    <a:lumMod val="95000"/>
                    <a:lumOff val="5000"/>
                  </a:schemeClr>
                </a:solidFill>
                <a:latin typeface="Times New Roman" pitchFamily="18" charset="0"/>
                <a:cs typeface="Times New Roman" pitchFamily="18" charset="0"/>
              </a:rPr>
              <a:t>2. Bóng</a:t>
            </a:r>
            <a:r>
              <a:rPr lang="nl-NL" sz="2800" b="1">
                <a:latin typeface="Times New Roman" pitchFamily="18" charset="0"/>
                <a:cs typeface="Times New Roman" pitchFamily="18" charset="0"/>
              </a:rPr>
              <a:t> </a:t>
            </a:r>
            <a:r>
              <a:rPr lang="nl-NL" sz="2800" b="1" dirty="0">
                <a:latin typeface="Times New Roman" pitchFamily="18" charset="0"/>
                <a:cs typeface="Times New Roman" pitchFamily="18" charset="0"/>
              </a:rPr>
              <a:t>của người xuất hiện ở đâu? </a:t>
            </a:r>
            <a:endParaRPr lang="vi-VN" sz="2800" b="1" dirty="0">
              <a:latin typeface="Times New Roman" pitchFamily="18" charset="0"/>
              <a:cs typeface="Times New Roman" pitchFamily="18" charset="0"/>
            </a:endParaRPr>
          </a:p>
        </p:txBody>
      </p:sp>
      <p:sp>
        <p:nvSpPr>
          <p:cNvPr id="6" name="TextBox 5"/>
          <p:cNvSpPr txBox="1"/>
          <p:nvPr/>
        </p:nvSpPr>
        <p:spPr>
          <a:xfrm>
            <a:off x="777075" y="3491761"/>
            <a:ext cx="9418647" cy="954107"/>
          </a:xfrm>
          <a:prstGeom prst="rect">
            <a:avLst/>
          </a:prstGeom>
          <a:noFill/>
        </p:spPr>
        <p:txBody>
          <a:bodyPr wrap="square" rtlCol="0">
            <a:spAutoFit/>
          </a:bodyPr>
          <a:lstStyle/>
          <a:p>
            <a:pPr algn="ctr">
              <a:spcAft>
                <a:spcPts val="0"/>
              </a:spcAft>
            </a:pPr>
            <a:r>
              <a:rPr lang="nl-NL" sz="2800" b="1" dirty="0">
                <a:solidFill>
                  <a:schemeClr val="accent1"/>
                </a:solidFill>
                <a:latin typeface="Times New Roman"/>
                <a:ea typeface="Times New Roman"/>
              </a:rPr>
              <a:t>Bóng của người xuất hiện ở phía sau người vì có ánh sáng mặt trời chiếu xiên từ bên phải xuống.</a:t>
            </a:r>
            <a:endParaRPr lang="vi-VN" sz="2800" b="1" dirty="0">
              <a:solidFill>
                <a:schemeClr val="accent1"/>
              </a:solidFill>
              <a:effectLst/>
              <a:latin typeface="Times New Roman"/>
              <a:ea typeface="Times New Roman"/>
            </a:endParaRPr>
          </a:p>
        </p:txBody>
      </p:sp>
      <p:sp>
        <p:nvSpPr>
          <p:cNvPr id="7" name="TextBox 6"/>
          <p:cNvSpPr txBox="1"/>
          <p:nvPr/>
        </p:nvSpPr>
        <p:spPr>
          <a:xfrm>
            <a:off x="215414" y="4591643"/>
            <a:ext cx="9418646" cy="523220"/>
          </a:xfrm>
          <a:prstGeom prst="rect">
            <a:avLst/>
          </a:prstGeom>
          <a:noFill/>
        </p:spPr>
        <p:txBody>
          <a:bodyPr wrap="square" rtlCol="0">
            <a:spAutoFit/>
          </a:bodyPr>
          <a:lstStyle/>
          <a:p>
            <a:r>
              <a:rPr lang="nl-NL" sz="2800" b="1">
                <a:latin typeface="Times New Roman"/>
                <a:ea typeface="Times New Roman"/>
              </a:rPr>
              <a:t>3. Hãy </a:t>
            </a:r>
            <a:r>
              <a:rPr lang="nl-NL" sz="2800" b="1" dirty="0">
                <a:latin typeface="Times New Roman"/>
                <a:ea typeface="Times New Roman"/>
              </a:rPr>
              <a:t>tìm vật chiếu sáng, vật được chiếu sáng? </a:t>
            </a:r>
            <a:endParaRPr lang="vi-VN" sz="2800" b="1" dirty="0"/>
          </a:p>
        </p:txBody>
      </p:sp>
      <p:sp>
        <p:nvSpPr>
          <p:cNvPr id="8" name="TextBox 7"/>
          <p:cNvSpPr txBox="1"/>
          <p:nvPr/>
        </p:nvSpPr>
        <p:spPr>
          <a:xfrm>
            <a:off x="194115" y="5260638"/>
            <a:ext cx="10584566" cy="523220"/>
          </a:xfrm>
          <a:prstGeom prst="rect">
            <a:avLst/>
          </a:prstGeom>
          <a:noFill/>
        </p:spPr>
        <p:txBody>
          <a:bodyPr wrap="square" rtlCol="0">
            <a:spAutoFit/>
          </a:bodyPr>
          <a:lstStyle/>
          <a:p>
            <a:pPr algn="ctr"/>
            <a:r>
              <a:rPr lang="nl-NL" sz="2800" b="1" dirty="0">
                <a:solidFill>
                  <a:schemeClr val="accent1"/>
                </a:solidFill>
                <a:latin typeface="Times New Roman"/>
                <a:ea typeface="Times New Roman"/>
              </a:rPr>
              <a:t>Mặt trời là vật chiếu sáng, người là vật đước chiếu sáng</a:t>
            </a:r>
            <a:endParaRPr lang="vi-VN" sz="2800" b="1" dirty="0">
              <a:solidFill>
                <a:schemeClr val="accent1"/>
              </a:solidFill>
            </a:endParaRPr>
          </a:p>
        </p:txBody>
      </p:sp>
    </p:spTree>
    <p:extLst>
      <p:ext uri="{BB962C8B-B14F-4D97-AF65-F5344CB8AC3E}">
        <p14:creationId xmlns:p14="http://schemas.microsoft.com/office/powerpoint/2010/main" val="198717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5" descr="Bong t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1" y="1185950"/>
            <a:ext cx="6492240" cy="5410200"/>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12" descr="Bong toi"/>
          <p:cNvPicPr>
            <a:picLocks noChangeAspect="1" noChangeArrowheads="1"/>
          </p:cNvPicPr>
          <p:nvPr/>
        </p:nvPicPr>
        <p:blipFill>
          <a:blip r:embed="rId4">
            <a:lum bright="-4000"/>
            <a:extLst>
              <a:ext uri="{28A0092B-C50C-407E-A947-70E740481C1C}">
                <a14:useLocalDpi xmlns:a14="http://schemas.microsoft.com/office/drawing/2010/main" val="0"/>
              </a:ext>
            </a:extLst>
          </a:blip>
          <a:srcRect/>
          <a:stretch>
            <a:fillRect/>
          </a:stretch>
        </p:blipFill>
        <p:spPr bwMode="auto">
          <a:xfrm>
            <a:off x="274321" y="1205000"/>
            <a:ext cx="6400800" cy="5410200"/>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1771651" y="533400"/>
            <a:ext cx="612648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en-US" sz="2800" dirty="0" err="1">
                <a:solidFill>
                  <a:srgbClr val="FF0000"/>
                </a:solidFill>
                <a:latin typeface="Times New Roman" pitchFamily="18" charset="0"/>
              </a:rPr>
              <a:t>Quan</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sát</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và</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dự</a:t>
            </a:r>
            <a:r>
              <a:rPr lang="en-US" altLang="en-US" sz="2800" dirty="0">
                <a:solidFill>
                  <a:srgbClr val="FF0000"/>
                </a:solidFill>
                <a:latin typeface="Times New Roman" pitchFamily="18" charset="0"/>
              </a:rPr>
              <a:t> </a:t>
            </a:r>
            <a:r>
              <a:rPr lang="vi-VN" altLang="en-US" sz="2800" dirty="0">
                <a:solidFill>
                  <a:srgbClr val="FF0000"/>
                </a:solidFill>
                <a:latin typeface="Times New Roman" pitchFamily="18" charset="0"/>
              </a:rPr>
              <a:t>đ</a:t>
            </a:r>
            <a:r>
              <a:rPr lang="en-US" altLang="en-US" sz="2800" dirty="0" err="1">
                <a:solidFill>
                  <a:srgbClr val="FF0000"/>
                </a:solidFill>
                <a:latin typeface="Times New Roman" pitchFamily="18" charset="0"/>
              </a:rPr>
              <a:t>oán</a:t>
            </a:r>
            <a:endParaRPr lang="en-US" altLang="en-US" sz="2800" dirty="0">
              <a:solidFill>
                <a:srgbClr val="FF0000"/>
              </a:solidFill>
              <a:latin typeface="Times New Roman" pitchFamily="18" charset="0"/>
            </a:endParaRPr>
          </a:p>
        </p:txBody>
      </p:sp>
      <p:sp>
        <p:nvSpPr>
          <p:cNvPr id="6" name="Line 8"/>
          <p:cNvSpPr>
            <a:spLocks noChangeShapeType="1"/>
          </p:cNvSpPr>
          <p:nvPr/>
        </p:nvSpPr>
        <p:spPr bwMode="auto">
          <a:xfrm>
            <a:off x="6949440" y="838200"/>
            <a:ext cx="0" cy="60198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 name="Text Box 10"/>
          <p:cNvSpPr txBox="1">
            <a:spLocks noChangeArrowheads="1"/>
          </p:cNvSpPr>
          <p:nvPr/>
        </p:nvSpPr>
        <p:spPr bwMode="auto">
          <a:xfrm>
            <a:off x="7560945" y="790575"/>
            <a:ext cx="2926080" cy="523875"/>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en-US" sz="2800" dirty="0">
                <a:solidFill>
                  <a:srgbClr val="FF0000"/>
                </a:solidFill>
                <a:latin typeface="Times New Roman" pitchFamily="18" charset="0"/>
                <a:sym typeface="Wingdings 2" pitchFamily="18" charset="2"/>
              </a:rPr>
              <a:t> </a:t>
            </a:r>
            <a:r>
              <a:rPr lang="en-US" altLang="en-US" sz="2800" u="sng" dirty="0">
                <a:solidFill>
                  <a:srgbClr val="FF0000"/>
                </a:solidFill>
                <a:latin typeface="Times New Roman" pitchFamily="18" charset="0"/>
              </a:rPr>
              <a:t>DỰ ĐOÁN</a:t>
            </a:r>
          </a:p>
        </p:txBody>
      </p:sp>
      <p:pic>
        <p:nvPicPr>
          <p:cNvPr id="10" name="Picture 14" descr="sh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69031" y="4995951"/>
            <a:ext cx="531496"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5"/>
          <p:cNvSpPr txBox="1">
            <a:spLocks noChangeArrowheads="1"/>
          </p:cNvSpPr>
          <p:nvPr/>
        </p:nvSpPr>
        <p:spPr bwMode="auto">
          <a:xfrm>
            <a:off x="1771651" y="537976"/>
            <a:ext cx="612648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en-US" sz="2800" dirty="0" err="1">
                <a:solidFill>
                  <a:srgbClr val="FF0000"/>
                </a:solidFill>
                <a:latin typeface="Times New Roman" pitchFamily="18" charset="0"/>
              </a:rPr>
              <a:t>Kết</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quả</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Thí</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nghiệm</a:t>
            </a:r>
            <a:endParaRPr lang="en-US" altLang="en-US" sz="2800" dirty="0">
              <a:solidFill>
                <a:srgbClr val="FF0000"/>
              </a:solidFill>
              <a:latin typeface="Times New Roman" pitchFamily="18" charset="0"/>
            </a:endParaRPr>
          </a:p>
        </p:txBody>
      </p:sp>
      <p:sp>
        <p:nvSpPr>
          <p:cNvPr id="12" name="Rectangle 16"/>
          <p:cNvSpPr>
            <a:spLocks noChangeArrowheads="1"/>
          </p:cNvSpPr>
          <p:nvPr/>
        </p:nvSpPr>
        <p:spPr bwMode="auto">
          <a:xfrm>
            <a:off x="7292341" y="2466806"/>
            <a:ext cx="346328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r>
              <a:rPr lang="en-US" altLang="en-US" sz="3200" b="1" i="1" dirty="0" err="1">
                <a:solidFill>
                  <a:srgbClr val="0000CC"/>
                </a:solidFill>
                <a:latin typeface="Times New Roman" pitchFamily="18" charset="0"/>
              </a:rPr>
              <a:t>Em</a:t>
            </a:r>
            <a:r>
              <a:rPr lang="en-US" altLang="en-US" sz="3200" b="1" i="1" dirty="0">
                <a:solidFill>
                  <a:srgbClr val="0000CC"/>
                </a:solidFill>
                <a:latin typeface="Times New Roman" pitchFamily="18" charset="0"/>
              </a:rPr>
              <a:t> </a:t>
            </a:r>
            <a:r>
              <a:rPr lang="en-US" altLang="en-US" sz="3200" b="1" i="1" dirty="0" err="1">
                <a:solidFill>
                  <a:srgbClr val="0000CC"/>
                </a:solidFill>
                <a:latin typeface="Times New Roman" pitchFamily="18" charset="0"/>
              </a:rPr>
              <a:t>hãy</a:t>
            </a:r>
            <a:r>
              <a:rPr lang="en-US" altLang="en-US" sz="3200" b="1" i="1" dirty="0">
                <a:solidFill>
                  <a:srgbClr val="0000CC"/>
                </a:solidFill>
                <a:latin typeface="Times New Roman" pitchFamily="18" charset="0"/>
              </a:rPr>
              <a:t> </a:t>
            </a:r>
            <a:r>
              <a:rPr lang="en-US" altLang="en-US" sz="3200" b="1" i="1" dirty="0" err="1">
                <a:solidFill>
                  <a:srgbClr val="0000CC"/>
                </a:solidFill>
                <a:latin typeface="Times New Roman" pitchFamily="18" charset="0"/>
              </a:rPr>
              <a:t>dự</a:t>
            </a:r>
            <a:r>
              <a:rPr lang="en-US" altLang="en-US" sz="3200" b="1" i="1" dirty="0">
                <a:solidFill>
                  <a:srgbClr val="0000CC"/>
                </a:solidFill>
                <a:latin typeface="Times New Roman" pitchFamily="18" charset="0"/>
              </a:rPr>
              <a:t> </a:t>
            </a:r>
            <a:r>
              <a:rPr lang="vi-VN" altLang="en-US" sz="3200" b="1" i="1" dirty="0">
                <a:solidFill>
                  <a:srgbClr val="0000CC"/>
                </a:solidFill>
                <a:latin typeface="Times New Roman" pitchFamily="18" charset="0"/>
              </a:rPr>
              <a:t>đ</a:t>
            </a:r>
            <a:r>
              <a:rPr lang="en-US" altLang="en-US" sz="3200" b="1" i="1" dirty="0" err="1">
                <a:solidFill>
                  <a:srgbClr val="0000CC"/>
                </a:solidFill>
                <a:latin typeface="Times New Roman" pitchFamily="18" charset="0"/>
              </a:rPr>
              <a:t>oán</a:t>
            </a:r>
            <a:r>
              <a:rPr lang="en-US" altLang="en-US" sz="3200" b="1" i="1" dirty="0">
                <a:solidFill>
                  <a:srgbClr val="0000CC"/>
                </a:solidFill>
                <a:latin typeface="Times New Roman" pitchFamily="18" charset="0"/>
              </a:rPr>
              <a:t>:</a:t>
            </a:r>
          </a:p>
          <a:p>
            <a:pPr eaLnBrk="1" hangingPunct="1"/>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Bóng</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tối</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sẽ</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xuất</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hiện</a:t>
            </a:r>
            <a:r>
              <a:rPr lang="en-US" altLang="en-US" sz="3200" dirty="0">
                <a:solidFill>
                  <a:srgbClr val="0000CC"/>
                </a:solidFill>
                <a:latin typeface="Times New Roman" pitchFamily="18" charset="0"/>
              </a:rPr>
              <a:t> ở </a:t>
            </a:r>
            <a:r>
              <a:rPr lang="vi-VN" altLang="en-US" sz="3200" dirty="0">
                <a:solidFill>
                  <a:srgbClr val="0000CC"/>
                </a:solidFill>
                <a:latin typeface="Times New Roman" pitchFamily="18" charset="0"/>
              </a:rPr>
              <a:t>đ</a:t>
            </a:r>
            <a:r>
              <a:rPr lang="en-US" altLang="en-US" sz="3200" dirty="0" err="1">
                <a:solidFill>
                  <a:srgbClr val="0000CC"/>
                </a:solidFill>
                <a:latin typeface="Times New Roman" pitchFamily="18" charset="0"/>
              </a:rPr>
              <a:t>âu</a:t>
            </a:r>
            <a:r>
              <a:rPr lang="en-US" altLang="en-US" sz="3200" dirty="0">
                <a:solidFill>
                  <a:srgbClr val="0000CC"/>
                </a:solidFill>
                <a:latin typeface="Times New Roman" pitchFamily="18" charset="0"/>
              </a:rPr>
              <a:t>?</a:t>
            </a:r>
          </a:p>
          <a:p>
            <a:pPr eaLnBrk="1" hangingPunct="1"/>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Bóng</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tối</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có</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hình</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dạng</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nh</a:t>
            </a:r>
            <a:r>
              <a:rPr lang="vi-VN" altLang="en-US" sz="3200" dirty="0">
                <a:solidFill>
                  <a:srgbClr val="0000CC"/>
                </a:solidFill>
                <a:latin typeface="Times New Roman" pitchFamily="18" charset="0"/>
              </a:rPr>
              <a:t>ư</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thế</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nào</a:t>
            </a:r>
            <a:r>
              <a:rPr lang="en-US" altLang="en-US" sz="3200" dirty="0">
                <a:solidFill>
                  <a:srgbClr val="0000CC"/>
                </a:solidFill>
                <a:latin typeface="Times New Roman" pitchFamily="18" charset="0"/>
              </a:rPr>
              <a:t>?</a:t>
            </a:r>
          </a:p>
        </p:txBody>
      </p:sp>
      <p:sp>
        <p:nvSpPr>
          <p:cNvPr id="13" name="Freeform 22"/>
          <p:cNvSpPr>
            <a:spLocks/>
          </p:cNvSpPr>
          <p:nvPr/>
        </p:nvSpPr>
        <p:spPr bwMode="auto">
          <a:xfrm>
            <a:off x="1771651" y="2652800"/>
            <a:ext cx="1645920" cy="2514600"/>
          </a:xfrm>
          <a:custGeom>
            <a:avLst/>
            <a:gdLst>
              <a:gd name="T0" fmla="*/ 76200 w 864"/>
              <a:gd name="T1" fmla="*/ 381000 h 1584"/>
              <a:gd name="T2" fmla="*/ 1371600 w 864"/>
              <a:gd name="T3" fmla="*/ 0 h 1584"/>
              <a:gd name="T4" fmla="*/ 1371600 w 864"/>
              <a:gd name="T5" fmla="*/ 1295400 h 1584"/>
              <a:gd name="T6" fmla="*/ 1371600 w 864"/>
              <a:gd name="T7" fmla="*/ 1981200 h 1584"/>
              <a:gd name="T8" fmla="*/ 0 w 864"/>
              <a:gd name="T9" fmla="*/ 2514600 h 1584"/>
              <a:gd name="T10" fmla="*/ 0 w 864"/>
              <a:gd name="T11" fmla="*/ 381000 h 1584"/>
              <a:gd name="T12" fmla="*/ 152400 w 864"/>
              <a:gd name="T13" fmla="*/ 381000 h 15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4" h="1584">
                <a:moveTo>
                  <a:pt x="48" y="240"/>
                </a:moveTo>
                <a:lnTo>
                  <a:pt x="864" y="0"/>
                </a:lnTo>
                <a:lnTo>
                  <a:pt x="864" y="816"/>
                </a:lnTo>
                <a:lnTo>
                  <a:pt x="864" y="1248"/>
                </a:lnTo>
                <a:lnTo>
                  <a:pt x="0" y="1584"/>
                </a:lnTo>
                <a:lnTo>
                  <a:pt x="0" y="240"/>
                </a:lnTo>
                <a:lnTo>
                  <a:pt x="96" y="240"/>
                </a:lnTo>
              </a:path>
            </a:pathLst>
          </a:custGeom>
          <a:noFill/>
          <a:ln w="28575" cap="flat" cmpd="sng">
            <a:solidFill>
              <a:srgbClr val="0000CC"/>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Freeform 23"/>
          <p:cNvSpPr>
            <a:spLocks/>
          </p:cNvSpPr>
          <p:nvPr/>
        </p:nvSpPr>
        <p:spPr bwMode="auto">
          <a:xfrm>
            <a:off x="2411731" y="3948200"/>
            <a:ext cx="1188720" cy="1295400"/>
          </a:xfrm>
          <a:custGeom>
            <a:avLst/>
            <a:gdLst>
              <a:gd name="T0" fmla="*/ 0 w 624"/>
              <a:gd name="T1" fmla="*/ 304800 h 816"/>
              <a:gd name="T2" fmla="*/ 990600 w 624"/>
              <a:gd name="T3" fmla="*/ 0 h 816"/>
              <a:gd name="T4" fmla="*/ 990600 w 624"/>
              <a:gd name="T5" fmla="*/ 990600 h 816"/>
              <a:gd name="T6" fmla="*/ 0 w 624"/>
              <a:gd name="T7" fmla="*/ 1295400 h 816"/>
              <a:gd name="T8" fmla="*/ 0 w 624"/>
              <a:gd name="T9" fmla="*/ 304800 h 8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816">
                <a:moveTo>
                  <a:pt x="0" y="192"/>
                </a:moveTo>
                <a:lnTo>
                  <a:pt x="624" y="0"/>
                </a:lnTo>
                <a:lnTo>
                  <a:pt x="624" y="624"/>
                </a:lnTo>
                <a:lnTo>
                  <a:pt x="0" y="816"/>
                </a:lnTo>
                <a:lnTo>
                  <a:pt x="0" y="192"/>
                </a:lnTo>
                <a:close/>
              </a:path>
            </a:pathLst>
          </a:custGeom>
          <a:noFill/>
          <a:ln w="28575" cap="flat" cmpd="sng">
            <a:solidFill>
              <a:srgbClr val="FF0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Freeform 24"/>
          <p:cNvSpPr>
            <a:spLocks/>
          </p:cNvSpPr>
          <p:nvPr/>
        </p:nvSpPr>
        <p:spPr bwMode="auto">
          <a:xfrm>
            <a:off x="3966211" y="5243600"/>
            <a:ext cx="640080" cy="381000"/>
          </a:xfrm>
          <a:custGeom>
            <a:avLst/>
            <a:gdLst>
              <a:gd name="T0" fmla="*/ 533400 w 336"/>
              <a:gd name="T1" fmla="*/ 228600 h 240"/>
              <a:gd name="T2" fmla="*/ 76200 w 336"/>
              <a:gd name="T3" fmla="*/ 0 h 240"/>
              <a:gd name="T4" fmla="*/ 0 w 336"/>
              <a:gd name="T5" fmla="*/ 152400 h 240"/>
              <a:gd name="T6" fmla="*/ 457200 w 336"/>
              <a:gd name="T7" fmla="*/ 381000 h 240"/>
              <a:gd name="T8" fmla="*/ 533400 w 336"/>
              <a:gd name="T9" fmla="*/ 22860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240">
                <a:moveTo>
                  <a:pt x="336" y="144"/>
                </a:moveTo>
                <a:lnTo>
                  <a:pt x="48" y="0"/>
                </a:lnTo>
                <a:lnTo>
                  <a:pt x="0" y="96"/>
                </a:lnTo>
                <a:lnTo>
                  <a:pt x="288" y="240"/>
                </a:lnTo>
                <a:lnTo>
                  <a:pt x="336" y="144"/>
                </a:lnTo>
                <a:close/>
              </a:path>
            </a:pathLst>
          </a:custGeom>
          <a:noFill/>
          <a:ln w="28575" cap="flat" cmpd="sng">
            <a:solidFill>
              <a:srgbClr val="0000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aphicFrame>
        <p:nvGraphicFramePr>
          <p:cNvPr id="16" name="Object 26"/>
          <p:cNvGraphicFramePr>
            <a:graphicFrameLocks noChangeAspect="1"/>
          </p:cNvGraphicFramePr>
          <p:nvPr>
            <p:extLst>
              <p:ext uri="{D42A27DB-BD31-4B8C-83A1-F6EECF244321}">
                <p14:modId xmlns:p14="http://schemas.microsoft.com/office/powerpoint/2010/main" val="2313383373"/>
              </p:ext>
            </p:extLst>
          </p:nvPr>
        </p:nvGraphicFramePr>
        <p:xfrm>
          <a:off x="2205991" y="3929151"/>
          <a:ext cx="1394460" cy="1393825"/>
        </p:xfrm>
        <a:graphic>
          <a:graphicData uri="http://schemas.openxmlformats.org/presentationml/2006/ole">
            <mc:AlternateContent xmlns:mc="http://schemas.openxmlformats.org/markup-compatibility/2006">
              <mc:Choice xmlns:v="urn:schemas-microsoft-com:vml" Requires="v">
                <p:oleObj spid="_x0000_s11301" name="CorelDRAW" r:id="rId6" imgW="3616920" imgH="3476520" progId="">
                  <p:embed/>
                </p:oleObj>
              </mc:Choice>
              <mc:Fallback>
                <p:oleObj name="CorelDRAW" r:id="rId6" imgW="3616920" imgH="3476520" progId="">
                  <p:embed/>
                  <p:pic>
                    <p:nvPicPr>
                      <p:cNvPr id="0"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5991" y="3929151"/>
                        <a:ext cx="1394460" cy="1393825"/>
                      </a:xfrm>
                      <a:prstGeom prst="rect">
                        <a:avLst/>
                      </a:prstGeom>
                      <a:noFill/>
                      <a:ln>
                        <a:noFill/>
                      </a:ln>
                      <a:effectLst>
                        <a:outerShdw dist="333360" dir="13778128" algn="ctr" rotWithShape="0">
                          <a:schemeClr val="bg2">
                            <a:alpha val="50000"/>
                          </a:schemeClr>
                        </a:outerShdw>
                      </a:effectLst>
                    </p:spPr>
                  </p:pic>
                </p:oleObj>
              </mc:Fallback>
            </mc:AlternateContent>
          </a:graphicData>
        </a:graphic>
      </p:graphicFrame>
      <p:sp>
        <p:nvSpPr>
          <p:cNvPr id="18" name="TextBox 17"/>
          <p:cNvSpPr txBox="1"/>
          <p:nvPr/>
        </p:nvSpPr>
        <p:spPr>
          <a:xfrm>
            <a:off x="8703" y="0"/>
            <a:ext cx="81563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vi-VN"/>
            </a:defPPr>
            <a:lvl1pPr>
              <a:spcBef>
                <a:spcPct val="50000"/>
              </a:spcBef>
              <a:defRPr sz="3200" b="1">
                <a:solidFill>
                  <a:schemeClr val="accent1">
                    <a:lumMod val="75000"/>
                  </a:schemeClr>
                </a:solidFill>
                <a:latin typeface="Times New Roman" pitchFamily="18" charset="0"/>
                <a:cs typeface="Times New Roman" pitchFamily="18" charset="0"/>
              </a:defRPr>
            </a:lvl1pPr>
            <a:lvl2pPr marL="742950" indent="-285750" eaLnBrk="0" hangingPunct="0">
              <a:defRPr b="1">
                <a:latin typeface="Arial" charset="0"/>
                <a:cs typeface="Arial" charset="0"/>
              </a:defRPr>
            </a:lvl2pPr>
            <a:lvl3pPr marL="1143000" indent="-228600" eaLnBrk="0" hangingPunct="0">
              <a:defRPr b="1">
                <a:latin typeface="Arial" charset="0"/>
                <a:cs typeface="Arial" charset="0"/>
              </a:defRPr>
            </a:lvl3pPr>
            <a:lvl4pPr marL="1600200" indent="-228600" eaLnBrk="0" hangingPunct="0">
              <a:defRPr b="1">
                <a:latin typeface="Arial" charset="0"/>
                <a:cs typeface="Arial" charset="0"/>
              </a:defRPr>
            </a:lvl4pPr>
            <a:lvl5pPr marL="2057400" indent="-228600" eaLnBrk="0" hangingPunct="0">
              <a:defRPr b="1">
                <a:latin typeface="Arial" charset="0"/>
                <a:cs typeface="Arial" charset="0"/>
              </a:defRPr>
            </a:lvl5pPr>
            <a:lvl6pPr marL="2514600" indent="-228600" eaLnBrk="0" fontAlgn="base" hangingPunct="0">
              <a:spcBef>
                <a:spcPct val="0"/>
              </a:spcBef>
              <a:spcAft>
                <a:spcPct val="0"/>
              </a:spcAft>
              <a:defRPr b="1">
                <a:latin typeface="Arial" charset="0"/>
                <a:cs typeface="Arial" charset="0"/>
              </a:defRPr>
            </a:lvl6pPr>
            <a:lvl7pPr marL="2971800" indent="-228600" eaLnBrk="0" fontAlgn="base" hangingPunct="0">
              <a:spcBef>
                <a:spcPct val="0"/>
              </a:spcBef>
              <a:spcAft>
                <a:spcPct val="0"/>
              </a:spcAft>
              <a:defRPr b="1">
                <a:latin typeface="Arial" charset="0"/>
                <a:cs typeface="Arial" charset="0"/>
              </a:defRPr>
            </a:lvl7pPr>
            <a:lvl8pPr marL="3429000" indent="-228600" eaLnBrk="0" fontAlgn="base" hangingPunct="0">
              <a:spcBef>
                <a:spcPct val="0"/>
              </a:spcBef>
              <a:spcAft>
                <a:spcPct val="0"/>
              </a:spcAft>
              <a:defRPr b="1">
                <a:latin typeface="Arial" charset="0"/>
                <a:cs typeface="Arial" charset="0"/>
              </a:defRPr>
            </a:lvl8pPr>
            <a:lvl9pPr marL="3886200" indent="-228600" eaLnBrk="0" fontAlgn="base" hangingPunct="0">
              <a:spcBef>
                <a:spcPct val="0"/>
              </a:spcBef>
              <a:spcAft>
                <a:spcPct val="0"/>
              </a:spcAft>
              <a:defRPr b="1">
                <a:latin typeface="Arial" charset="0"/>
                <a:cs typeface="Arial" charset="0"/>
              </a:defRPr>
            </a:lvl9pPr>
          </a:lstStyle>
          <a:p>
            <a:r>
              <a:rPr lang="en-US"/>
              <a:t>Hoạt động</a:t>
            </a:r>
            <a:r>
              <a:rPr lang="en-US" dirty="0"/>
              <a:t> </a:t>
            </a:r>
            <a:r>
              <a:rPr lang="en-US"/>
              <a:t>1: Tìm hiểu về Bóng tối</a:t>
            </a:r>
            <a:r>
              <a:rPr lang="en-US" dirty="0"/>
              <a:t> </a:t>
            </a:r>
            <a:endParaRPr lang="vi-VN" dirty="0"/>
          </a:p>
        </p:txBody>
      </p:sp>
    </p:spTree>
    <p:extLst>
      <p:ext uri="{BB962C8B-B14F-4D97-AF65-F5344CB8AC3E}">
        <p14:creationId xmlns:p14="http://schemas.microsoft.com/office/powerpoint/2010/main" val="141102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repeatCount="4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repeatCount="400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repeatCount="400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style.rotation</p:attrName>
                                        </p:attrNameLst>
                                      </p:cBhvr>
                                      <p:tavLst>
                                        <p:tav tm="0">
                                          <p:val>
                                            <p:fltVal val="90"/>
                                          </p:val>
                                        </p:tav>
                                        <p:tav tm="100000">
                                          <p:val>
                                            <p:fltVal val="0"/>
                                          </p:val>
                                        </p:tav>
                                      </p:tavLst>
                                    </p:anim>
                                    <p:animEffect transition="in" filter="fade">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0" nodeType="clickEffect">
                                  <p:stCondLst>
                                    <p:cond delay="0"/>
                                  </p:stCondLst>
                                  <p:childTnLst>
                                    <p:anim calcmode="lin" valueType="num">
                                      <p:cBhvr additive="base">
                                        <p:cTn id="29" dur="500"/>
                                        <p:tgtEl>
                                          <p:spTgt spid="4"/>
                                        </p:tgtEl>
                                        <p:attrNameLst>
                                          <p:attrName>ppt_x</p:attrName>
                                        </p:attrNameLst>
                                      </p:cBhvr>
                                      <p:tavLst>
                                        <p:tav tm="0">
                                          <p:val>
                                            <p:strVal val="ppt_x"/>
                                          </p:val>
                                        </p:tav>
                                        <p:tav tm="100000">
                                          <p:val>
                                            <p:strVal val="ppt_x"/>
                                          </p:val>
                                        </p:tav>
                                      </p:tavLst>
                                    </p:anim>
                                    <p:anim calcmode="lin" valueType="num">
                                      <p:cBhvr additive="base">
                                        <p:cTn id="30" dur="500"/>
                                        <p:tgtEl>
                                          <p:spTgt spid="4"/>
                                        </p:tgtEl>
                                        <p:attrNameLst>
                                          <p:attrName>ppt_y</p:attrName>
                                        </p:attrNameLst>
                                      </p:cBhvr>
                                      <p:tavLst>
                                        <p:tav tm="0">
                                          <p:val>
                                            <p:strVal val="ppt_y"/>
                                          </p:val>
                                        </p:tav>
                                        <p:tav tm="100000">
                                          <p:val>
                                            <p:strVal val="1+ppt_h/2"/>
                                          </p:val>
                                        </p:tav>
                                      </p:tavLst>
                                    </p:anim>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8" presetClass="exit" presetSubtype="16" fill="hold" grpId="1" nodeType="clickEffect">
                                  <p:stCondLst>
                                    <p:cond delay="0"/>
                                  </p:stCondLst>
                                  <p:iterate type="lt">
                                    <p:tmPct val="0"/>
                                  </p:iterate>
                                  <p:childTnLst>
                                    <p:animEffect transition="out" filter="diamond(in)">
                                      <p:cBhvr>
                                        <p:cTn id="35" dur="2000"/>
                                        <p:tgtEl>
                                          <p:spTgt spid="12"/>
                                        </p:tgtEl>
                                      </p:cBhvr>
                                    </p:animEffect>
                                    <p:set>
                                      <p:cBhvr>
                                        <p:cTn id="36" dur="1" fill="hold">
                                          <p:stCondLst>
                                            <p:cond delay="19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fltVal val="0"/>
                                          </p:val>
                                        </p:tav>
                                        <p:tav tm="100000">
                                          <p:val>
                                            <p:strVal val="#ppt_w"/>
                                          </p:val>
                                        </p:tav>
                                      </p:tavLst>
                                    </p:anim>
                                    <p:anim calcmode="lin" valueType="num">
                                      <p:cBhvr>
                                        <p:cTn id="42" dur="1000" fill="hold"/>
                                        <p:tgtEl>
                                          <p:spTgt spid="11"/>
                                        </p:tgtEl>
                                        <p:attrNameLst>
                                          <p:attrName>ppt_h</p:attrName>
                                        </p:attrNameLst>
                                      </p:cBhvr>
                                      <p:tavLst>
                                        <p:tav tm="0">
                                          <p:val>
                                            <p:fltVal val="0"/>
                                          </p:val>
                                        </p:tav>
                                        <p:tav tm="100000">
                                          <p:val>
                                            <p:strVal val="#ppt_h"/>
                                          </p:val>
                                        </p:tav>
                                      </p:tavLst>
                                    </p:anim>
                                    <p:anim calcmode="lin" valueType="num">
                                      <p:cBhvr>
                                        <p:cTn id="4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1"/>
                                        </p:tgtEl>
                                        <p:attrNameLst>
                                          <p:attrName>ppt_y</p:attrName>
                                        </p:attrNameLst>
                                      </p:cBhvr>
                                      <p:tavLst>
                                        <p:tav tm="0" fmla="#ppt_y+(sin(-2*pi*(1-$))*-#ppt_x+cos(-2*pi*(1-$))*(1-#ppt_y))*(1-$)">
                                          <p:val>
                                            <p:fltVal val="0"/>
                                          </p:val>
                                        </p:tav>
                                        <p:tav tm="100000">
                                          <p:val>
                                            <p:fltVal val="1"/>
                                          </p:val>
                                        </p:tav>
                                      </p:tavLst>
                                    </p:anim>
                                  </p:childTnLst>
                                </p:cTn>
                              </p:par>
                              <p:par>
                                <p:cTn id="45" presetID="17" presetClass="entr" presetSubtype="1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strVal val="#ppt_h"/>
                                          </p:val>
                                        </p:tav>
                                        <p:tav tm="100000">
                                          <p:val>
                                            <p:strVal val="#ppt_h"/>
                                          </p:val>
                                        </p:tav>
                                      </p:tavLst>
                                    </p:anim>
                                  </p:childTnLst>
                                </p:cTn>
                              </p:par>
                              <p:par>
                                <p:cTn id="49" presetID="17" presetClass="entr" presetSubtype="1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strVal val="#ppt_h"/>
                                          </p:val>
                                        </p:tav>
                                        <p:tav tm="100000">
                                          <p:val>
                                            <p:strVal val="#ppt_h"/>
                                          </p:val>
                                        </p:tav>
                                      </p:tavLst>
                                    </p:anim>
                                  </p:childTnLst>
                                </p:cTn>
                              </p:par>
                              <p:par>
                                <p:cTn id="53" presetID="17" presetClass="entr" presetSubtype="1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2" grpId="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234440" y="1472408"/>
            <a:ext cx="85039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50000"/>
              </a:spcBef>
            </a:pPr>
            <a:r>
              <a:rPr lang="en-US" sz="2800">
                <a:latin typeface="Times New Roman" pitchFamily="18" charset="0"/>
                <a:cs typeface="Times New Roman" pitchFamily="18" charset="0"/>
              </a:rPr>
              <a:t>PHIẾU HỌC TẬP 1</a:t>
            </a:r>
            <a:endParaRPr lang="en-US" sz="2000">
              <a:latin typeface="Times New Roman" pitchFamily="18" charset="0"/>
              <a:cs typeface="Times New Roman" pitchFamily="18" charset="0"/>
            </a:endParaRPr>
          </a:p>
        </p:txBody>
      </p:sp>
      <p:sp>
        <p:nvSpPr>
          <p:cNvPr id="4" name="Text Box 25"/>
          <p:cNvSpPr txBox="1">
            <a:spLocks noChangeArrowheads="1"/>
          </p:cNvSpPr>
          <p:nvPr/>
        </p:nvSpPr>
        <p:spPr bwMode="auto">
          <a:xfrm>
            <a:off x="586740" y="308989"/>
            <a:ext cx="87782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3200" dirty="0" err="1">
                <a:solidFill>
                  <a:schemeClr val="accent1">
                    <a:lumMod val="75000"/>
                  </a:schemeClr>
                </a:solidFill>
                <a:latin typeface="Times New Roman" pitchFamily="18" charset="0"/>
                <a:cs typeface="Times New Roman" pitchFamily="18" charset="0"/>
              </a:rPr>
              <a:t>Hoạt</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động</a:t>
            </a:r>
            <a:r>
              <a:rPr lang="en-US" sz="3200" dirty="0">
                <a:solidFill>
                  <a:schemeClr val="accent1">
                    <a:lumMod val="75000"/>
                  </a:schemeClr>
                </a:solidFill>
                <a:latin typeface="Times New Roman" pitchFamily="18" charset="0"/>
                <a:cs typeface="Times New Roman" pitchFamily="18" charset="0"/>
              </a:rPr>
              <a:t> 1: </a:t>
            </a:r>
            <a:r>
              <a:rPr lang="en-US" sz="3200" dirty="0" err="1">
                <a:solidFill>
                  <a:schemeClr val="accent1">
                    <a:lumMod val="75000"/>
                  </a:schemeClr>
                </a:solidFill>
                <a:latin typeface="Times New Roman" pitchFamily="18" charset="0"/>
                <a:cs typeface="Times New Roman" pitchFamily="18" charset="0"/>
              </a:rPr>
              <a:t>Tìm</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hiểu</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về</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bóng</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tối</a:t>
            </a:r>
            <a:endParaRPr lang="en-US" sz="3200" dirty="0">
              <a:solidFill>
                <a:schemeClr val="accent1">
                  <a:lumMod val="75000"/>
                </a:schemeClr>
              </a:solidFill>
              <a:latin typeface="Times New Roman" pitchFamily="18" charset="0"/>
              <a:cs typeface="Times New Roman" pitchFamily="18" charset="0"/>
            </a:endParaRPr>
          </a:p>
        </p:txBody>
      </p:sp>
      <p:sp>
        <p:nvSpPr>
          <p:cNvPr id="5" name="Text Box 73"/>
          <p:cNvSpPr txBox="1">
            <a:spLocks noChangeArrowheads="1"/>
          </p:cNvSpPr>
          <p:nvPr/>
        </p:nvSpPr>
        <p:spPr bwMode="auto">
          <a:xfrm>
            <a:off x="586740" y="4557713"/>
            <a:ext cx="996696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endParaRPr lang="vi-VN" b="0">
              <a:latin typeface="Times New Roman" pitchFamily="18" charset="0"/>
              <a:cs typeface="Times New Roman" pitchFamily="18" charset="0"/>
            </a:endParaRPr>
          </a:p>
        </p:txBody>
      </p:sp>
      <p:graphicFrame>
        <p:nvGraphicFramePr>
          <p:cNvPr id="6" name="Group 137"/>
          <p:cNvGraphicFramePr>
            <a:graphicFrameLocks/>
          </p:cNvGraphicFramePr>
          <p:nvPr>
            <p:extLst>
              <p:ext uri="{D42A27DB-BD31-4B8C-83A1-F6EECF244321}">
                <p14:modId xmlns:p14="http://schemas.microsoft.com/office/powerpoint/2010/main" val="2506691208"/>
              </p:ext>
            </p:extLst>
          </p:nvPr>
        </p:nvGraphicFramePr>
        <p:xfrm>
          <a:off x="586740" y="2119313"/>
          <a:ext cx="9875520" cy="3733801"/>
        </p:xfrm>
        <a:graphic>
          <a:graphicData uri="http://schemas.openxmlformats.org/drawingml/2006/table">
            <a:tbl>
              <a:tblPr/>
              <a:tblGrid>
                <a:gridCol w="2743200">
                  <a:extLst>
                    <a:ext uri="{9D8B030D-6E8A-4147-A177-3AD203B41FA5}">
                      <a16:colId xmlns:a16="http://schemas.microsoft.com/office/drawing/2014/main" val="20000"/>
                    </a:ext>
                  </a:extLst>
                </a:gridCol>
                <a:gridCol w="3566160">
                  <a:extLst>
                    <a:ext uri="{9D8B030D-6E8A-4147-A177-3AD203B41FA5}">
                      <a16:colId xmlns:a16="http://schemas.microsoft.com/office/drawing/2014/main" val="20001"/>
                    </a:ext>
                  </a:extLst>
                </a:gridCol>
                <a:gridCol w="3566160">
                  <a:extLst>
                    <a:ext uri="{9D8B030D-6E8A-4147-A177-3AD203B41FA5}">
                      <a16:colId xmlns:a16="http://schemas.microsoft.com/office/drawing/2014/main" val="20002"/>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Thí</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nghiệm</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09728" marR="109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Câu hỏi</a:t>
                      </a: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Kết quả</a:t>
                      </a:r>
                    </a:p>
                  </a:txBody>
                  <a:tcPr marL="109728" marR="109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01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Chiếu</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đèn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pin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vào</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quyển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sách</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L="109728" marR="109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L="109728" marR="109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98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2.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Thay</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quyển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sách</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bằng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vỏ</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hộp</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L="109728" marR="109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09728" marR="109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 name="Text Box 130"/>
          <p:cNvSpPr txBox="1">
            <a:spLocks noChangeArrowheads="1"/>
          </p:cNvSpPr>
          <p:nvPr/>
        </p:nvSpPr>
        <p:spPr bwMode="auto">
          <a:xfrm>
            <a:off x="3329940" y="3276601"/>
            <a:ext cx="438912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defRPr/>
            </a:pPr>
            <a:r>
              <a:rPr lang="en-US" sz="20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p>
          <a:p>
            <a:pPr>
              <a:defRPr/>
            </a:pPr>
            <a:r>
              <a:rPr lang="en-US" sz="2400" dirty="0">
                <a:latin typeface="Times New Roman" pitchFamily="18" charset="0"/>
                <a:cs typeface="Times New Roman" pitchFamily="18" charset="0"/>
              </a:rPr>
              <a:t>ở </a:t>
            </a:r>
            <a:r>
              <a:rPr lang="en-US" sz="2400" dirty="0" err="1">
                <a:latin typeface="Times New Roman" pitchFamily="18" charset="0"/>
                <a:cs typeface="Times New Roman" pitchFamily="18" charset="0"/>
              </a:rPr>
              <a:t>đâu</a:t>
            </a:r>
            <a:r>
              <a:rPr lang="en-US" sz="2400" dirty="0">
                <a:latin typeface="Times New Roman" pitchFamily="18" charset="0"/>
                <a:cs typeface="Times New Roman" pitchFamily="18" charset="0"/>
              </a:rPr>
              <a:t>?</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p>
          <a:p>
            <a:pPr>
              <a:defRPr/>
            </a:pP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a:p>
            <a:pPr>
              <a:spcBef>
                <a:spcPct val="50000"/>
              </a:spcBef>
              <a:defRPr/>
            </a:pPr>
            <a:endParaRPr lang="en-US" sz="2400" b="0" dirty="0">
              <a:latin typeface="Times New Roman" pitchFamily="18" charset="0"/>
              <a:cs typeface="Times New Roman" pitchFamily="18" charset="0"/>
            </a:endParaRPr>
          </a:p>
        </p:txBody>
      </p:sp>
      <p:sp>
        <p:nvSpPr>
          <p:cNvPr id="8" name="Text Box 131"/>
          <p:cNvSpPr txBox="1">
            <a:spLocks noChangeArrowheads="1"/>
          </p:cNvSpPr>
          <p:nvPr/>
        </p:nvSpPr>
        <p:spPr bwMode="auto">
          <a:xfrm>
            <a:off x="6896100" y="2789237"/>
            <a:ext cx="384048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a:t>
            </a:r>
          </a:p>
          <a:p>
            <a:pPr>
              <a:defRPr/>
            </a:pP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Bóng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a:t>
            </a:r>
          </a:p>
          <a:p>
            <a:pPr>
              <a:spcBef>
                <a:spcPct val="50000"/>
              </a:spcBef>
              <a:defRPr/>
            </a:pPr>
            <a:endParaRPr lang="en-US" sz="2000" dirty="0">
              <a:latin typeface="Times New Roman" pitchFamily="18" charset="0"/>
              <a:cs typeface="Times New Roman" pitchFamily="18" charset="0"/>
            </a:endParaRPr>
          </a:p>
        </p:txBody>
      </p:sp>
      <p:sp>
        <p:nvSpPr>
          <p:cNvPr id="9" name="Text Box 133"/>
          <p:cNvSpPr txBox="1">
            <a:spLocks noChangeArrowheads="1"/>
          </p:cNvSpPr>
          <p:nvPr/>
        </p:nvSpPr>
        <p:spPr bwMode="auto">
          <a:xfrm>
            <a:off x="6804660" y="4313238"/>
            <a:ext cx="384048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hộp</a:t>
            </a:r>
            <a:r>
              <a:rPr lang="en-US" sz="2000" dirty="0">
                <a:latin typeface="Times New Roman" pitchFamily="18" charset="0"/>
                <a:cs typeface="Times New Roman" pitchFamily="18" charset="0"/>
              </a:rPr>
              <a:t>.</a:t>
            </a:r>
          </a:p>
          <a:p>
            <a:pPr>
              <a:defRPr/>
            </a:pP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Bóng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hộp</a:t>
            </a:r>
            <a:r>
              <a:rPr lang="en-US" sz="2000" dirty="0">
                <a:latin typeface="Times New Roman" pitchFamily="18" charset="0"/>
                <a:cs typeface="Times New Roman" pitchFamily="18" charset="0"/>
              </a:rPr>
              <a:t>.</a:t>
            </a:r>
          </a:p>
          <a:p>
            <a:pPr>
              <a:spcBef>
                <a:spcPct val="50000"/>
              </a:spcBef>
              <a:defRPr/>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86351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6"/>
                                        </p:tgtEl>
                                        <p:attrNameLst>
                                          <p:attrName>ppt_x</p:attrName>
                                        </p:attrNameLst>
                                      </p:cBhvr>
                                      <p:tavLst>
                                        <p:tav tm="0">
                                          <p:val>
                                            <p:strVal val="ppt_x"/>
                                          </p:val>
                                        </p:tav>
                                        <p:tav tm="100000">
                                          <p:val>
                                            <p:strVal val="ppt_x"/>
                                          </p:val>
                                        </p:tav>
                                      </p:tavLst>
                                    </p:anim>
                                    <p:anim calcmode="lin" valueType="num">
                                      <p:cBhvr additive="base">
                                        <p:cTn id="22" dur="500"/>
                                        <p:tgtEl>
                                          <p:spTgt spid="6"/>
                                        </p:tgtEl>
                                        <p:attrNameLst>
                                          <p:attrName>ppt_y</p:attrName>
                                        </p:attrNameLst>
                                      </p:cBhvr>
                                      <p:tavLst>
                                        <p:tav tm="0">
                                          <p:val>
                                            <p:strVal val="ppt_y"/>
                                          </p:val>
                                        </p:tav>
                                        <p:tav tm="100000">
                                          <p:val>
                                            <p:strVal val="1+ppt_h/2"/>
                                          </p:val>
                                        </p:tav>
                                      </p:tavLst>
                                    </p:anim>
                                    <p:set>
                                      <p:cBhvr>
                                        <p:cTn id="23" dur="1" fill="hold">
                                          <p:stCondLst>
                                            <p:cond delay="499"/>
                                          </p:stCondLst>
                                        </p:cTn>
                                        <p:tgtEl>
                                          <p:spTgt spid="6"/>
                                        </p:tgtEl>
                                        <p:attrNameLst>
                                          <p:attrName>style.visibility</p:attrName>
                                        </p:attrNameLst>
                                      </p:cBhvr>
                                      <p:to>
                                        <p:strVal val="hidden"/>
                                      </p:to>
                                    </p:set>
                                  </p:childTnLst>
                                </p:cTn>
                              </p:par>
                              <p:par>
                                <p:cTn id="24" presetID="2" presetClass="exit" presetSubtype="4" fill="hold" grpId="0" nodeType="withEffect">
                                  <p:stCondLst>
                                    <p:cond delay="0"/>
                                  </p:stCondLst>
                                  <p:childTnLst>
                                    <p:anim calcmode="lin" valueType="num">
                                      <p:cBhvr additive="base">
                                        <p:cTn id="25" dur="500"/>
                                        <p:tgtEl>
                                          <p:spTgt spid="3"/>
                                        </p:tgtEl>
                                        <p:attrNameLst>
                                          <p:attrName>ppt_x</p:attrName>
                                        </p:attrNameLst>
                                      </p:cBhvr>
                                      <p:tavLst>
                                        <p:tav tm="0">
                                          <p:val>
                                            <p:strVal val="ppt_x"/>
                                          </p:val>
                                        </p:tav>
                                        <p:tav tm="100000">
                                          <p:val>
                                            <p:strVal val="ppt_x"/>
                                          </p:val>
                                        </p:tav>
                                      </p:tavLst>
                                    </p:anim>
                                    <p:anim calcmode="lin" valueType="num">
                                      <p:cBhvr additive="base">
                                        <p:cTn id="26" dur="500"/>
                                        <p:tgtEl>
                                          <p:spTgt spid="3"/>
                                        </p:tgtEl>
                                        <p:attrNameLst>
                                          <p:attrName>ppt_y</p:attrName>
                                        </p:attrNameLst>
                                      </p:cBhvr>
                                      <p:tavLst>
                                        <p:tav tm="0">
                                          <p:val>
                                            <p:strVal val="ppt_y"/>
                                          </p:val>
                                        </p:tav>
                                        <p:tav tm="100000">
                                          <p:val>
                                            <p:strVal val="1+ppt_h/2"/>
                                          </p:val>
                                        </p:tav>
                                      </p:tavLst>
                                    </p:anim>
                                    <p:set>
                                      <p:cBhvr>
                                        <p:cTn id="27" dur="1" fill="hold">
                                          <p:stCondLst>
                                            <p:cond delay="499"/>
                                          </p:stCondLst>
                                        </p:cTn>
                                        <p:tgtEl>
                                          <p:spTgt spid="3"/>
                                        </p:tgtEl>
                                        <p:attrNameLst>
                                          <p:attrName>style.visibility</p:attrName>
                                        </p:attrNameLst>
                                      </p:cBhvr>
                                      <p:to>
                                        <p:strVal val="hidden"/>
                                      </p:to>
                                    </p:set>
                                  </p:childTnLst>
                                </p:cTn>
                              </p:par>
                              <p:par>
                                <p:cTn id="28" presetID="2" presetClass="exit" presetSubtype="4" fill="hold" grpId="1" nodeType="withEffect">
                                  <p:stCondLst>
                                    <p:cond delay="0"/>
                                  </p:stCondLst>
                                  <p:childTnLst>
                                    <p:anim calcmode="lin" valueType="num">
                                      <p:cBhvr additive="base">
                                        <p:cTn id="29" dur="500"/>
                                        <p:tgtEl>
                                          <p:spTgt spid="7"/>
                                        </p:tgtEl>
                                        <p:attrNameLst>
                                          <p:attrName>ppt_x</p:attrName>
                                        </p:attrNameLst>
                                      </p:cBhvr>
                                      <p:tavLst>
                                        <p:tav tm="0">
                                          <p:val>
                                            <p:strVal val="ppt_x"/>
                                          </p:val>
                                        </p:tav>
                                        <p:tav tm="100000">
                                          <p:val>
                                            <p:strVal val="ppt_x"/>
                                          </p:val>
                                        </p:tav>
                                      </p:tavLst>
                                    </p:anim>
                                    <p:anim calcmode="lin" valueType="num">
                                      <p:cBhvr additive="base">
                                        <p:cTn id="30" dur="500"/>
                                        <p:tgtEl>
                                          <p:spTgt spid="7"/>
                                        </p:tgtEl>
                                        <p:attrNameLst>
                                          <p:attrName>ppt_y</p:attrName>
                                        </p:attrNameLst>
                                      </p:cBhvr>
                                      <p:tavLst>
                                        <p:tav tm="0">
                                          <p:val>
                                            <p:strVal val="ppt_y"/>
                                          </p:val>
                                        </p:tav>
                                        <p:tav tm="100000">
                                          <p:val>
                                            <p:strVal val="1+ppt_h/2"/>
                                          </p:val>
                                        </p:tav>
                                      </p:tavLst>
                                    </p:anim>
                                    <p:set>
                                      <p:cBhvr>
                                        <p:cTn id="31" dur="1" fill="hold">
                                          <p:stCondLst>
                                            <p:cond delay="499"/>
                                          </p:stCondLst>
                                        </p:cTn>
                                        <p:tgtEl>
                                          <p:spTgt spid="7"/>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8"/>
                                        </p:tgtEl>
                                        <p:attrNameLst>
                                          <p:attrName>ppt_x</p:attrName>
                                        </p:attrNameLst>
                                      </p:cBhvr>
                                      <p:tavLst>
                                        <p:tav tm="0">
                                          <p:val>
                                            <p:strVal val="ppt_x"/>
                                          </p:val>
                                        </p:tav>
                                        <p:tav tm="100000">
                                          <p:val>
                                            <p:strVal val="ppt_x"/>
                                          </p:val>
                                        </p:tav>
                                      </p:tavLst>
                                    </p:anim>
                                    <p:anim calcmode="lin" valueType="num">
                                      <p:cBhvr additive="base">
                                        <p:cTn id="34" dur="500"/>
                                        <p:tgtEl>
                                          <p:spTgt spid="8"/>
                                        </p:tgtEl>
                                        <p:attrNameLst>
                                          <p:attrName>ppt_y</p:attrName>
                                        </p:attrNameLst>
                                      </p:cBhvr>
                                      <p:tavLst>
                                        <p:tav tm="0">
                                          <p:val>
                                            <p:strVal val="ppt_y"/>
                                          </p:val>
                                        </p:tav>
                                        <p:tav tm="100000">
                                          <p:val>
                                            <p:strVal val="1+ppt_h/2"/>
                                          </p:val>
                                        </p:tav>
                                      </p:tavLst>
                                    </p:anim>
                                    <p:set>
                                      <p:cBhvr>
                                        <p:cTn id="35" dur="1" fill="hold">
                                          <p:stCondLst>
                                            <p:cond delay="499"/>
                                          </p:stCondLst>
                                        </p:cTn>
                                        <p:tgtEl>
                                          <p:spTgt spid="8"/>
                                        </p:tgtEl>
                                        <p:attrNameLst>
                                          <p:attrName>style.visibility</p:attrName>
                                        </p:attrNameLst>
                                      </p:cBhvr>
                                      <p:to>
                                        <p:strVal val="hidden"/>
                                      </p:to>
                                    </p:set>
                                  </p:childTnLst>
                                </p:cTn>
                              </p:par>
                              <p:par>
                                <p:cTn id="36" presetID="2" presetClass="exit" presetSubtype="4" fill="hold" grpId="1" nodeType="withEffect">
                                  <p:stCondLst>
                                    <p:cond delay="0"/>
                                  </p:stCondLst>
                                  <p:childTnLst>
                                    <p:anim calcmode="lin" valueType="num">
                                      <p:cBhvr additive="base">
                                        <p:cTn id="37" dur="500"/>
                                        <p:tgtEl>
                                          <p:spTgt spid="9"/>
                                        </p:tgtEl>
                                        <p:attrNameLst>
                                          <p:attrName>ppt_x</p:attrName>
                                        </p:attrNameLst>
                                      </p:cBhvr>
                                      <p:tavLst>
                                        <p:tav tm="0">
                                          <p:val>
                                            <p:strVal val="ppt_x"/>
                                          </p:val>
                                        </p:tav>
                                        <p:tav tm="100000">
                                          <p:val>
                                            <p:strVal val="ppt_x"/>
                                          </p:val>
                                        </p:tav>
                                      </p:tavLst>
                                    </p:anim>
                                    <p:anim calcmode="lin" valueType="num">
                                      <p:cBhvr additive="base">
                                        <p:cTn id="38" dur="500"/>
                                        <p:tgtEl>
                                          <p:spTgt spid="9"/>
                                        </p:tgtEl>
                                        <p:attrNameLst>
                                          <p:attrName>ppt_y</p:attrName>
                                        </p:attrNameLst>
                                      </p:cBhvr>
                                      <p:tavLst>
                                        <p:tav tm="0">
                                          <p:val>
                                            <p:strVal val="ppt_y"/>
                                          </p:val>
                                        </p:tav>
                                        <p:tav tm="100000">
                                          <p:val>
                                            <p:strVal val="1+ppt_h/2"/>
                                          </p:val>
                                        </p:tav>
                                      </p:tavLst>
                                    </p:anim>
                                    <p:set>
                                      <p:cBhvr>
                                        <p:cTn id="3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7" grpId="1"/>
      <p:bldP spid="8" grpId="0"/>
      <p:bldP spid="8" grpId="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143000"/>
            <a:ext cx="9677875" cy="1200329"/>
          </a:xfrm>
          <a:prstGeom prst="rect">
            <a:avLst/>
          </a:prstGeom>
          <a:noFill/>
        </p:spPr>
        <p:txBody>
          <a:bodyPr wrap="square" rtlCol="0">
            <a:spAutoFit/>
          </a:bodyPr>
          <a:lstStyle/>
          <a:p>
            <a:pPr algn="ctr"/>
            <a:r>
              <a:rPr lang="en-US" sz="3600" b="1" dirty="0" err="1">
                <a:latin typeface="Times New Roman" pitchFamily="18" charset="0"/>
                <a:cs typeface="Times New Roman" pitchFamily="18" charset="0"/>
              </a:rPr>
              <a:t>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truyền</a:t>
            </a:r>
            <a:r>
              <a:rPr lang="en-US" sz="3600" b="1" dirty="0">
                <a:latin typeface="Times New Roman" pitchFamily="18" charset="0"/>
                <a:cs typeface="Times New Roman" pitchFamily="18" charset="0"/>
              </a:rPr>
              <a:t> qua </a:t>
            </a:r>
            <a:r>
              <a:rPr lang="en-US" sz="3600" b="1" dirty="0" err="1">
                <a:latin typeface="Times New Roman" pitchFamily="18" charset="0"/>
                <a:cs typeface="Times New Roman" pitchFamily="18" charset="0"/>
              </a:rPr>
              <a:t>quyển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sách</a:t>
            </a:r>
            <a:r>
              <a:rPr lang="en-US" sz="3600" b="1" dirty="0">
                <a:latin typeface="Times New Roman" pitchFamily="18" charset="0"/>
                <a:cs typeface="Times New Roman" pitchFamily="18" charset="0"/>
              </a:rPr>
              <a:t> hay </a:t>
            </a:r>
            <a:r>
              <a:rPr lang="en-US" sz="3600" b="1" dirty="0" err="1">
                <a:latin typeface="Times New Roman" pitchFamily="18" charset="0"/>
                <a:cs typeface="Times New Roman" pitchFamily="18" charset="0"/>
              </a:rPr>
              <a:t>vỏ</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hộp</a:t>
            </a:r>
            <a:r>
              <a:rPr lang="en-US" sz="3600" b="1" dirty="0">
                <a:latin typeface="Times New Roman" pitchFamily="18" charset="0"/>
                <a:cs typeface="Times New Roman" pitchFamily="18" charset="0"/>
              </a:rPr>
              <a:t> hay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 </a:t>
            </a:r>
            <a:endParaRPr lang="vi-VN" sz="3600" b="1" dirty="0">
              <a:latin typeface="Times New Roman" pitchFamily="18" charset="0"/>
              <a:cs typeface="Times New Roman" pitchFamily="18" charset="0"/>
            </a:endParaRPr>
          </a:p>
        </p:txBody>
      </p:sp>
      <p:sp>
        <p:nvSpPr>
          <p:cNvPr id="5" name="Cloud Callout 4"/>
          <p:cNvSpPr/>
          <p:nvPr/>
        </p:nvSpPr>
        <p:spPr>
          <a:xfrm>
            <a:off x="1684378" y="3429000"/>
            <a:ext cx="7604045" cy="2808312"/>
          </a:xfrm>
          <a:prstGeom prst="cloudCallout">
            <a:avLst>
              <a:gd name="adj1" fmla="val 33680"/>
              <a:gd name="adj2" fmla="val -9007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dirty="0" err="1">
                <a:solidFill>
                  <a:srgbClr val="002060"/>
                </a:solidFill>
                <a:latin typeface="Times New Roman" pitchFamily="18" charset="0"/>
                <a:cs typeface="Times New Roman" pitchFamily="18" charset="0"/>
              </a:rPr>
              <a:t>Ánh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sáng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không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thể</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truyền</a:t>
            </a:r>
            <a:r>
              <a:rPr lang="en-US" sz="3200" dirty="0">
                <a:solidFill>
                  <a:srgbClr val="002060"/>
                </a:solidFill>
                <a:latin typeface="Times New Roman" pitchFamily="18" charset="0"/>
                <a:cs typeface="Times New Roman" pitchFamily="18" charset="0"/>
              </a:rPr>
              <a:t> qua </a:t>
            </a:r>
            <a:r>
              <a:rPr lang="en-US" sz="3200" dirty="0" err="1">
                <a:solidFill>
                  <a:srgbClr val="002060"/>
                </a:solidFill>
                <a:latin typeface="Times New Roman" pitchFamily="18" charset="0"/>
                <a:cs typeface="Times New Roman" pitchFamily="18" charset="0"/>
              </a:rPr>
              <a:t>quyển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sách</a:t>
            </a:r>
            <a:r>
              <a:rPr lang="en-US" sz="3200" dirty="0">
                <a:solidFill>
                  <a:srgbClr val="002060"/>
                </a:solidFill>
                <a:latin typeface="Times New Roman" pitchFamily="18" charset="0"/>
                <a:cs typeface="Times New Roman" pitchFamily="18" charset="0"/>
              </a:rPr>
              <a:t> hay </a:t>
            </a:r>
            <a:r>
              <a:rPr lang="en-US" sz="3200" dirty="0" err="1">
                <a:solidFill>
                  <a:srgbClr val="002060"/>
                </a:solidFill>
                <a:latin typeface="Times New Roman" pitchFamily="18" charset="0"/>
                <a:cs typeface="Times New Roman" pitchFamily="18" charset="0"/>
              </a:rPr>
              <a:t>vỏ</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hộp</a:t>
            </a:r>
            <a:r>
              <a:rPr lang="en-US" sz="3200" dirty="0">
                <a:solidFill>
                  <a:srgbClr val="002060"/>
                </a:solidFill>
                <a:latin typeface="Times New Roman" pitchFamily="18" charset="0"/>
                <a:cs typeface="Times New Roman" pitchFamily="18" charset="0"/>
              </a:rPr>
              <a:t>.</a:t>
            </a:r>
            <a:endParaRPr lang="vi-VN" sz="3200" dirty="0">
              <a:solidFill>
                <a:srgbClr val="00206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E2EA7E0B-9F88-4B8A-8573-A3A71165067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2778" y1="95018" x2="52778" y2="95018"/>
                        <a14:foregroundMark x1="72778" y1="82918" x2="72778" y2="82918"/>
                      </a14:backgroundRemoval>
                    </a14:imgEffect>
                  </a14:imgLayer>
                </a14:imgProps>
              </a:ext>
              <a:ext uri="{28A0092B-C50C-407E-A947-70E740481C1C}">
                <a14:useLocalDpi xmlns:a14="http://schemas.microsoft.com/office/drawing/2010/main" val="0"/>
              </a:ext>
            </a:extLst>
          </a:blip>
          <a:stretch>
            <a:fillRect/>
          </a:stretch>
        </p:blipFill>
        <p:spPr>
          <a:xfrm>
            <a:off x="144127" y="1085671"/>
            <a:ext cx="922673" cy="1200329"/>
          </a:xfrm>
          <a:prstGeom prst="rect">
            <a:avLst/>
          </a:prstGeom>
        </p:spPr>
      </p:pic>
    </p:spTree>
    <p:extLst>
      <p:ext uri="{BB962C8B-B14F-4D97-AF65-F5344CB8AC3E}">
        <p14:creationId xmlns:p14="http://schemas.microsoft.com/office/powerpoint/2010/main" val="229023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808</TotalTime>
  <Words>897</Words>
  <Application>Microsoft Office PowerPoint</Application>
  <PresentationFormat>Custom</PresentationFormat>
  <Paragraphs>95</Paragraphs>
  <Slides>19</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Times New Roman</vt:lpstr>
      <vt:lpstr>VNI-Times</vt:lpstr>
      <vt:lpstr>Wingdings</vt:lpstr>
      <vt:lpstr>Chủ đề của Office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DUNG</dc:creator>
  <cp:lastModifiedBy>Hà My Ngô</cp:lastModifiedBy>
  <cp:revision>58</cp:revision>
  <dcterms:created xsi:type="dcterms:W3CDTF">2016-01-27T13:54:43Z</dcterms:created>
  <dcterms:modified xsi:type="dcterms:W3CDTF">2022-02-20T06:06:18Z</dcterms:modified>
</cp:coreProperties>
</file>