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2" r:id="rId2"/>
    <p:sldId id="297" r:id="rId3"/>
    <p:sldId id="295" r:id="rId4"/>
    <p:sldId id="296" r:id="rId5"/>
    <p:sldId id="259" r:id="rId6"/>
    <p:sldId id="303" r:id="rId7"/>
    <p:sldId id="298" r:id="rId8"/>
    <p:sldId id="263" r:id="rId9"/>
    <p:sldId id="300" r:id="rId10"/>
    <p:sldId id="301" r:id="rId11"/>
    <p:sldId id="304" r:id="rId12"/>
    <p:sldId id="308" r:id="rId13"/>
    <p:sldId id="306" r:id="rId14"/>
    <p:sldId id="307" r:id="rId15"/>
    <p:sldId id="312" r:id="rId16"/>
    <p:sldId id="309" r:id="rId17"/>
    <p:sldId id="310" r:id="rId18"/>
    <p:sldId id="311" r:id="rId19"/>
    <p:sldId id="265" r:id="rId20"/>
    <p:sldId id="281" r:id="rId21"/>
    <p:sldId id="28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D59"/>
    <a:srgbClr val="62723F"/>
    <a:srgbClr val="648068"/>
    <a:srgbClr val="FCCF64"/>
    <a:srgbClr val="CFA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4660"/>
  </p:normalViewPr>
  <p:slideViewPr>
    <p:cSldViewPr snapToGrid="0">
      <p:cViewPr varScale="1">
        <p:scale>
          <a:sx n="69" d="100"/>
          <a:sy n="69" d="100"/>
        </p:scale>
        <p:origin x="6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Ở tiết hôm trước cô - trò chúng ta đã học bài “ Thực vật cần gì để sống” trong đó nhân tố nước được đặt lên hàng đầu. Trong nông nghiệp của Việt Nam cũng có câu “nhất nước, nhì phân, tam cần, tứ giống” cho thấy nước rất quan trong với thực vật. Thì hôm nay cô - trò chúng ta cùng nhau học bài 58 “ Nhu cầu nước của thực vật”</a:t>
            </a:r>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HS biết ở những giai đoạn khác nhau một số loại cây cần lượng nước khác nhau phù hợp với sự sinh sôi và phát triển của loại cây đó. Biết tùy thuộc vào thời tiết mà chăm sóc cây thích hợp.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Hãy mô tả những gì em thấy trong hình 2 và 3?</a:t>
            </a:r>
          </a:p>
          <a:p>
            <a:r>
              <a:rPr lang="en-US"/>
              <a:t>- Từ hình 1 và 2 thì vào giai đoạn nào cây lúa cần nhiều nước?</a:t>
            </a:r>
          </a:p>
          <a:p>
            <a:r>
              <a:rPr lang="en-US"/>
              <a:t>- Tại sao ở giai đoạn lúa mới cấy và giai đoạn làm đòng cây lúa cần nhiều nước?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Giai đoạn mới cấy cần nhiều nước để sinh trưởng và phát triển.</a:t>
            </a:r>
          </a:p>
          <a:p>
            <a:r>
              <a:rPr lang="en-US"/>
              <a:t>+ Giai đoạn làm đòng cần nhiều nước để tạo hạt.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olio &amp; Project 5">
    <p:spTree>
      <p:nvGrpSpPr>
        <p:cNvPr id="1" name=""/>
        <p:cNvGrpSpPr/>
        <p:nvPr/>
      </p:nvGrpSpPr>
      <p:grpSpPr>
        <a:xfrm>
          <a:off x="0" y="0"/>
          <a:ext cx="0" cy="0"/>
          <a:chOff x="0" y="0"/>
          <a:chExt cx="0" cy="0"/>
        </a:xfrm>
      </p:grpSpPr>
      <p:sp>
        <p:nvSpPr>
          <p:cNvPr id="7" name="Title 1"/>
          <p:cNvSpPr>
            <a:spLocks noGrp="1"/>
          </p:cNvSpPr>
          <p:nvPr>
            <p:ph type="title" hasCustomPrompt="1"/>
          </p:nvPr>
        </p:nvSpPr>
        <p:spPr/>
        <p:txBody>
          <a:bodyPr/>
          <a:lstStyle/>
          <a:p>
            <a:r>
              <a:rPr lang="en-US" dirty="0" smtClean="0"/>
              <a:t>Main Title Goes Here</a:t>
            </a:r>
            <a:endParaRPr lang="en-US" dirty="0"/>
          </a:p>
        </p:txBody>
      </p:sp>
      <p:sp>
        <p:nvSpPr>
          <p:cNvPr id="9" name="Subtitle 2"/>
          <p:cNvSpPr>
            <a:spLocks noGrp="1"/>
          </p:cNvSpPr>
          <p:nvPr>
            <p:ph type="body" sz="quarter" idx="13" hasCustomPrompt="1"/>
          </p:nvPr>
        </p:nvSpPr>
        <p:spPr>
          <a:xfrm>
            <a:off x="1055688" y="1234800"/>
            <a:ext cx="10080625" cy="257369"/>
          </a:xfrm>
        </p:spPr>
        <p:txBody>
          <a:bodyPr lIns="72000" tIns="36000" rIns="72000" bIns="36000" anchor="ctr">
            <a:noAutofit/>
          </a:bodyPr>
          <a:lstStyle>
            <a:lvl1pPr marL="0" indent="0" algn="ctr">
              <a:lnSpc>
                <a:spcPct val="100000"/>
              </a:lnSpc>
              <a:spcBef>
                <a:spcPts val="0"/>
              </a:spcBef>
              <a:buNone/>
              <a:defRPr sz="1200" b="0">
                <a:solidFill>
                  <a:schemeClr val="bg1">
                    <a:lumMod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 Subtitle Goes Here</a:t>
            </a:r>
          </a:p>
        </p:txBody>
      </p:sp>
      <p:sp>
        <p:nvSpPr>
          <p:cNvPr id="3" name="Date Placeholder 2"/>
          <p:cNvSpPr>
            <a:spLocks noGrp="1"/>
          </p:cNvSpPr>
          <p:nvPr>
            <p:ph type="dt" sz="half" idx="10"/>
          </p:nvPr>
        </p:nvSpPr>
        <p:spPr/>
        <p:txBody>
          <a:bodyPr/>
          <a:lstStyle/>
          <a:p>
            <a:fld id="{01614A95-ECE9-4230-9EC6-A59928AE33ED}" type="datetime1">
              <a:rPr lang="id-ID" smtClean="0"/>
              <a:t>28/03/2022</a:t>
            </a:fld>
            <a:endParaRPr lang="id-ID" dirty="0"/>
          </a:p>
        </p:txBody>
      </p:sp>
      <p:sp>
        <p:nvSpPr>
          <p:cNvPr id="4" name="Footer Placeholder 3"/>
          <p:cNvSpPr>
            <a:spLocks noGrp="1"/>
          </p:cNvSpPr>
          <p:nvPr>
            <p:ph type="ftr" sz="quarter" idx="11"/>
          </p:nvPr>
        </p:nvSpPr>
        <p:spPr/>
        <p:txBody>
          <a:bodyPr/>
          <a:lstStyle/>
          <a:p>
            <a:endParaRPr lang="id-ID" dirty="0"/>
          </a:p>
        </p:txBody>
      </p:sp>
      <p:sp>
        <p:nvSpPr>
          <p:cNvPr id="25" name="Picture Placeholder 24"/>
          <p:cNvSpPr>
            <a:spLocks noGrp="1"/>
          </p:cNvSpPr>
          <p:nvPr>
            <p:ph type="pic" sz="quarter" idx="14"/>
          </p:nvPr>
        </p:nvSpPr>
        <p:spPr>
          <a:xfrm>
            <a:off x="1055687" y="1989138"/>
            <a:ext cx="3095625" cy="2952750"/>
          </a:xfrm>
          <a:custGeom>
            <a:avLst/>
            <a:gdLst>
              <a:gd name="connsiteX0" fmla="*/ 0 w 3095625"/>
              <a:gd name="connsiteY0" fmla="*/ 0 h 2952750"/>
              <a:gd name="connsiteX1" fmla="*/ 3095625 w 3095625"/>
              <a:gd name="connsiteY1" fmla="*/ 0 h 2952750"/>
              <a:gd name="connsiteX2" fmla="*/ 3095625 w 3095625"/>
              <a:gd name="connsiteY2" fmla="*/ 2952750 h 2952750"/>
              <a:gd name="connsiteX3" fmla="*/ 0 w 3095625"/>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095625" h="2952750">
                <a:moveTo>
                  <a:pt x="0" y="0"/>
                </a:moveTo>
                <a:lnTo>
                  <a:pt x="3095625" y="0"/>
                </a:lnTo>
                <a:lnTo>
                  <a:pt x="3095625" y="2952750"/>
                </a:lnTo>
                <a:lnTo>
                  <a:pt x="0" y="2952750"/>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
        <p:nvSpPr>
          <p:cNvPr id="26" name="Picture Placeholder 25"/>
          <p:cNvSpPr>
            <a:spLocks noGrp="1"/>
          </p:cNvSpPr>
          <p:nvPr>
            <p:ph type="pic" sz="quarter" idx="15"/>
          </p:nvPr>
        </p:nvSpPr>
        <p:spPr>
          <a:xfrm>
            <a:off x="4548188" y="1989138"/>
            <a:ext cx="3095625" cy="2952750"/>
          </a:xfrm>
          <a:custGeom>
            <a:avLst/>
            <a:gdLst>
              <a:gd name="connsiteX0" fmla="*/ 0 w 3095625"/>
              <a:gd name="connsiteY0" fmla="*/ 0 h 2952750"/>
              <a:gd name="connsiteX1" fmla="*/ 3095625 w 3095625"/>
              <a:gd name="connsiteY1" fmla="*/ 0 h 2952750"/>
              <a:gd name="connsiteX2" fmla="*/ 3095625 w 3095625"/>
              <a:gd name="connsiteY2" fmla="*/ 2952750 h 2952750"/>
              <a:gd name="connsiteX3" fmla="*/ 0 w 3095625"/>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095625" h="2952750">
                <a:moveTo>
                  <a:pt x="0" y="0"/>
                </a:moveTo>
                <a:lnTo>
                  <a:pt x="3095625" y="0"/>
                </a:lnTo>
                <a:lnTo>
                  <a:pt x="3095625" y="2952750"/>
                </a:lnTo>
                <a:lnTo>
                  <a:pt x="0" y="2952750"/>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
        <p:nvSpPr>
          <p:cNvPr id="39" name="Picture Placeholder 38"/>
          <p:cNvSpPr>
            <a:spLocks noGrp="1"/>
          </p:cNvSpPr>
          <p:nvPr>
            <p:ph type="pic" sz="quarter" idx="16"/>
          </p:nvPr>
        </p:nvSpPr>
        <p:spPr>
          <a:xfrm>
            <a:off x="8040689" y="1989138"/>
            <a:ext cx="3095625" cy="2952750"/>
          </a:xfrm>
          <a:custGeom>
            <a:avLst/>
            <a:gdLst>
              <a:gd name="connsiteX0" fmla="*/ 0 w 3095625"/>
              <a:gd name="connsiteY0" fmla="*/ 0 h 2952750"/>
              <a:gd name="connsiteX1" fmla="*/ 3095625 w 3095625"/>
              <a:gd name="connsiteY1" fmla="*/ 0 h 2952750"/>
              <a:gd name="connsiteX2" fmla="*/ 3095625 w 3095625"/>
              <a:gd name="connsiteY2" fmla="*/ 2952750 h 2952750"/>
              <a:gd name="connsiteX3" fmla="*/ 0 w 3095625"/>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095625" h="2952750">
                <a:moveTo>
                  <a:pt x="0" y="0"/>
                </a:moveTo>
                <a:lnTo>
                  <a:pt x="3095625" y="0"/>
                </a:lnTo>
                <a:lnTo>
                  <a:pt x="3095625" y="2952750"/>
                </a:lnTo>
                <a:lnTo>
                  <a:pt x="0" y="2952750"/>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Tree>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3D22D97-34F4-4975-9846-D2FC9F163825}" type="datetimeFigureOut">
              <a:rPr lang="zh-CN" altLang="en-US" smtClean="0"/>
              <a:t>2022/3/28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22D97-34F4-4975-9846-D2FC9F163825}" type="datetimeFigureOut">
              <a:rPr lang="zh-CN" altLang="en-US" smtClean="0"/>
              <a:t>2022/3/28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D6D04-E212-4022-8BA8-9E5EF68A7C3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57836" t="15559" r="1343" b="18252"/>
          <a:stretch>
            <a:fillRect/>
          </a:stretch>
        </p:blipFill>
        <p:spPr>
          <a:xfrm rot="16200000">
            <a:off x="2839720" y="-2529205"/>
            <a:ext cx="6570345" cy="11913235"/>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1726" t="28390" r="19078" b="28538"/>
          <a:stretch>
            <a:fillRect/>
          </a:stretch>
        </p:blipFill>
        <p:spPr>
          <a:xfrm rot="16200000">
            <a:off x="4172752" y="1646407"/>
            <a:ext cx="3902300" cy="397956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2838440" y="-2529348"/>
            <a:ext cx="6570927" cy="11912958"/>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
        <p:nvSpPr>
          <p:cNvPr id="8" name="文本框 7"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4322508" y="2875869"/>
            <a:ext cx="3546909" cy="1137285"/>
          </a:xfrm>
          <a:prstGeom prst="rect">
            <a:avLst/>
          </a:prstGeom>
          <a:noFill/>
        </p:spPr>
        <p:txBody>
          <a:bodyPr wrap="square" rtlCol="0">
            <a:spAutoFit/>
          </a:bodyPr>
          <a:lstStyle/>
          <a:p>
            <a:pPr algn="ctr"/>
            <a:r>
              <a:rPr lang="vi-VN" altLang="en-US" sz="6800" b="1" dirty="0"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Khoa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055312" y="5416683"/>
            <a:ext cx="3096000" cy="1079500"/>
          </a:xfrm>
          <a:custGeom>
            <a:avLst/>
            <a:gdLst>
              <a:gd name="connsiteX0" fmla="*/ 0 w 3096000"/>
              <a:gd name="connsiteY0" fmla="*/ 0 h 1079500"/>
              <a:gd name="connsiteX1" fmla="*/ 3096000 w 3096000"/>
              <a:gd name="connsiteY1" fmla="*/ 0 h 1079500"/>
              <a:gd name="connsiteX2" fmla="*/ 3096000 w 3096000"/>
              <a:gd name="connsiteY2" fmla="*/ 1079500 h 1079500"/>
              <a:gd name="connsiteX3" fmla="*/ 0 w 3096000"/>
              <a:gd name="connsiteY3" fmla="*/ 1079500 h 1079500"/>
            </a:gdLst>
            <a:ahLst/>
            <a:cxnLst>
              <a:cxn ang="0">
                <a:pos x="connsiteX0" y="connsiteY0"/>
              </a:cxn>
              <a:cxn ang="0">
                <a:pos x="connsiteX1" y="connsiteY1"/>
              </a:cxn>
              <a:cxn ang="0">
                <a:pos x="connsiteX2" y="connsiteY2"/>
              </a:cxn>
              <a:cxn ang="0">
                <a:pos x="connsiteX3" y="connsiteY3"/>
              </a:cxn>
            </a:cxnLst>
            <a:rect l="l" t="t" r="r" b="b"/>
            <a:pathLst>
              <a:path w="3096000" h="1079500">
                <a:moveTo>
                  <a:pt x="0" y="0"/>
                </a:moveTo>
                <a:lnTo>
                  <a:pt x="3096000" y="0"/>
                </a:lnTo>
                <a:lnTo>
                  <a:pt x="3096000" y="1079500"/>
                </a:lnTo>
                <a:lnTo>
                  <a:pt x="0" y="1079500"/>
                </a:lnTo>
                <a:close/>
              </a:path>
            </a:pathLst>
          </a:cu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p:cNvSpPr/>
          <p:nvPr/>
        </p:nvSpPr>
        <p:spPr>
          <a:xfrm>
            <a:off x="4547813" y="5416683"/>
            <a:ext cx="3096000" cy="1079500"/>
          </a:xfrm>
          <a:custGeom>
            <a:avLst/>
            <a:gdLst>
              <a:gd name="connsiteX0" fmla="*/ 0 w 3096000"/>
              <a:gd name="connsiteY0" fmla="*/ 0 h 1079500"/>
              <a:gd name="connsiteX1" fmla="*/ 3096000 w 3096000"/>
              <a:gd name="connsiteY1" fmla="*/ 0 h 1079500"/>
              <a:gd name="connsiteX2" fmla="*/ 3096000 w 3096000"/>
              <a:gd name="connsiteY2" fmla="*/ 1079500 h 1079500"/>
              <a:gd name="connsiteX3" fmla="*/ 0 w 3096000"/>
              <a:gd name="connsiteY3" fmla="*/ 1079500 h 1079500"/>
            </a:gdLst>
            <a:ahLst/>
            <a:cxnLst>
              <a:cxn ang="0">
                <a:pos x="connsiteX0" y="connsiteY0"/>
              </a:cxn>
              <a:cxn ang="0">
                <a:pos x="connsiteX1" y="connsiteY1"/>
              </a:cxn>
              <a:cxn ang="0">
                <a:pos x="connsiteX2" y="connsiteY2"/>
              </a:cxn>
              <a:cxn ang="0">
                <a:pos x="connsiteX3" y="connsiteY3"/>
              </a:cxn>
            </a:cxnLst>
            <a:rect l="l" t="t" r="r" b="b"/>
            <a:pathLst>
              <a:path w="3096000" h="1079500">
                <a:moveTo>
                  <a:pt x="0" y="0"/>
                </a:moveTo>
                <a:lnTo>
                  <a:pt x="3096000" y="0"/>
                </a:lnTo>
                <a:lnTo>
                  <a:pt x="3096000" y="1079500"/>
                </a:lnTo>
                <a:lnTo>
                  <a:pt x="0" y="1079500"/>
                </a:lnTo>
                <a:close/>
              </a:path>
            </a:pathLst>
          </a:cu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p:nvPr/>
        </p:nvSpPr>
        <p:spPr>
          <a:xfrm>
            <a:off x="8040689" y="5416683"/>
            <a:ext cx="3096000" cy="1079500"/>
          </a:xfrm>
          <a:custGeom>
            <a:avLst/>
            <a:gdLst>
              <a:gd name="connsiteX0" fmla="*/ 0 w 3096000"/>
              <a:gd name="connsiteY0" fmla="*/ 0 h 1079500"/>
              <a:gd name="connsiteX1" fmla="*/ 3096000 w 3096000"/>
              <a:gd name="connsiteY1" fmla="*/ 0 h 1079500"/>
              <a:gd name="connsiteX2" fmla="*/ 3096000 w 3096000"/>
              <a:gd name="connsiteY2" fmla="*/ 1079500 h 1079500"/>
              <a:gd name="connsiteX3" fmla="*/ 0 w 3096000"/>
              <a:gd name="connsiteY3" fmla="*/ 1079500 h 1079500"/>
            </a:gdLst>
            <a:ahLst/>
            <a:cxnLst>
              <a:cxn ang="0">
                <a:pos x="connsiteX0" y="connsiteY0"/>
              </a:cxn>
              <a:cxn ang="0">
                <a:pos x="connsiteX1" y="connsiteY1"/>
              </a:cxn>
              <a:cxn ang="0">
                <a:pos x="connsiteX2" y="connsiteY2"/>
              </a:cxn>
              <a:cxn ang="0">
                <a:pos x="connsiteX3" y="connsiteY3"/>
              </a:cxn>
            </a:cxnLst>
            <a:rect l="l" t="t" r="r" b="b"/>
            <a:pathLst>
              <a:path w="3096000" h="1079500">
                <a:moveTo>
                  <a:pt x="0" y="0"/>
                </a:moveTo>
                <a:lnTo>
                  <a:pt x="3096000" y="0"/>
                </a:lnTo>
                <a:lnTo>
                  <a:pt x="3096000" y="1079500"/>
                </a:lnTo>
                <a:lnTo>
                  <a:pt x="0" y="1079500"/>
                </a:lnTo>
                <a:close/>
              </a:path>
            </a:pathLst>
          </a:cu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组合 35"/>
          <p:cNvGrpSpPr/>
          <p:nvPr/>
        </p:nvGrpSpPr>
        <p:grpSpPr>
          <a:xfrm>
            <a:off x="1243472" y="5466340"/>
            <a:ext cx="2660015" cy="960120"/>
            <a:chOff x="1663323" y="2442979"/>
            <a:chExt cx="2366063" cy="854018"/>
          </a:xfrm>
        </p:grpSpPr>
        <p:sp>
          <p:nvSpPr>
            <p:cNvPr id="37" name="文本框 36"/>
            <p:cNvSpPr txBox="1"/>
            <p:nvPr/>
          </p:nvSpPr>
          <p:spPr>
            <a:xfrm>
              <a:off x="1806000" y="2442979"/>
              <a:ext cx="2133781" cy="299923"/>
            </a:xfrm>
            <a:prstGeom prst="rect">
              <a:avLst/>
            </a:prstGeom>
            <a:noFill/>
          </p:spPr>
          <p:txBody>
            <a:bodyPr wrap="square" rtlCol="0">
              <a:spAutoFit/>
              <a:scene3d>
                <a:camera prst="orthographicFront"/>
                <a:lightRig rig="threePt" dir="t"/>
              </a:scene3d>
              <a:sp3d contourW="12700"/>
            </a:bodyPr>
            <a:lstStyle/>
            <a:p>
              <a:pPr algn="ctr"/>
              <a:r>
                <a:rPr lang="vi-VN" altLang="en-US" sz="1600" b="1" dirty="0" smtClean="0">
                  <a:solidFill>
                    <a:schemeClr val="bg1"/>
                  </a:solidFill>
                  <a:latin typeface="Calibri" panose="020F0502020204030204" pitchFamily="34" charset="0"/>
                </a:rPr>
                <a:t>Rêu</a:t>
              </a:r>
            </a:p>
          </p:txBody>
        </p:sp>
        <p:sp>
          <p:nvSpPr>
            <p:cNvPr id="38" name="文本框 37"/>
            <p:cNvSpPr txBox="1"/>
            <p:nvPr/>
          </p:nvSpPr>
          <p:spPr>
            <a:xfrm>
              <a:off x="1663323" y="2702799"/>
              <a:ext cx="2366063" cy="59419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alibri" panose="020F0502020204030204" pitchFamily="34" charset="0"/>
                  <a:ea typeface="+mj-ea"/>
                </a:rPr>
                <a:t>Bởi vì thân và lá chưa có mạch dẫn nên cây rêu cần tiếp xúc với chỗ ẩm ướt cũng như nước mới có thể giúp cây sinh sống được</a:t>
              </a:r>
            </a:p>
          </p:txBody>
        </p:sp>
      </p:grpSp>
      <p:grpSp>
        <p:nvGrpSpPr>
          <p:cNvPr id="39" name="组合 38"/>
          <p:cNvGrpSpPr/>
          <p:nvPr/>
        </p:nvGrpSpPr>
        <p:grpSpPr>
          <a:xfrm>
            <a:off x="4884401" y="5483211"/>
            <a:ext cx="2600299" cy="750718"/>
            <a:chOff x="1795348" y="2442979"/>
            <a:chExt cx="2312946" cy="667756"/>
          </a:xfrm>
        </p:grpSpPr>
        <p:sp>
          <p:nvSpPr>
            <p:cNvPr id="40" name="文本框 39"/>
            <p:cNvSpPr txBox="1"/>
            <p:nvPr/>
          </p:nvSpPr>
          <p:spPr>
            <a:xfrm>
              <a:off x="1806000" y="2442979"/>
              <a:ext cx="2133781" cy="299923"/>
            </a:xfrm>
            <a:prstGeom prst="rect">
              <a:avLst/>
            </a:prstGeom>
            <a:noFill/>
          </p:spPr>
          <p:txBody>
            <a:bodyPr wrap="square" rtlCol="0">
              <a:spAutoFit/>
              <a:scene3d>
                <a:camera prst="orthographicFront"/>
                <a:lightRig rig="threePt" dir="t"/>
              </a:scene3d>
              <a:sp3d contourW="12700"/>
            </a:bodyPr>
            <a:lstStyle/>
            <a:p>
              <a:pPr algn="ctr"/>
              <a:r>
                <a:rPr lang="vi-VN" altLang="en-US" sz="1600" b="1" dirty="0" smtClean="0">
                  <a:solidFill>
                    <a:schemeClr val="bg1"/>
                  </a:solidFill>
                  <a:latin typeface="Calibri" panose="020F0502020204030204" pitchFamily="34" charset="0"/>
                </a:rPr>
                <a:t>Lá lốt</a:t>
              </a:r>
            </a:p>
          </p:txBody>
        </p:sp>
        <p:sp>
          <p:nvSpPr>
            <p:cNvPr id="41" name="文本框 40"/>
            <p:cNvSpPr txBox="1"/>
            <p:nvPr/>
          </p:nvSpPr>
          <p:spPr>
            <a:xfrm>
              <a:off x="1795348" y="2687680"/>
              <a:ext cx="2312946" cy="42305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alibri" panose="020F0502020204030204" pitchFamily="34" charset="0"/>
                  <a:ea typeface="+mj-ea"/>
                </a:rPr>
                <a:t>Lá lốt là cây sống lâu năm, dễ trồng, ưa đất tốt, xốp, ẩm, nhiều mùn, có độ phì cao.</a:t>
              </a:r>
            </a:p>
          </p:txBody>
        </p:sp>
      </p:grpSp>
      <p:grpSp>
        <p:nvGrpSpPr>
          <p:cNvPr id="42" name="组合 41"/>
          <p:cNvGrpSpPr/>
          <p:nvPr/>
        </p:nvGrpSpPr>
        <p:grpSpPr>
          <a:xfrm>
            <a:off x="8040316" y="5463857"/>
            <a:ext cx="3096260" cy="1059180"/>
            <a:chOff x="1495791" y="2442979"/>
            <a:chExt cx="2754099" cy="942130"/>
          </a:xfrm>
        </p:grpSpPr>
        <p:sp>
          <p:nvSpPr>
            <p:cNvPr id="43" name="文本框 42"/>
            <p:cNvSpPr txBox="1"/>
            <p:nvPr/>
          </p:nvSpPr>
          <p:spPr>
            <a:xfrm>
              <a:off x="1806000" y="2442979"/>
              <a:ext cx="2133781" cy="299923"/>
            </a:xfrm>
            <a:prstGeom prst="rect">
              <a:avLst/>
            </a:prstGeom>
            <a:noFill/>
          </p:spPr>
          <p:txBody>
            <a:bodyPr wrap="square" rtlCol="0">
              <a:spAutoFit/>
              <a:scene3d>
                <a:camera prst="orthographicFront"/>
                <a:lightRig rig="threePt" dir="t"/>
              </a:scene3d>
              <a:sp3d contourW="12700"/>
            </a:bodyPr>
            <a:lstStyle/>
            <a:p>
              <a:pPr algn="ctr"/>
              <a:r>
                <a:rPr lang="vi-VN" altLang="en-US" sz="1600" b="1" dirty="0" smtClean="0">
                  <a:solidFill>
                    <a:schemeClr val="bg1"/>
                  </a:solidFill>
                  <a:latin typeface="Calibri" panose="020F0502020204030204" pitchFamily="34" charset="0"/>
                </a:rPr>
                <a:t>Rau má</a:t>
              </a:r>
            </a:p>
          </p:txBody>
        </p:sp>
        <p:sp>
          <p:nvSpPr>
            <p:cNvPr id="44" name="文本框 43"/>
            <p:cNvSpPr txBox="1"/>
            <p:nvPr/>
          </p:nvSpPr>
          <p:spPr>
            <a:xfrm>
              <a:off x="1495791" y="2619769"/>
              <a:ext cx="2754099" cy="76534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alibri" panose="020F0502020204030204" pitchFamily="34" charset="0"/>
                  <a:ea typeface="+mj-ea"/>
                </a:rPr>
                <a:t>Rau má là loại rau thông dụng, cho thu hoạch nhanh và có nhiều giá trị dinh dưỡng. Trồng rau má sạch để làm thương phẩm hoặc thức ăn trong gia đình đang ngày</a:t>
              </a:r>
            </a:p>
          </p:txBody>
        </p:sp>
      </p:gr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024708" y="-255563"/>
            <a:ext cx="3062178" cy="2977878"/>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627066" y="-116983"/>
            <a:ext cx="2615611" cy="3231043"/>
          </a:xfrm>
          <a:prstGeom prst="rect">
            <a:avLst/>
          </a:prstGeom>
        </p:spPr>
      </p:pic>
      <p:sp>
        <p:nvSpPr>
          <p:cNvPr id="24" name="矩形 23"/>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075305" y="732790"/>
            <a:ext cx="6292850" cy="2306955"/>
          </a:xfrm>
          <a:prstGeom prst="rect">
            <a:avLst/>
          </a:prstGeom>
          <a:noFill/>
        </p:spPr>
        <p:txBody>
          <a:bodyPr wrap="square" rtlCol="0">
            <a:spAutoFit/>
          </a:bodyPr>
          <a:lstStyle/>
          <a:p>
            <a:pPr algn="ctr"/>
            <a:r>
              <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sym typeface="+mn-ea"/>
              </a:rPr>
              <a:t>Cây sống ở nơi</a:t>
            </a:r>
            <a:endPar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endParaRPr>
          </a:p>
          <a:p>
            <a:pPr algn="ctr"/>
            <a:r>
              <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sym typeface="+mn-ea"/>
              </a:rPr>
              <a:t>ẩm ướt</a:t>
            </a:r>
            <a:endPar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endParaRPr>
          </a:p>
          <a:p>
            <a:pPr algn="r"/>
            <a:endParaRPr lang="vi-V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pic>
        <p:nvPicPr>
          <p:cNvPr id="6" name="Picture Placeholder 5" descr="tai-sao-reu-o-can-nhung-chi-song-duoc-o-cho-am-uot"/>
          <p:cNvPicPr>
            <a:picLocks noGrp="1" noChangeAspect="1"/>
          </p:cNvPicPr>
          <p:nvPr>
            <p:ph type="pic" sz="quarter" idx="14"/>
          </p:nvPr>
        </p:nvPicPr>
        <p:blipFill>
          <a:blip r:embed="rId4"/>
          <a:stretch>
            <a:fillRect/>
          </a:stretch>
        </p:blipFill>
        <p:spPr>
          <a:xfrm>
            <a:off x="1055370" y="3039745"/>
            <a:ext cx="3095625" cy="2376805"/>
          </a:xfrm>
          <a:prstGeom prst="rect">
            <a:avLst/>
          </a:prstGeom>
        </p:spPr>
      </p:pic>
      <p:pic>
        <p:nvPicPr>
          <p:cNvPr id="8" name="Picture Placeholder 7" descr="unnamed"/>
          <p:cNvPicPr>
            <a:picLocks noGrp="1" noChangeAspect="1"/>
          </p:cNvPicPr>
          <p:nvPr>
            <p:ph type="pic" sz="quarter" idx="15"/>
          </p:nvPr>
        </p:nvPicPr>
        <p:blipFill>
          <a:blip r:embed="rId5"/>
          <a:stretch>
            <a:fillRect/>
          </a:stretch>
        </p:blipFill>
        <p:spPr>
          <a:xfrm>
            <a:off x="4548505" y="3039745"/>
            <a:ext cx="3095625" cy="2377440"/>
          </a:xfrm>
          <a:prstGeom prst="rect">
            <a:avLst/>
          </a:prstGeom>
          <a:blipFill rotWithShape="1">
            <a:blip r:embed="rId5"/>
            <a:stretch>
              <a:fillRect/>
            </a:stretch>
          </a:blipFill>
        </p:spPr>
      </p:pic>
      <p:pic>
        <p:nvPicPr>
          <p:cNvPr id="10" name="Picture Placeholder 9" descr="rm5-1"/>
          <p:cNvPicPr>
            <a:picLocks noGrp="1" noChangeAspect="1"/>
          </p:cNvPicPr>
          <p:nvPr>
            <p:ph type="pic" sz="quarter" idx="16"/>
          </p:nvPr>
        </p:nvPicPr>
        <p:blipFill>
          <a:blip r:embed="rId6"/>
          <a:stretch>
            <a:fillRect/>
          </a:stretch>
        </p:blipFill>
        <p:spPr>
          <a:xfrm>
            <a:off x="8041005" y="3039745"/>
            <a:ext cx="3095625" cy="2377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anim calcmode="lin" valueType="num">
                                      <p:cBhvr>
                                        <p:cTn id="13" dur="750" fill="hold"/>
                                        <p:tgtEl>
                                          <p:spTgt spid="18"/>
                                        </p:tgtEl>
                                        <p:attrNameLst>
                                          <p:attrName>ppt_x</p:attrName>
                                        </p:attrNameLst>
                                      </p:cBhvr>
                                      <p:tavLst>
                                        <p:tav tm="0">
                                          <p:val>
                                            <p:strVal val="#ppt_x"/>
                                          </p:val>
                                        </p:tav>
                                        <p:tav tm="100000">
                                          <p:val>
                                            <p:strVal val="#ppt_x"/>
                                          </p:val>
                                        </p:tav>
                                      </p:tavLst>
                                    </p:anim>
                                    <p:anim calcmode="lin" valueType="num">
                                      <p:cBhvr>
                                        <p:cTn id="14" dur="75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750"/>
                                        <p:tgtEl>
                                          <p:spTgt spid="19"/>
                                        </p:tgtEl>
                                      </p:cBhvr>
                                    </p:animEffect>
                                    <p:anim calcmode="lin" valueType="num">
                                      <p:cBhvr>
                                        <p:cTn id="18" dur="750" fill="hold"/>
                                        <p:tgtEl>
                                          <p:spTgt spid="19"/>
                                        </p:tgtEl>
                                        <p:attrNameLst>
                                          <p:attrName>ppt_x</p:attrName>
                                        </p:attrNameLst>
                                      </p:cBhvr>
                                      <p:tavLst>
                                        <p:tav tm="0">
                                          <p:val>
                                            <p:strVal val="#ppt_x"/>
                                          </p:val>
                                        </p:tav>
                                        <p:tav tm="100000">
                                          <p:val>
                                            <p:strVal val="#ppt_x"/>
                                          </p:val>
                                        </p:tav>
                                      </p:tavLst>
                                    </p:anim>
                                    <p:anim calcmode="lin" valueType="num">
                                      <p:cBhvr>
                                        <p:cTn id="19" dur="75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2500"/>
                            </p:stCondLst>
                            <p:childTnLst>
                              <p:par>
                                <p:cTn id="33" presetID="50" presetClass="entr" presetSubtype="0" decel="10000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ppt_w</p:attrName>
                                        </p:attrNameLst>
                                      </p:cBhvr>
                                      <p:tavLst>
                                        <p:tav tm="0">
                                          <p:val>
                                            <p:strVal val="#ppt_w+.3"/>
                                          </p:val>
                                        </p:tav>
                                        <p:tav tm="100000">
                                          <p:val>
                                            <p:strVal val="#ppt_w"/>
                                          </p:val>
                                        </p:tav>
                                      </p:tavLst>
                                    </p:anim>
                                    <p:anim calcmode="lin" valueType="num">
                                      <p:cBhvr>
                                        <p:cTn id="36" dur="1000" fill="hold"/>
                                        <p:tgtEl>
                                          <p:spTgt spid="26"/>
                                        </p:tgtEl>
                                        <p:attrNameLst>
                                          <p:attrName>ppt_h</p:attrName>
                                        </p:attrNameLst>
                                      </p:cBhvr>
                                      <p:tavLst>
                                        <p:tav tm="0">
                                          <p:val>
                                            <p:strVal val="#ppt_h"/>
                                          </p:val>
                                        </p:tav>
                                        <p:tav tm="100000">
                                          <p:val>
                                            <p:strVal val="#ppt_h"/>
                                          </p:val>
                                        </p:tav>
                                      </p:tavLst>
                                    </p:anim>
                                    <p:animEffect transition="in" filter="fade">
                                      <p:cBhvr>
                                        <p:cTn id="3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024708" y="-255563"/>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627066" y="-116983"/>
            <a:ext cx="2615611" cy="3231043"/>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6"/>
          <p:cNvSpPr/>
          <p:nvPr/>
        </p:nvSpPr>
        <p:spPr bwMode="auto">
          <a:xfrm>
            <a:off x="1061085" y="2672080"/>
            <a:ext cx="2209165" cy="3037205"/>
          </a:xfrm>
          <a:custGeom>
            <a:avLst/>
            <a:gdLst/>
            <a:ahLst/>
            <a:cxnLst>
              <a:cxn ang="0">
                <a:pos x="208" y="0"/>
              </a:cxn>
              <a:cxn ang="0">
                <a:pos x="208" y="0"/>
              </a:cxn>
              <a:cxn ang="0">
                <a:pos x="410" y="158"/>
              </a:cxn>
              <a:cxn ang="0">
                <a:pos x="416" y="208"/>
              </a:cxn>
              <a:cxn ang="0">
                <a:pos x="277"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5" y="0"/>
                  <a:pt x="387" y="67"/>
                  <a:pt x="410" y="158"/>
                </a:cubicBezTo>
                <a:cubicBezTo>
                  <a:pt x="414" y="174"/>
                  <a:pt x="416" y="191"/>
                  <a:pt x="416" y="208"/>
                </a:cubicBezTo>
                <a:cubicBezTo>
                  <a:pt x="416" y="289"/>
                  <a:pt x="345" y="352"/>
                  <a:pt x="277" y="477"/>
                </a:cubicBezTo>
                <a:cubicBezTo>
                  <a:pt x="231" y="562"/>
                  <a:pt x="218" y="613"/>
                  <a:pt x="211" y="620"/>
                </a:cubicBezTo>
                <a:cubicBezTo>
                  <a:pt x="211" y="620"/>
                  <a:pt x="209" y="621"/>
                  <a:pt x="208" y="621"/>
                </a:cubicBezTo>
                <a:cubicBezTo>
                  <a:pt x="207" y="621"/>
                  <a:pt x="205" y="620"/>
                  <a:pt x="205" y="620"/>
                </a:cubicBezTo>
                <a:cubicBezTo>
                  <a:pt x="198" y="613"/>
                  <a:pt x="185" y="562"/>
                  <a:pt x="139" y="477"/>
                </a:cubicBezTo>
                <a:cubicBezTo>
                  <a:pt x="71" y="352"/>
                  <a:pt x="0" y="289"/>
                  <a:pt x="0" y="208"/>
                </a:cubicBezTo>
                <a:cubicBezTo>
                  <a:pt x="0" y="191"/>
                  <a:pt x="2" y="174"/>
                  <a:pt x="6" y="158"/>
                </a:cubicBezTo>
                <a:cubicBezTo>
                  <a:pt x="29" y="67"/>
                  <a:pt x="111" y="0"/>
                  <a:pt x="208" y="0"/>
                </a:cubicBezTo>
                <a:close/>
              </a:path>
            </a:pathLst>
          </a:custGeom>
          <a:solidFill>
            <a:srgbClr val="62723F"/>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9" name="Oval 2"/>
          <p:cNvSpPr>
            <a:spLocks noChangeArrowheads="1"/>
          </p:cNvSpPr>
          <p:nvPr/>
        </p:nvSpPr>
        <p:spPr bwMode="auto">
          <a:xfrm>
            <a:off x="1214120" y="2780030"/>
            <a:ext cx="1903095" cy="1732280"/>
          </a:xfrm>
          <a:prstGeom prst="ellipse">
            <a:avLst/>
          </a:prstGeom>
          <a:blipFill rotWithShape="1">
            <a:blip r:embed="rId4"/>
            <a:stretch>
              <a:fillRect/>
            </a:stretch>
          </a:bli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11" name="Freeform 8"/>
          <p:cNvSpPr/>
          <p:nvPr/>
        </p:nvSpPr>
        <p:spPr bwMode="auto">
          <a:xfrm>
            <a:off x="3649345" y="2672080"/>
            <a:ext cx="2209165" cy="3037205"/>
          </a:xfrm>
          <a:custGeom>
            <a:avLst/>
            <a:gdLst/>
            <a:ahLst/>
            <a:cxnLst>
              <a:cxn ang="0">
                <a:pos x="208" y="0"/>
              </a:cxn>
              <a:cxn ang="0">
                <a:pos x="208" y="0"/>
              </a:cxn>
              <a:cxn ang="0">
                <a:pos x="410" y="158"/>
              </a:cxn>
              <a:cxn ang="0">
                <a:pos x="416" y="208"/>
              </a:cxn>
              <a:cxn ang="0">
                <a:pos x="277"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5" y="0"/>
                  <a:pt x="387" y="67"/>
                  <a:pt x="410" y="158"/>
                </a:cubicBezTo>
                <a:cubicBezTo>
                  <a:pt x="414" y="174"/>
                  <a:pt x="416" y="191"/>
                  <a:pt x="416" y="208"/>
                </a:cubicBezTo>
                <a:cubicBezTo>
                  <a:pt x="416" y="289"/>
                  <a:pt x="345" y="352"/>
                  <a:pt x="277" y="477"/>
                </a:cubicBezTo>
                <a:cubicBezTo>
                  <a:pt x="230" y="562"/>
                  <a:pt x="218" y="613"/>
                  <a:pt x="211" y="620"/>
                </a:cubicBezTo>
                <a:cubicBezTo>
                  <a:pt x="211" y="620"/>
                  <a:pt x="209" y="621"/>
                  <a:pt x="208" y="621"/>
                </a:cubicBezTo>
                <a:cubicBezTo>
                  <a:pt x="206" y="621"/>
                  <a:pt x="205" y="620"/>
                  <a:pt x="205" y="620"/>
                </a:cubicBezTo>
                <a:cubicBezTo>
                  <a:pt x="198" y="613"/>
                  <a:pt x="185" y="562"/>
                  <a:pt x="139" y="477"/>
                </a:cubicBezTo>
                <a:cubicBezTo>
                  <a:pt x="71" y="352"/>
                  <a:pt x="0" y="289"/>
                  <a:pt x="0" y="208"/>
                </a:cubicBezTo>
                <a:cubicBezTo>
                  <a:pt x="0" y="191"/>
                  <a:pt x="2" y="174"/>
                  <a:pt x="6" y="158"/>
                </a:cubicBezTo>
                <a:cubicBezTo>
                  <a:pt x="29" y="67"/>
                  <a:pt x="111" y="0"/>
                  <a:pt x="208" y="0"/>
                </a:cubicBezTo>
                <a:close/>
              </a:path>
            </a:pathLst>
          </a:custGeom>
          <a:solidFill>
            <a:srgbClr val="566D59"/>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12" name="Oval 9"/>
          <p:cNvSpPr>
            <a:spLocks noChangeArrowheads="1"/>
          </p:cNvSpPr>
          <p:nvPr/>
        </p:nvSpPr>
        <p:spPr bwMode="auto">
          <a:xfrm>
            <a:off x="3800475" y="2780030"/>
            <a:ext cx="1906905" cy="1767205"/>
          </a:xfrm>
          <a:prstGeom prst="ellipse">
            <a:avLst/>
          </a:prstGeom>
          <a:blipFill rotWithShape="1">
            <a:blip r:embed="rId5"/>
            <a:stretch>
              <a:fillRect/>
            </a:stretch>
          </a:bli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14" name="Freeform 10"/>
          <p:cNvSpPr/>
          <p:nvPr/>
        </p:nvSpPr>
        <p:spPr bwMode="auto">
          <a:xfrm>
            <a:off x="6473190" y="2672080"/>
            <a:ext cx="2228215" cy="2974975"/>
          </a:xfrm>
          <a:custGeom>
            <a:avLst/>
            <a:gdLst/>
            <a:ahLst/>
            <a:cxnLst>
              <a:cxn ang="0">
                <a:pos x="208" y="0"/>
              </a:cxn>
              <a:cxn ang="0">
                <a:pos x="208" y="0"/>
              </a:cxn>
              <a:cxn ang="0">
                <a:pos x="410" y="158"/>
              </a:cxn>
              <a:cxn ang="0">
                <a:pos x="416" y="208"/>
              </a:cxn>
              <a:cxn ang="0">
                <a:pos x="277"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5" y="0"/>
                  <a:pt x="387" y="67"/>
                  <a:pt x="410" y="158"/>
                </a:cubicBezTo>
                <a:cubicBezTo>
                  <a:pt x="414" y="174"/>
                  <a:pt x="416" y="191"/>
                  <a:pt x="416" y="208"/>
                </a:cubicBezTo>
                <a:cubicBezTo>
                  <a:pt x="416" y="289"/>
                  <a:pt x="345" y="352"/>
                  <a:pt x="277" y="477"/>
                </a:cubicBezTo>
                <a:cubicBezTo>
                  <a:pt x="230" y="562"/>
                  <a:pt x="218" y="613"/>
                  <a:pt x="211" y="620"/>
                </a:cubicBezTo>
                <a:cubicBezTo>
                  <a:pt x="211" y="620"/>
                  <a:pt x="209" y="621"/>
                  <a:pt x="208" y="621"/>
                </a:cubicBezTo>
                <a:cubicBezTo>
                  <a:pt x="206" y="621"/>
                  <a:pt x="205" y="620"/>
                  <a:pt x="205" y="620"/>
                </a:cubicBezTo>
                <a:cubicBezTo>
                  <a:pt x="198" y="613"/>
                  <a:pt x="185" y="562"/>
                  <a:pt x="139" y="477"/>
                </a:cubicBezTo>
                <a:cubicBezTo>
                  <a:pt x="71" y="352"/>
                  <a:pt x="0" y="289"/>
                  <a:pt x="0" y="208"/>
                </a:cubicBezTo>
                <a:cubicBezTo>
                  <a:pt x="0" y="191"/>
                  <a:pt x="2" y="174"/>
                  <a:pt x="6" y="158"/>
                </a:cubicBezTo>
                <a:cubicBezTo>
                  <a:pt x="29" y="67"/>
                  <a:pt x="110" y="0"/>
                  <a:pt x="208" y="0"/>
                </a:cubicBezTo>
                <a:close/>
              </a:path>
            </a:pathLst>
          </a:custGeom>
          <a:solidFill>
            <a:srgbClr val="62723F"/>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4444"/>
              </a:solidFill>
              <a:effectLst/>
              <a:uLnTx/>
              <a:uFillTx/>
              <a:latin typeface="Calibri" panose="020F0502020204030204"/>
              <a:ea typeface="+mn-ea"/>
              <a:cs typeface="+mn-cs"/>
            </a:endParaRPr>
          </a:p>
        </p:txBody>
      </p:sp>
      <p:sp>
        <p:nvSpPr>
          <p:cNvPr id="15" name="Oval 11"/>
          <p:cNvSpPr>
            <a:spLocks noChangeArrowheads="1"/>
          </p:cNvSpPr>
          <p:nvPr/>
        </p:nvSpPr>
        <p:spPr bwMode="auto">
          <a:xfrm>
            <a:off x="6642100" y="2814320"/>
            <a:ext cx="1889760" cy="1697990"/>
          </a:xfrm>
          <a:prstGeom prst="ellipse">
            <a:avLst/>
          </a:prstGeom>
          <a:blipFill rotWithShape="1">
            <a:blip r:embed="rId6"/>
            <a:stretch>
              <a:fillRect/>
            </a:stretch>
          </a:bli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17" name="Freeform 12"/>
          <p:cNvSpPr/>
          <p:nvPr/>
        </p:nvSpPr>
        <p:spPr bwMode="auto">
          <a:xfrm>
            <a:off x="9350375" y="2671445"/>
            <a:ext cx="2352040" cy="2974975"/>
          </a:xfrm>
          <a:custGeom>
            <a:avLst/>
            <a:gdLst/>
            <a:ahLst/>
            <a:cxnLst>
              <a:cxn ang="0">
                <a:pos x="208" y="0"/>
              </a:cxn>
              <a:cxn ang="0">
                <a:pos x="208" y="0"/>
              </a:cxn>
              <a:cxn ang="0">
                <a:pos x="409" y="158"/>
              </a:cxn>
              <a:cxn ang="0">
                <a:pos x="416" y="208"/>
              </a:cxn>
              <a:cxn ang="0">
                <a:pos x="276" y="477"/>
              </a:cxn>
              <a:cxn ang="0">
                <a:pos x="211" y="620"/>
              </a:cxn>
              <a:cxn ang="0">
                <a:pos x="208" y="621"/>
              </a:cxn>
              <a:cxn ang="0">
                <a:pos x="205" y="620"/>
              </a:cxn>
              <a:cxn ang="0">
                <a:pos x="139" y="477"/>
              </a:cxn>
              <a:cxn ang="0">
                <a:pos x="0" y="208"/>
              </a:cxn>
              <a:cxn ang="0">
                <a:pos x="6" y="158"/>
              </a:cxn>
              <a:cxn ang="0">
                <a:pos x="208" y="0"/>
              </a:cxn>
            </a:cxnLst>
            <a:rect l="0" t="0" r="r" b="b"/>
            <a:pathLst>
              <a:path w="416" h="621">
                <a:moveTo>
                  <a:pt x="208" y="0"/>
                </a:moveTo>
                <a:cubicBezTo>
                  <a:pt x="208" y="0"/>
                  <a:pt x="208" y="0"/>
                  <a:pt x="208" y="0"/>
                </a:cubicBezTo>
                <a:cubicBezTo>
                  <a:pt x="305" y="0"/>
                  <a:pt x="387" y="67"/>
                  <a:pt x="409" y="158"/>
                </a:cubicBezTo>
                <a:cubicBezTo>
                  <a:pt x="414" y="174"/>
                  <a:pt x="416" y="191"/>
                  <a:pt x="416" y="208"/>
                </a:cubicBezTo>
                <a:cubicBezTo>
                  <a:pt x="416" y="289"/>
                  <a:pt x="345" y="352"/>
                  <a:pt x="276" y="477"/>
                </a:cubicBezTo>
                <a:cubicBezTo>
                  <a:pt x="230" y="562"/>
                  <a:pt x="218" y="613"/>
                  <a:pt x="211" y="620"/>
                </a:cubicBezTo>
                <a:cubicBezTo>
                  <a:pt x="211" y="620"/>
                  <a:pt x="209" y="621"/>
                  <a:pt x="208" y="621"/>
                </a:cubicBezTo>
                <a:cubicBezTo>
                  <a:pt x="206" y="621"/>
                  <a:pt x="205" y="620"/>
                  <a:pt x="205" y="620"/>
                </a:cubicBezTo>
                <a:cubicBezTo>
                  <a:pt x="198" y="613"/>
                  <a:pt x="185" y="562"/>
                  <a:pt x="139" y="477"/>
                </a:cubicBezTo>
                <a:cubicBezTo>
                  <a:pt x="70" y="352"/>
                  <a:pt x="0" y="289"/>
                  <a:pt x="0" y="208"/>
                </a:cubicBezTo>
                <a:cubicBezTo>
                  <a:pt x="0" y="191"/>
                  <a:pt x="2" y="174"/>
                  <a:pt x="6" y="158"/>
                </a:cubicBezTo>
                <a:cubicBezTo>
                  <a:pt x="29" y="67"/>
                  <a:pt x="110" y="0"/>
                  <a:pt x="208" y="0"/>
                </a:cubicBezTo>
                <a:close/>
              </a:path>
            </a:pathLst>
          </a:custGeom>
          <a:solidFill>
            <a:srgbClr val="566D59"/>
          </a:solid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18" name="Oval 13"/>
          <p:cNvSpPr>
            <a:spLocks noChangeArrowheads="1"/>
          </p:cNvSpPr>
          <p:nvPr/>
        </p:nvSpPr>
        <p:spPr bwMode="auto">
          <a:xfrm>
            <a:off x="9525635" y="2802255"/>
            <a:ext cx="2000885" cy="1687830"/>
          </a:xfrm>
          <a:prstGeom prst="ellipse">
            <a:avLst/>
          </a:prstGeom>
          <a:blipFill rotWithShape="1">
            <a:blip r:embed="rId7"/>
            <a:stretch>
              <a:fillRect/>
            </a:stretch>
          </a:bli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705"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444444"/>
              </a:solidFill>
              <a:effectLst/>
              <a:uLnTx/>
              <a:uFillTx/>
              <a:latin typeface="Arial" panose="020B0604020202020204" pitchFamily="34" charset="0"/>
              <a:ea typeface="+mn-ea"/>
              <a:cs typeface="+mn-cs"/>
            </a:endParaRPr>
          </a:p>
        </p:txBody>
      </p:sp>
      <p:sp>
        <p:nvSpPr>
          <p:cNvPr id="24" name="文本框 23"/>
          <p:cNvSpPr txBox="1"/>
          <p:nvPr/>
        </p:nvSpPr>
        <p:spPr>
          <a:xfrm>
            <a:off x="907570" y="5709269"/>
            <a:ext cx="2398875" cy="337185"/>
          </a:xfrm>
          <a:prstGeom prst="rect">
            <a:avLst/>
          </a:prstGeom>
          <a:noFill/>
        </p:spPr>
        <p:txBody>
          <a:bodyPr wrap="square" rtlCol="0">
            <a:spAutoFit/>
            <a:scene3d>
              <a:camera prst="orthographicFront"/>
              <a:lightRig rig="threePt" dir="t"/>
            </a:scene3d>
            <a:sp3d contourW="12700"/>
          </a:bodyPr>
          <a:lstStyle/>
          <a:p>
            <a:pPr algn="ctr"/>
            <a:r>
              <a:rPr lang="vi-VN" altLang="en-US" sz="1600" b="1" dirty="0" smtClean="0">
                <a:solidFill>
                  <a:schemeClr val="tx1">
                    <a:lumMod val="75000"/>
                    <a:lumOff val="25000"/>
                  </a:schemeClr>
                </a:solidFill>
                <a:latin typeface="Calibri" panose="020F0502020204030204" pitchFamily="34" charset="0"/>
              </a:rPr>
              <a:t>Bèo tai chuột</a:t>
            </a:r>
          </a:p>
        </p:txBody>
      </p:sp>
      <p:sp>
        <p:nvSpPr>
          <p:cNvPr id="27" name="文本框 26"/>
          <p:cNvSpPr txBox="1"/>
          <p:nvPr/>
        </p:nvSpPr>
        <p:spPr>
          <a:xfrm>
            <a:off x="3649082" y="5709269"/>
            <a:ext cx="2398875" cy="337185"/>
          </a:xfrm>
          <a:prstGeom prst="rect">
            <a:avLst/>
          </a:prstGeom>
          <a:noFill/>
        </p:spPr>
        <p:txBody>
          <a:bodyPr wrap="square" rtlCol="0">
            <a:spAutoFit/>
            <a:scene3d>
              <a:camera prst="orthographicFront"/>
              <a:lightRig rig="threePt" dir="t"/>
            </a:scene3d>
            <a:sp3d contourW="12700"/>
          </a:bodyPr>
          <a:lstStyle/>
          <a:p>
            <a:pPr algn="ctr"/>
            <a:r>
              <a:rPr lang="vi-VN" altLang="en-US" sz="1600" b="1" dirty="0" smtClean="0">
                <a:solidFill>
                  <a:schemeClr val="tx1">
                    <a:lumMod val="75000"/>
                    <a:lumOff val="25000"/>
                  </a:schemeClr>
                </a:solidFill>
                <a:latin typeface="Calibri" panose="020F0502020204030204" pitchFamily="34" charset="0"/>
              </a:rPr>
              <a:t>Rong thủy sinh</a:t>
            </a:r>
          </a:p>
        </p:txBody>
      </p:sp>
      <p:sp>
        <p:nvSpPr>
          <p:cNvPr id="30" name="文本框 29"/>
          <p:cNvSpPr txBox="1"/>
          <p:nvPr/>
        </p:nvSpPr>
        <p:spPr>
          <a:xfrm>
            <a:off x="6387822" y="5709269"/>
            <a:ext cx="2398875" cy="337185"/>
          </a:xfrm>
          <a:prstGeom prst="rect">
            <a:avLst/>
          </a:prstGeom>
          <a:noFill/>
        </p:spPr>
        <p:txBody>
          <a:bodyPr wrap="square" rtlCol="0">
            <a:spAutoFit/>
            <a:scene3d>
              <a:camera prst="orthographicFront"/>
              <a:lightRig rig="threePt" dir="t"/>
            </a:scene3d>
            <a:sp3d contourW="12700"/>
          </a:bodyPr>
          <a:lstStyle/>
          <a:p>
            <a:pPr algn="ctr"/>
            <a:r>
              <a:rPr lang="vi-VN" altLang="en-US" sz="1600" b="1" dirty="0" smtClean="0">
                <a:solidFill>
                  <a:schemeClr val="tx1">
                    <a:lumMod val="75000"/>
                    <a:lumOff val="25000"/>
                  </a:schemeClr>
                </a:solidFill>
                <a:latin typeface="Calibri" panose="020F0502020204030204" pitchFamily="34" charset="0"/>
              </a:rPr>
              <a:t>Hoa sen, hoa súng</a:t>
            </a:r>
          </a:p>
        </p:txBody>
      </p:sp>
      <p:sp>
        <p:nvSpPr>
          <p:cNvPr id="33" name="文本框 32"/>
          <p:cNvSpPr txBox="1"/>
          <p:nvPr/>
        </p:nvSpPr>
        <p:spPr>
          <a:xfrm>
            <a:off x="9129334" y="5709269"/>
            <a:ext cx="2398875" cy="337185"/>
          </a:xfrm>
          <a:prstGeom prst="rect">
            <a:avLst/>
          </a:prstGeom>
          <a:noFill/>
        </p:spPr>
        <p:txBody>
          <a:bodyPr wrap="square" rtlCol="0">
            <a:spAutoFit/>
            <a:scene3d>
              <a:camera prst="orthographicFront"/>
              <a:lightRig rig="threePt" dir="t"/>
            </a:scene3d>
            <a:sp3d contourW="12700"/>
          </a:bodyPr>
          <a:lstStyle/>
          <a:p>
            <a:pPr algn="ctr"/>
            <a:r>
              <a:rPr lang="vi-VN" altLang="en-US" sz="1600" b="1" dirty="0" smtClean="0">
                <a:solidFill>
                  <a:schemeClr val="tx1">
                    <a:lumMod val="75000"/>
                    <a:lumOff val="25000"/>
                  </a:schemeClr>
                </a:solidFill>
                <a:latin typeface="Calibri" panose="020F0502020204030204" pitchFamily="34" charset="0"/>
              </a:rPr>
              <a:t>Lục bình ( bèo tây)</a:t>
            </a:r>
          </a:p>
        </p:txBody>
      </p:sp>
      <p:sp>
        <p:nvSpPr>
          <p:cNvPr id="35" name="文本框 34"/>
          <p:cNvSpPr txBox="1"/>
          <p:nvPr/>
        </p:nvSpPr>
        <p:spPr>
          <a:xfrm>
            <a:off x="3173095" y="714375"/>
            <a:ext cx="6317615" cy="1568450"/>
          </a:xfrm>
          <a:prstGeom prst="rect">
            <a:avLst/>
          </a:prstGeom>
          <a:noFill/>
        </p:spPr>
        <p:txBody>
          <a:bodyPr wrap="square" rtlCol="0">
            <a:spAutoFit/>
            <a:scene3d>
              <a:camera prst="orthographicFront"/>
              <a:lightRig rig="threePt" dir="t"/>
            </a:scene3d>
          </a:bodyPr>
          <a:lstStyle/>
          <a:p>
            <a:pPr algn="ct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sym typeface="+mn-ea"/>
              </a:rPr>
              <a:t>Cây sống ở </a:t>
            </a:r>
            <a:endPar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endParaRPr>
          </a:p>
          <a:p>
            <a:pPr algn="ct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sym typeface="+mn-ea"/>
              </a:rPr>
              <a:t>dưới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3"/>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8100" y="-3604260"/>
            <a:ext cx="1440180" cy="924433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610235" y="-285750"/>
            <a:ext cx="2121535" cy="207962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9215120" y="107950"/>
            <a:ext cx="1769745" cy="2186305"/>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2903482" y="233844"/>
            <a:ext cx="5869305" cy="1568450"/>
          </a:xfrm>
          <a:prstGeom prst="rect">
            <a:avLst/>
          </a:prstGeom>
          <a:noFill/>
        </p:spPr>
        <p:txBody>
          <a:bodyPr wrap="none" rtlCol="0">
            <a:spAutoFit/>
          </a:bodyPr>
          <a:lstStyle/>
          <a:p>
            <a:pPr algn="ctr"/>
            <a:r>
              <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sym typeface="+mn-ea"/>
              </a:rPr>
              <a:t>Cây sống được cả </a:t>
            </a:r>
            <a:endPar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endParaRPr>
          </a:p>
          <a:p>
            <a:pPr algn="ctr"/>
            <a:r>
              <a:rPr lang="vi-VN" altLang="en-US" sz="4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sym typeface="+mn-ea"/>
              </a:rPr>
              <a:t>trên cạn và dưới nước</a:t>
            </a:r>
            <a:endParaRPr lang="vi-VN" altLang="zh-CN" sz="4800" b="1" dirty="0">
              <a:ln>
                <a:solidFill>
                  <a:schemeClr val="accent6">
                    <a:lumMod val="50000"/>
                  </a:schemeClr>
                </a:solidFill>
              </a:ln>
              <a:solidFill>
                <a:schemeClr val="accent6">
                  <a:lumMod val="75000"/>
                </a:schemeClr>
              </a:solidFill>
              <a:latin typeface="Consolas" panose="020B0609020204030204" charset="0"/>
              <a:ea typeface="方正粗黑宋简体" panose="02000000000000000000" pitchFamily="2" charset="-122"/>
              <a:cs typeface="Consolas" panose="020B0609020204030204" charset="0"/>
              <a:sym typeface="+mn-ea"/>
            </a:endParaRPr>
          </a:p>
        </p:txBody>
      </p:sp>
      <p:pic>
        <p:nvPicPr>
          <p:cNvPr id="2" name="Picture 1" descr="174"/>
          <p:cNvPicPr>
            <a:picLocks noChangeAspect="1"/>
          </p:cNvPicPr>
          <p:nvPr/>
        </p:nvPicPr>
        <p:blipFill>
          <a:blip r:embed="rId4"/>
          <a:stretch>
            <a:fillRect/>
          </a:stretch>
        </p:blipFill>
        <p:spPr>
          <a:xfrm>
            <a:off x="125730" y="1814830"/>
            <a:ext cx="4156075" cy="3037840"/>
          </a:xfrm>
          <a:prstGeom prst="roundRect">
            <a:avLst/>
          </a:prstGeom>
        </p:spPr>
      </p:pic>
      <p:pic>
        <p:nvPicPr>
          <p:cNvPr id="8" name="Picture 7" descr="Cây-giống-Dừa-Sáp"/>
          <p:cNvPicPr>
            <a:picLocks noChangeAspect="1"/>
          </p:cNvPicPr>
          <p:nvPr/>
        </p:nvPicPr>
        <p:blipFill>
          <a:blip r:embed="rId5"/>
          <a:stretch>
            <a:fillRect/>
          </a:stretch>
        </p:blipFill>
        <p:spPr>
          <a:xfrm>
            <a:off x="2124075" y="3646170"/>
            <a:ext cx="4646295" cy="3108960"/>
          </a:xfrm>
          <a:prstGeom prst="roundRect">
            <a:avLst/>
          </a:prstGeom>
        </p:spPr>
      </p:pic>
      <p:pic>
        <p:nvPicPr>
          <p:cNvPr id="6" name="Picture 5" descr="cay-rau-mac"/>
          <p:cNvPicPr>
            <a:picLocks noChangeAspect="1"/>
          </p:cNvPicPr>
          <p:nvPr/>
        </p:nvPicPr>
        <p:blipFill>
          <a:blip r:embed="rId6"/>
          <a:stretch>
            <a:fillRect/>
          </a:stretch>
        </p:blipFill>
        <p:spPr>
          <a:xfrm>
            <a:off x="5149215" y="1891665"/>
            <a:ext cx="4565015" cy="3074035"/>
          </a:xfrm>
          <a:prstGeom prst="roundRect">
            <a:avLst/>
          </a:prstGeom>
        </p:spPr>
      </p:pic>
      <p:pic>
        <p:nvPicPr>
          <p:cNvPr id="7" name="Picture 6" descr="300px-Grass_(field_in_Kstovsky_District)"/>
          <p:cNvPicPr>
            <a:picLocks noChangeAspect="1"/>
          </p:cNvPicPr>
          <p:nvPr/>
        </p:nvPicPr>
        <p:blipFill>
          <a:blip r:embed="rId7"/>
          <a:stretch>
            <a:fillRect/>
          </a:stretch>
        </p:blipFill>
        <p:spPr>
          <a:xfrm>
            <a:off x="8436610" y="3935730"/>
            <a:ext cx="3656330" cy="2742565"/>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3"/>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4987925" y="-4016375"/>
            <a:ext cx="2216150" cy="1102931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215083" y="-192698"/>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9150306" y="159877"/>
            <a:ext cx="2615611" cy="3231043"/>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5"/>
          <p:cNvSpPr>
            <a:spLocks noChangeArrowheads="1"/>
          </p:cNvSpPr>
          <p:nvPr/>
        </p:nvSpPr>
        <p:spPr bwMode="auto">
          <a:xfrm>
            <a:off x="5619783" y="5657045"/>
            <a:ext cx="807432" cy="806025"/>
          </a:xfrm>
          <a:prstGeom prst="ellipse">
            <a:avLst/>
          </a:prstGeom>
          <a:solidFill>
            <a:srgbClr val="566D59"/>
          </a:solidFill>
          <a:ln>
            <a:noFill/>
          </a:ln>
          <a:effectLst/>
        </p:spPr>
        <p:txBody>
          <a:bodyPr vert="horz" wrap="square" lIns="91440" tIns="45720" rIns="91440" bIns="45720" numCol="1" anchor="ctr" anchorCtr="0" compatLnSpc="1"/>
          <a:lstStyle/>
          <a:p>
            <a:pPr algn="ctr"/>
            <a:r>
              <a:rPr lang="en-US" sz="2800" dirty="0" smtClean="0">
                <a:solidFill>
                  <a:srgbClr val="FFFFFF"/>
                </a:solidFill>
                <a:latin typeface="Roboto Medium" charset="0"/>
                <a:ea typeface="Roboto Medium" charset="0"/>
                <a:cs typeface="Roboto Medium" charset="0"/>
              </a:rPr>
              <a:t>F</a:t>
            </a:r>
            <a:endParaRPr lang="en-US" sz="2800" dirty="0">
              <a:solidFill>
                <a:srgbClr val="FFFFFF"/>
              </a:solidFill>
              <a:latin typeface="Roboto Medium" charset="0"/>
              <a:ea typeface="Roboto Medium" charset="0"/>
              <a:cs typeface="Roboto Medium" charset="0"/>
            </a:endParaRPr>
          </a:p>
        </p:txBody>
      </p:sp>
      <p:sp>
        <p:nvSpPr>
          <p:cNvPr id="9" name="Freeform 6"/>
          <p:cNvSpPr/>
          <p:nvPr/>
        </p:nvSpPr>
        <p:spPr bwMode="auto">
          <a:xfrm>
            <a:off x="4898157" y="2984360"/>
            <a:ext cx="860886" cy="1050787"/>
          </a:xfrm>
          <a:custGeom>
            <a:avLst/>
            <a:gdLst>
              <a:gd name="T0" fmla="*/ 398 w 647"/>
              <a:gd name="T1" fmla="*/ 0 h 791"/>
              <a:gd name="T2" fmla="*/ 0 w 647"/>
              <a:gd name="T3" fmla="*/ 566 h 791"/>
              <a:gd name="T4" fmla="*/ 240 w 647"/>
              <a:gd name="T5" fmla="*/ 791 h 791"/>
              <a:gd name="T6" fmla="*/ 647 w 647"/>
              <a:gd name="T7" fmla="*/ 371 h 791"/>
              <a:gd name="T8" fmla="*/ 398 w 647"/>
              <a:gd name="T9" fmla="*/ 0 h 791"/>
            </a:gdLst>
            <a:ahLst/>
            <a:cxnLst>
              <a:cxn ang="0">
                <a:pos x="T0" y="T1"/>
              </a:cxn>
              <a:cxn ang="0">
                <a:pos x="T2" y="T3"/>
              </a:cxn>
              <a:cxn ang="0">
                <a:pos x="T4" y="T5"/>
              </a:cxn>
              <a:cxn ang="0">
                <a:pos x="T6" y="T7"/>
              </a:cxn>
              <a:cxn ang="0">
                <a:pos x="T8" y="T9"/>
              </a:cxn>
            </a:cxnLst>
            <a:rect l="0" t="0" r="r" b="b"/>
            <a:pathLst>
              <a:path w="647" h="791">
                <a:moveTo>
                  <a:pt x="398" y="0"/>
                </a:moveTo>
                <a:cubicBezTo>
                  <a:pt x="164" y="126"/>
                  <a:pt x="0" y="338"/>
                  <a:pt x="0" y="566"/>
                </a:cubicBezTo>
                <a:cubicBezTo>
                  <a:pt x="0" y="714"/>
                  <a:pt x="111" y="791"/>
                  <a:pt x="240" y="791"/>
                </a:cubicBezTo>
                <a:cubicBezTo>
                  <a:pt x="515" y="791"/>
                  <a:pt x="471" y="505"/>
                  <a:pt x="647" y="371"/>
                </a:cubicBezTo>
                <a:cubicBezTo>
                  <a:pt x="618" y="243"/>
                  <a:pt x="540" y="99"/>
                  <a:pt x="398" y="0"/>
                </a:cubicBezTo>
                <a:close/>
              </a:path>
            </a:pathLst>
          </a:custGeom>
          <a:solidFill>
            <a:srgbClr val="62723F"/>
          </a:solidFill>
          <a:ln>
            <a:noFill/>
          </a:ln>
          <a:effectLst/>
        </p:spPr>
        <p:txBody>
          <a:bodyPr vert="horz" wrap="square" lIns="91440" tIns="45720" rIns="91440" bIns="45720" numCol="1" anchor="ctr" anchorCtr="0" compatLnSpc="1"/>
          <a:lstStyle/>
          <a:p>
            <a:pPr algn="ctr"/>
            <a:r>
              <a:rPr lang="en-US" sz="2800" dirty="0" smtClean="0">
                <a:solidFill>
                  <a:srgbClr val="FFFFFF"/>
                </a:solidFill>
                <a:latin typeface="Roboto Medium" charset="0"/>
                <a:ea typeface="Roboto Medium" charset="0"/>
                <a:cs typeface="Roboto Medium" charset="0"/>
              </a:rPr>
              <a:t>A</a:t>
            </a:r>
            <a:endParaRPr lang="en-US" sz="2800" dirty="0">
              <a:solidFill>
                <a:srgbClr val="FFFFFF"/>
              </a:solidFill>
              <a:latin typeface="Roboto Medium" charset="0"/>
              <a:ea typeface="Roboto Medium" charset="0"/>
              <a:cs typeface="Roboto Medium" charset="0"/>
            </a:endParaRPr>
          </a:p>
        </p:txBody>
      </p:sp>
      <p:sp>
        <p:nvSpPr>
          <p:cNvPr id="10" name="Freeform 7"/>
          <p:cNvSpPr/>
          <p:nvPr/>
        </p:nvSpPr>
        <p:spPr bwMode="auto">
          <a:xfrm>
            <a:off x="6102272" y="3864939"/>
            <a:ext cx="1191456" cy="853852"/>
          </a:xfrm>
          <a:custGeom>
            <a:avLst/>
            <a:gdLst>
              <a:gd name="T0" fmla="*/ 896 w 896"/>
              <a:gd name="T1" fmla="*/ 0 h 642"/>
              <a:gd name="T2" fmla="*/ 327 w 896"/>
              <a:gd name="T3" fmla="*/ 29 h 642"/>
              <a:gd name="T4" fmla="*/ 0 w 896"/>
              <a:gd name="T5" fmla="*/ 390 h 642"/>
              <a:gd name="T6" fmla="*/ 409 w 896"/>
              <a:gd name="T7" fmla="*/ 642 h 642"/>
              <a:gd name="T8" fmla="*/ 896 w 896"/>
              <a:gd name="T9" fmla="*/ 0 h 642"/>
            </a:gdLst>
            <a:ahLst/>
            <a:cxnLst>
              <a:cxn ang="0">
                <a:pos x="T0" y="T1"/>
              </a:cxn>
              <a:cxn ang="0">
                <a:pos x="T2" y="T3"/>
              </a:cxn>
              <a:cxn ang="0">
                <a:pos x="T4" y="T5"/>
              </a:cxn>
              <a:cxn ang="0">
                <a:pos x="T6" y="T7"/>
              </a:cxn>
              <a:cxn ang="0">
                <a:pos x="T8" y="T9"/>
              </a:cxn>
            </a:cxnLst>
            <a:rect l="0" t="0" r="r" b="b"/>
            <a:pathLst>
              <a:path w="896" h="642">
                <a:moveTo>
                  <a:pt x="896" y="0"/>
                </a:moveTo>
                <a:cubicBezTo>
                  <a:pt x="691" y="58"/>
                  <a:pt x="493" y="58"/>
                  <a:pt x="327" y="29"/>
                </a:cubicBezTo>
                <a:cubicBezTo>
                  <a:pt x="291" y="175"/>
                  <a:pt x="144" y="278"/>
                  <a:pt x="0" y="390"/>
                </a:cubicBezTo>
                <a:cubicBezTo>
                  <a:pt x="71" y="495"/>
                  <a:pt x="200" y="607"/>
                  <a:pt x="409" y="642"/>
                </a:cubicBezTo>
                <a:cubicBezTo>
                  <a:pt x="605" y="502"/>
                  <a:pt x="875" y="319"/>
                  <a:pt x="896" y="0"/>
                </a:cubicBezTo>
                <a:close/>
              </a:path>
            </a:pathLst>
          </a:custGeom>
          <a:solidFill>
            <a:srgbClr val="566D59"/>
          </a:solidFill>
          <a:ln>
            <a:noFill/>
          </a:ln>
          <a:effectLst/>
        </p:spPr>
        <p:txBody>
          <a:bodyPr vert="horz" wrap="square" lIns="91440" tIns="45720" rIns="91440" bIns="45720" numCol="1" anchor="ctr" anchorCtr="0" compatLnSpc="1"/>
          <a:lstStyle/>
          <a:p>
            <a:pPr algn="ctr"/>
            <a:r>
              <a:rPr lang="en-US" sz="2800" dirty="0" smtClean="0">
                <a:solidFill>
                  <a:srgbClr val="FFFFFF"/>
                </a:solidFill>
                <a:latin typeface="Roboto Medium" charset="0"/>
                <a:ea typeface="Roboto Medium" charset="0"/>
                <a:cs typeface="Roboto Medium" charset="0"/>
              </a:rPr>
              <a:t>D</a:t>
            </a:r>
            <a:endParaRPr lang="en-US" sz="2800" dirty="0">
              <a:solidFill>
                <a:srgbClr val="FFFFFF"/>
              </a:solidFill>
              <a:latin typeface="Roboto Medium" charset="0"/>
              <a:ea typeface="Roboto Medium" charset="0"/>
              <a:cs typeface="Roboto Medium" charset="0"/>
            </a:endParaRPr>
          </a:p>
        </p:txBody>
      </p:sp>
      <p:sp>
        <p:nvSpPr>
          <p:cNvPr id="11" name="Freeform 8"/>
          <p:cNvSpPr/>
          <p:nvPr/>
        </p:nvSpPr>
        <p:spPr bwMode="auto">
          <a:xfrm>
            <a:off x="5427067" y="2826812"/>
            <a:ext cx="1168949" cy="649884"/>
          </a:xfrm>
          <a:custGeom>
            <a:avLst/>
            <a:gdLst>
              <a:gd name="T0" fmla="*/ 879 w 879"/>
              <a:gd name="T1" fmla="*/ 61 h 489"/>
              <a:gd name="T2" fmla="*/ 467 w 879"/>
              <a:gd name="T3" fmla="*/ 0 h 489"/>
              <a:gd name="T4" fmla="*/ 0 w 879"/>
              <a:gd name="T5" fmla="*/ 118 h 489"/>
              <a:gd name="T6" fmla="*/ 249 w 879"/>
              <a:gd name="T7" fmla="*/ 489 h 489"/>
              <a:gd name="T8" fmla="*/ 489 w 879"/>
              <a:gd name="T9" fmla="*/ 421 h 489"/>
              <a:gd name="T10" fmla="*/ 682 w 879"/>
              <a:gd name="T11" fmla="*/ 461 h 489"/>
              <a:gd name="T12" fmla="*/ 879 w 879"/>
              <a:gd name="T13" fmla="*/ 61 h 489"/>
            </a:gdLst>
            <a:ahLst/>
            <a:cxnLst>
              <a:cxn ang="0">
                <a:pos x="T0" y="T1"/>
              </a:cxn>
              <a:cxn ang="0">
                <a:pos x="T2" y="T3"/>
              </a:cxn>
              <a:cxn ang="0">
                <a:pos x="T4" y="T5"/>
              </a:cxn>
              <a:cxn ang="0">
                <a:pos x="T6" y="T7"/>
              </a:cxn>
              <a:cxn ang="0">
                <a:pos x="T8" y="T9"/>
              </a:cxn>
              <a:cxn ang="0">
                <a:pos x="T10" y="T11"/>
              </a:cxn>
              <a:cxn ang="0">
                <a:pos x="T12" y="T13"/>
              </a:cxn>
            </a:cxnLst>
            <a:rect l="0" t="0" r="r" b="b"/>
            <a:pathLst>
              <a:path w="879" h="489">
                <a:moveTo>
                  <a:pt x="879" y="61"/>
                </a:moveTo>
                <a:cubicBezTo>
                  <a:pt x="751" y="20"/>
                  <a:pt x="609" y="0"/>
                  <a:pt x="467" y="0"/>
                </a:cubicBezTo>
                <a:cubicBezTo>
                  <a:pt x="300" y="0"/>
                  <a:pt x="138" y="44"/>
                  <a:pt x="0" y="118"/>
                </a:cubicBezTo>
                <a:cubicBezTo>
                  <a:pt x="142" y="217"/>
                  <a:pt x="220" y="361"/>
                  <a:pt x="249" y="489"/>
                </a:cubicBezTo>
                <a:cubicBezTo>
                  <a:pt x="303" y="448"/>
                  <a:pt x="378" y="421"/>
                  <a:pt x="489" y="421"/>
                </a:cubicBezTo>
                <a:cubicBezTo>
                  <a:pt x="564" y="421"/>
                  <a:pt x="629" y="435"/>
                  <a:pt x="682" y="461"/>
                </a:cubicBezTo>
                <a:cubicBezTo>
                  <a:pt x="807" y="342"/>
                  <a:pt x="862" y="225"/>
                  <a:pt x="879" y="61"/>
                </a:cubicBezTo>
                <a:close/>
              </a:path>
            </a:pathLst>
          </a:custGeom>
          <a:solidFill>
            <a:srgbClr val="566D59"/>
          </a:solidFill>
          <a:ln>
            <a:noFill/>
          </a:ln>
          <a:effectLst/>
        </p:spPr>
        <p:txBody>
          <a:bodyPr vert="horz" wrap="square" lIns="91440" tIns="45720" rIns="91440" bIns="45720" numCol="1" anchor="ctr" anchorCtr="0" compatLnSpc="1"/>
          <a:lstStyle/>
          <a:p>
            <a:pPr algn="ctr"/>
            <a:r>
              <a:rPr lang="en-US" sz="2800" dirty="0" smtClean="0">
                <a:solidFill>
                  <a:srgbClr val="FFFFFF"/>
                </a:solidFill>
                <a:latin typeface="Roboto Medium" charset="0"/>
                <a:ea typeface="Roboto Medium" charset="0"/>
                <a:cs typeface="Roboto Medium" charset="0"/>
              </a:rPr>
              <a:t>B</a:t>
            </a:r>
            <a:endParaRPr lang="en-US" sz="2800" dirty="0">
              <a:solidFill>
                <a:srgbClr val="FFFFFF"/>
              </a:solidFill>
              <a:latin typeface="Roboto Medium" charset="0"/>
              <a:ea typeface="Roboto Medium" charset="0"/>
              <a:cs typeface="Roboto Medium" charset="0"/>
            </a:endParaRPr>
          </a:p>
        </p:txBody>
      </p:sp>
      <p:sp>
        <p:nvSpPr>
          <p:cNvPr id="12" name="Freeform 9"/>
          <p:cNvSpPr/>
          <p:nvPr/>
        </p:nvSpPr>
        <p:spPr bwMode="auto">
          <a:xfrm>
            <a:off x="6334374" y="2908399"/>
            <a:ext cx="962167" cy="1033907"/>
          </a:xfrm>
          <a:custGeom>
            <a:avLst/>
            <a:gdLst>
              <a:gd name="T0" fmla="*/ 722 w 724"/>
              <a:gd name="T1" fmla="*/ 720 h 778"/>
              <a:gd name="T2" fmla="*/ 724 w 724"/>
              <a:gd name="T3" fmla="*/ 678 h 778"/>
              <a:gd name="T4" fmla="*/ 197 w 724"/>
              <a:gd name="T5" fmla="*/ 0 h 778"/>
              <a:gd name="T6" fmla="*/ 0 w 724"/>
              <a:gd name="T7" fmla="*/ 400 h 778"/>
              <a:gd name="T8" fmla="*/ 162 w 724"/>
              <a:gd name="T9" fmla="*/ 678 h 778"/>
              <a:gd name="T10" fmla="*/ 153 w 724"/>
              <a:gd name="T11" fmla="*/ 749 h 778"/>
              <a:gd name="T12" fmla="*/ 722 w 724"/>
              <a:gd name="T13" fmla="*/ 720 h 778"/>
            </a:gdLst>
            <a:ahLst/>
            <a:cxnLst>
              <a:cxn ang="0">
                <a:pos x="T0" y="T1"/>
              </a:cxn>
              <a:cxn ang="0">
                <a:pos x="T2" y="T3"/>
              </a:cxn>
              <a:cxn ang="0">
                <a:pos x="T4" y="T5"/>
              </a:cxn>
              <a:cxn ang="0">
                <a:pos x="T6" y="T7"/>
              </a:cxn>
              <a:cxn ang="0">
                <a:pos x="T8" y="T9"/>
              </a:cxn>
              <a:cxn ang="0">
                <a:pos x="T10" y="T11"/>
              </a:cxn>
              <a:cxn ang="0">
                <a:pos x="T12" y="T13"/>
              </a:cxn>
            </a:cxnLst>
            <a:rect l="0" t="0" r="r" b="b"/>
            <a:pathLst>
              <a:path w="724" h="778">
                <a:moveTo>
                  <a:pt x="722" y="720"/>
                </a:moveTo>
                <a:cubicBezTo>
                  <a:pt x="723" y="706"/>
                  <a:pt x="724" y="692"/>
                  <a:pt x="724" y="678"/>
                </a:cubicBezTo>
                <a:cubicBezTo>
                  <a:pt x="724" y="314"/>
                  <a:pt x="496" y="98"/>
                  <a:pt x="197" y="0"/>
                </a:cubicBezTo>
                <a:cubicBezTo>
                  <a:pt x="180" y="164"/>
                  <a:pt x="125" y="281"/>
                  <a:pt x="0" y="400"/>
                </a:cubicBezTo>
                <a:cubicBezTo>
                  <a:pt x="104" y="450"/>
                  <a:pt x="162" y="546"/>
                  <a:pt x="162" y="678"/>
                </a:cubicBezTo>
                <a:cubicBezTo>
                  <a:pt x="162" y="703"/>
                  <a:pt x="159" y="726"/>
                  <a:pt x="153" y="749"/>
                </a:cubicBezTo>
                <a:cubicBezTo>
                  <a:pt x="319" y="778"/>
                  <a:pt x="517" y="778"/>
                  <a:pt x="722" y="720"/>
                </a:cubicBezTo>
                <a:close/>
              </a:path>
            </a:pathLst>
          </a:custGeom>
          <a:solidFill>
            <a:srgbClr val="62723F"/>
          </a:solidFill>
          <a:ln>
            <a:noFill/>
          </a:ln>
          <a:effectLst/>
        </p:spPr>
        <p:txBody>
          <a:bodyPr vert="horz" wrap="square" lIns="91440" tIns="45720" rIns="91440" bIns="45720" numCol="1" anchor="ctr" anchorCtr="0" compatLnSpc="1"/>
          <a:lstStyle/>
          <a:p>
            <a:pPr algn="ctr"/>
            <a:r>
              <a:rPr lang="en-US" sz="2800" dirty="0" smtClean="0">
                <a:solidFill>
                  <a:srgbClr val="FFFFFF"/>
                </a:solidFill>
                <a:latin typeface="Roboto Medium" charset="0"/>
                <a:ea typeface="Roboto Medium" charset="0"/>
                <a:cs typeface="Roboto Medium" charset="0"/>
              </a:rPr>
              <a:t>C</a:t>
            </a:r>
            <a:endParaRPr lang="en-US" sz="2800" dirty="0">
              <a:solidFill>
                <a:srgbClr val="FFFFFF"/>
              </a:solidFill>
              <a:latin typeface="Roboto Medium" charset="0"/>
              <a:ea typeface="Roboto Medium" charset="0"/>
              <a:cs typeface="Roboto Medium" charset="0"/>
            </a:endParaRPr>
          </a:p>
        </p:txBody>
      </p:sp>
      <p:sp>
        <p:nvSpPr>
          <p:cNvPr id="13" name="Freeform 10"/>
          <p:cNvSpPr/>
          <p:nvPr/>
        </p:nvSpPr>
        <p:spPr bwMode="auto">
          <a:xfrm>
            <a:off x="5688709" y="4384002"/>
            <a:ext cx="957947" cy="953727"/>
          </a:xfrm>
          <a:custGeom>
            <a:avLst/>
            <a:gdLst>
              <a:gd name="T0" fmla="*/ 311 w 720"/>
              <a:gd name="T1" fmla="*/ 0 h 718"/>
              <a:gd name="T2" fmla="*/ 0 w 720"/>
              <a:gd name="T3" fmla="*/ 470 h 718"/>
              <a:gd name="T4" fmla="*/ 237 w 720"/>
              <a:gd name="T5" fmla="*/ 718 h 718"/>
              <a:gd name="T6" fmla="*/ 540 w 720"/>
              <a:gd name="T7" fmla="*/ 407 h 718"/>
              <a:gd name="T8" fmla="*/ 720 w 720"/>
              <a:gd name="T9" fmla="*/ 252 h 718"/>
              <a:gd name="T10" fmla="*/ 311 w 720"/>
              <a:gd name="T11" fmla="*/ 0 h 718"/>
            </a:gdLst>
            <a:ahLst/>
            <a:cxnLst>
              <a:cxn ang="0">
                <a:pos x="T0" y="T1"/>
              </a:cxn>
              <a:cxn ang="0">
                <a:pos x="T2" y="T3"/>
              </a:cxn>
              <a:cxn ang="0">
                <a:pos x="T4" y="T5"/>
              </a:cxn>
              <a:cxn ang="0">
                <a:pos x="T6" y="T7"/>
              </a:cxn>
              <a:cxn ang="0">
                <a:pos x="T8" y="T9"/>
              </a:cxn>
              <a:cxn ang="0">
                <a:pos x="T10" y="T11"/>
              </a:cxn>
            </a:cxnLst>
            <a:rect l="0" t="0" r="r" b="b"/>
            <a:pathLst>
              <a:path w="720" h="718">
                <a:moveTo>
                  <a:pt x="311" y="0"/>
                </a:moveTo>
                <a:cubicBezTo>
                  <a:pt x="154" y="122"/>
                  <a:pt x="0" y="256"/>
                  <a:pt x="0" y="470"/>
                </a:cubicBezTo>
                <a:cubicBezTo>
                  <a:pt x="0" y="589"/>
                  <a:pt x="78" y="718"/>
                  <a:pt x="237" y="718"/>
                </a:cubicBezTo>
                <a:cubicBezTo>
                  <a:pt x="481" y="718"/>
                  <a:pt x="451" y="537"/>
                  <a:pt x="540" y="407"/>
                </a:cubicBezTo>
                <a:cubicBezTo>
                  <a:pt x="573" y="359"/>
                  <a:pt x="640" y="309"/>
                  <a:pt x="720" y="252"/>
                </a:cubicBezTo>
                <a:cubicBezTo>
                  <a:pt x="511" y="217"/>
                  <a:pt x="382" y="105"/>
                  <a:pt x="311" y="0"/>
                </a:cubicBezTo>
                <a:close/>
              </a:path>
            </a:pathLst>
          </a:custGeom>
          <a:solidFill>
            <a:srgbClr val="62723F"/>
          </a:solidFill>
          <a:ln>
            <a:noFill/>
          </a:ln>
          <a:effectLst/>
        </p:spPr>
        <p:txBody>
          <a:bodyPr vert="horz" wrap="square" lIns="91440" tIns="45720" rIns="91440" bIns="45720" numCol="1" anchor="ctr" anchorCtr="0" compatLnSpc="1"/>
          <a:lstStyle/>
          <a:p>
            <a:pPr algn="ctr"/>
            <a:r>
              <a:rPr lang="en-US" sz="2800" dirty="0" smtClean="0">
                <a:solidFill>
                  <a:srgbClr val="FFFFFF"/>
                </a:solidFill>
                <a:latin typeface="Roboto Medium" charset="0"/>
                <a:ea typeface="Roboto Medium" charset="0"/>
                <a:cs typeface="Roboto Medium" charset="0"/>
              </a:rPr>
              <a:t>E</a:t>
            </a:r>
            <a:endParaRPr lang="en-US" sz="2800" dirty="0">
              <a:solidFill>
                <a:srgbClr val="FFFFFF"/>
              </a:solidFill>
              <a:latin typeface="Roboto Medium" charset="0"/>
              <a:ea typeface="Roboto Medium" charset="0"/>
              <a:cs typeface="Roboto Medium" charset="0"/>
            </a:endParaRPr>
          </a:p>
        </p:txBody>
      </p:sp>
      <p:sp>
        <p:nvSpPr>
          <p:cNvPr id="35" name="文本框 34"/>
          <p:cNvSpPr txBox="1"/>
          <p:nvPr/>
        </p:nvSpPr>
        <p:spPr>
          <a:xfrm>
            <a:off x="1749425" y="790575"/>
            <a:ext cx="8054340" cy="1568450"/>
          </a:xfrm>
          <a:prstGeom prst="rect">
            <a:avLst/>
          </a:prstGeom>
          <a:noFill/>
        </p:spPr>
        <p:txBody>
          <a:bodyPr wrap="square" rtlCol="0">
            <a:spAutoFit/>
          </a:bodyPr>
          <a:lstStyle/>
          <a:p>
            <a:pPr algn="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rPr>
              <a:t>Có phải tất cả các loài cây đều có nhu cầu nước như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2933700" y="-2219960"/>
            <a:ext cx="6200775" cy="1134237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r="43232" b="59002"/>
          <a:stretch>
            <a:fillRect/>
          </a:stretch>
        </p:blipFill>
        <p:spPr>
          <a:xfrm rot="16200000">
            <a:off x="-1980087" y="1193373"/>
            <a:ext cx="6785331" cy="4082462"/>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59213" r="43232"/>
          <a:stretch>
            <a:fillRect/>
          </a:stretch>
        </p:blipFill>
        <p:spPr>
          <a:xfrm rot="16200000">
            <a:off x="7587122" y="1514663"/>
            <a:ext cx="6396548" cy="3828666"/>
          </a:xfrm>
          <a:prstGeom prst="rect">
            <a:avLst/>
          </a:prstGeom>
        </p:spPr>
      </p:pic>
      <p:sp>
        <p:nvSpPr>
          <p:cNvPr id="8" name="文本框 7"/>
          <p:cNvSpPr txBox="1"/>
          <p:nvPr>
            <p:custDataLst>
              <p:tags r:id="rId1"/>
            </p:custDataLst>
          </p:nvPr>
        </p:nvSpPr>
        <p:spPr>
          <a:xfrm>
            <a:off x="2012315" y="1134745"/>
            <a:ext cx="8167370" cy="4399915"/>
          </a:xfrm>
          <a:prstGeom prst="rect">
            <a:avLst/>
          </a:prstGeom>
          <a:noFill/>
        </p:spPr>
        <p:txBody>
          <a:bodyPr wrap="square" rtlCol="0">
            <a:spAutoFit/>
          </a:bodyPr>
          <a:lstStyle/>
          <a:p>
            <a:pPr algn="ctr"/>
            <a:r>
              <a:rPr lang="en-US" altLang="zh-CN" sz="40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rPr>
              <a:t>Để tồn tại và phát triển các loài thực vật cần có nước. Có cây ưa ẩm, có cây chịu được khô hạn, cây sống dưới nước. Nhưng các loài cây này đều cần 1 lượng nước nhất định, dù lượng nước này rất ít ỏi phải phù hợp với nhu cần nước của loại cây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5113655" y="-4236720"/>
            <a:ext cx="2019935" cy="1109281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75484"/>
          <a:stretch>
            <a:fillRect/>
          </a:stretch>
        </p:blipFill>
        <p:spPr>
          <a:xfrm rot="16200000">
            <a:off x="-42257" y="-377512"/>
            <a:ext cx="3062178" cy="2977878"/>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68857"/>
          <a:stretch>
            <a:fillRect/>
          </a:stretch>
        </p:blipFill>
        <p:spPr>
          <a:xfrm rot="15019141">
            <a:off x="9207031" y="74758"/>
            <a:ext cx="2615611" cy="3231043"/>
          </a:xfrm>
          <a:prstGeom prst="rect">
            <a:avLst/>
          </a:prstGeom>
        </p:spPr>
      </p:pic>
      <p:sp>
        <p:nvSpPr>
          <p:cNvPr id="9" name="同心圆 8"/>
          <p:cNvSpPr/>
          <p:nvPr/>
        </p:nvSpPr>
        <p:spPr>
          <a:xfrm>
            <a:off x="1218687" y="3486798"/>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同心圆 9"/>
          <p:cNvSpPr/>
          <p:nvPr/>
        </p:nvSpPr>
        <p:spPr>
          <a:xfrm>
            <a:off x="3808666" y="3466032"/>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同心圆 10"/>
          <p:cNvSpPr/>
          <p:nvPr/>
        </p:nvSpPr>
        <p:spPr>
          <a:xfrm>
            <a:off x="6460869" y="3468804"/>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同心圆 11"/>
          <p:cNvSpPr/>
          <p:nvPr/>
        </p:nvSpPr>
        <p:spPr>
          <a:xfrm>
            <a:off x="9113072" y="3484696"/>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3547614" y="5559218"/>
            <a:ext cx="2370455"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nơi</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ẩm ướt</a:t>
            </a:r>
          </a:p>
        </p:txBody>
      </p:sp>
      <p:sp>
        <p:nvSpPr>
          <p:cNvPr id="14" name="文本框 13"/>
          <p:cNvSpPr txBox="1"/>
          <p:nvPr/>
        </p:nvSpPr>
        <p:spPr>
          <a:xfrm>
            <a:off x="6503785" y="5559216"/>
            <a:ext cx="1866900"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dưới nước</a:t>
            </a:r>
          </a:p>
        </p:txBody>
      </p:sp>
      <p:sp>
        <p:nvSpPr>
          <p:cNvPr id="15" name="文本框 14"/>
          <p:cNvSpPr txBox="1"/>
          <p:nvPr/>
        </p:nvSpPr>
        <p:spPr>
          <a:xfrm>
            <a:off x="8370615" y="5559217"/>
            <a:ext cx="3500120"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được cả </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trên cạn và dưới nước</a:t>
            </a:r>
          </a:p>
        </p:txBody>
      </p:sp>
      <p:sp>
        <p:nvSpPr>
          <p:cNvPr id="17" name="文本框 16"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2390775" y="340360"/>
            <a:ext cx="7749540" cy="1938020"/>
          </a:xfrm>
          <a:prstGeom prst="rect">
            <a:avLst/>
          </a:prstGeom>
          <a:noFill/>
          <a:effectLst/>
        </p:spPr>
        <p:txBody>
          <a:bodyPr wrap="square" rtlCol="0">
            <a:spAutoFit/>
          </a:bodyPr>
          <a:lstStyle/>
          <a:p>
            <a:pPr indent="0" algn="l"/>
            <a:r>
              <a:rPr lang="en-US" sz="4000" b="1" i="1" u="sng">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Hoạt động 2: Tìm hiểu nhu cầu về nước ở từng giai đoạn phát triển của mỗi loài cây.</a:t>
            </a:r>
          </a:p>
        </p:txBody>
      </p:sp>
      <p:sp>
        <p:nvSpPr>
          <p:cNvPr id="18" name="文本框 17"/>
          <p:cNvSpPr txBox="1"/>
          <p:nvPr/>
        </p:nvSpPr>
        <p:spPr>
          <a:xfrm>
            <a:off x="949736" y="5559219"/>
            <a:ext cx="2370455" cy="953135"/>
          </a:xfrm>
          <a:prstGeom prst="rect">
            <a:avLst/>
          </a:prstGeom>
          <a:noFill/>
        </p:spPr>
        <p:txBody>
          <a:bodyPr wrap="none" rtlCol="0">
            <a:spAutoFit/>
          </a:bodyPr>
          <a:lstStyle/>
          <a:p>
            <a:pPr algn="ctr"/>
            <a:r>
              <a:rPr lang="vi-VN" altLang="zh-CN"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nơi</a:t>
            </a:r>
          </a:p>
          <a:p>
            <a:pPr algn="ctr"/>
            <a:r>
              <a:rPr lang="vi-VN" altLang="zh-CN"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 khô cạn</a:t>
            </a:r>
          </a:p>
        </p:txBody>
      </p:sp>
      <p:pic>
        <p:nvPicPr>
          <p:cNvPr id="16" name="Picture 15" descr="cay-xuong-rong-4"/>
          <p:cNvPicPr>
            <a:picLocks noChangeAspect="1"/>
          </p:cNvPicPr>
          <p:nvPr/>
        </p:nvPicPr>
        <p:blipFill>
          <a:blip r:embed="rId5"/>
          <a:srcRect t="15171" r="43593"/>
          <a:stretch>
            <a:fillRect/>
          </a:stretch>
        </p:blipFill>
        <p:spPr>
          <a:xfrm>
            <a:off x="1294765" y="3557905"/>
            <a:ext cx="1736725" cy="1742440"/>
          </a:xfrm>
          <a:prstGeom prst="ellipse">
            <a:avLst/>
          </a:prstGeom>
        </p:spPr>
      </p:pic>
      <p:pic>
        <p:nvPicPr>
          <p:cNvPr id="19" name="Picture 18" descr="4fd96-du-lich-phu-quoc-vuon-quoc-gia-phu-quoc"/>
          <p:cNvPicPr>
            <a:picLocks noChangeAspect="1"/>
          </p:cNvPicPr>
          <p:nvPr/>
        </p:nvPicPr>
        <p:blipFill>
          <a:blip r:embed="rId6"/>
          <a:srcRect l="4764" t="-648" r="12139" b="648"/>
          <a:stretch>
            <a:fillRect/>
          </a:stretch>
        </p:blipFill>
        <p:spPr>
          <a:xfrm>
            <a:off x="3865880" y="3529330"/>
            <a:ext cx="1785620" cy="1748155"/>
          </a:xfrm>
          <a:prstGeom prst="ellipse">
            <a:avLst/>
          </a:prstGeom>
        </p:spPr>
      </p:pic>
      <p:pic>
        <p:nvPicPr>
          <p:cNvPr id="20" name="Picture 19" descr="hoa-sen-4"/>
          <p:cNvPicPr>
            <a:picLocks noChangeAspect="1"/>
          </p:cNvPicPr>
          <p:nvPr/>
        </p:nvPicPr>
        <p:blipFill>
          <a:blip r:embed="rId7"/>
          <a:stretch>
            <a:fillRect/>
          </a:stretch>
        </p:blipFill>
        <p:spPr>
          <a:xfrm>
            <a:off x="6529070" y="3529330"/>
            <a:ext cx="1751330" cy="1748155"/>
          </a:xfrm>
          <a:prstGeom prst="ellipse">
            <a:avLst/>
          </a:prstGeom>
        </p:spPr>
      </p:pic>
      <p:pic>
        <p:nvPicPr>
          <p:cNvPr id="21" name="Picture 20" descr="174"/>
          <p:cNvPicPr>
            <a:picLocks noChangeAspect="1"/>
          </p:cNvPicPr>
          <p:nvPr/>
        </p:nvPicPr>
        <p:blipFill>
          <a:blip r:embed="rId8"/>
          <a:srcRect l="-266"/>
          <a:stretch>
            <a:fillRect/>
          </a:stretch>
        </p:blipFill>
        <p:spPr>
          <a:xfrm>
            <a:off x="9164955" y="3529330"/>
            <a:ext cx="1779270" cy="1793875"/>
          </a:xfrm>
          <a:prstGeom prst="ellipse">
            <a:avLst/>
          </a:prstGeom>
        </p:spPr>
      </p:pic>
      <p:sp>
        <p:nvSpPr>
          <p:cNvPr id="2" name="Text Box 1"/>
          <p:cNvSpPr txBox="1"/>
          <p:nvPr/>
        </p:nvSpPr>
        <p:spPr>
          <a:xfrm>
            <a:off x="442595" y="2642235"/>
            <a:ext cx="10675620" cy="521970"/>
          </a:xfrm>
          <a:prstGeom prst="rect">
            <a:avLst/>
          </a:prstGeom>
          <a:noFill/>
        </p:spPr>
        <p:txBody>
          <a:bodyPr wrap="none" rtlCol="0" anchor="t">
            <a:spAutoFit/>
          </a:bodyPr>
          <a:lstStyle/>
          <a:p>
            <a:pPr algn="ctr">
              <a:spcBef>
                <a:spcPct val="50000"/>
              </a:spcBef>
            </a:pP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 Quan sát tranh, ảnh v</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 cây đã chuẩn bị, phân các lo</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i cây th</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nh 4 nhóm: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
                                        <p:tgtEl>
                                          <p:spTgt spid="17"/>
                                        </p:tgtEl>
                                      </p:cBhvr>
                                    </p:animEffect>
                                    <p:anim calcmode="lin" valueType="num">
                                      <p:cBhvr>
                                        <p:cTn id="8" dur="400" fill="hold"/>
                                        <p:tgtEl>
                                          <p:spTgt spid="17"/>
                                        </p:tgtEl>
                                        <p:attrNameLst>
                                          <p:attrName>ppt_x</p:attrName>
                                        </p:attrNameLst>
                                      </p:cBhvr>
                                      <p:tavLst>
                                        <p:tav tm="0">
                                          <p:val>
                                            <p:strVal val="#ppt_x"/>
                                          </p:val>
                                        </p:tav>
                                        <p:tav tm="100000">
                                          <p:val>
                                            <p:strVal val="#ppt_x"/>
                                          </p:val>
                                        </p:tav>
                                      </p:tavLst>
                                    </p:anim>
                                    <p:anim calcmode="lin" valueType="num">
                                      <p:cBhvr>
                                        <p:cTn id="9" dur="400" fill="hold"/>
                                        <p:tgtEl>
                                          <p:spTgt spid="1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from="(-#ppt_w/2)" to="(#ppt_x)" calcmode="lin" valueType="num">
                                      <p:cBhvr>
                                        <p:cTn id="16" dur="600" fill="hold">
                                          <p:stCondLst>
                                            <p:cond delay="0"/>
                                          </p:stCondLst>
                                        </p:cTn>
                                        <p:tgtEl>
                                          <p:spTgt spid="2"/>
                                        </p:tgtEl>
                                        <p:attrNameLst>
                                          <p:attrName>ppt_x</p:attrName>
                                        </p:attrNameLst>
                                      </p:cBhvr>
                                    </p:anim>
                                    <p:anim from="0" to="-1.0" calcmode="lin" valueType="num">
                                      <p:cBhvr>
                                        <p:cTn id="17" dur="200" decel="50000" autoRev="1" fill="hold">
                                          <p:stCondLst>
                                            <p:cond delay="600"/>
                                          </p:stCondLst>
                                        </p:cTn>
                                        <p:tgtEl>
                                          <p:spTgt spid="2"/>
                                        </p:tgtEl>
                                        <p:attrNameLst>
                                          <p:attrName>xshear</p:attrName>
                                        </p:attrNameLst>
                                      </p:cBhvr>
                                    </p:anim>
                                    <p:animScale>
                                      <p:cBhvr>
                                        <p:cTn id="18" dur="200" decel="100000" autoRev="1" fill="hold">
                                          <p:stCondLst>
                                            <p:cond delay="600"/>
                                          </p:stCondLst>
                                        </p:cTn>
                                        <p:tgtEl>
                                          <p:spTgt spid="2"/>
                                        </p:tgtEl>
                                      </p:cBhvr>
                                      <p:from x="100000" y="100000"/>
                                      <p:to x="80000" y="100000"/>
                                    </p:animScale>
                                    <p:anim by="(#ppt_h/3+#ppt_w*0.1)" calcmode="lin" valueType="num">
                                      <p:cBhvr additive="sum">
                                        <p:cTn id="19" dur="200" decel="100000" autoRev="1" fill="hold">
                                          <p:stCondLst>
                                            <p:cond delay="600"/>
                                          </p:stCondLst>
                                        </p:cTn>
                                        <p:tgtEl>
                                          <p:spTgt spid="2"/>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ppt_x</p:attrName>
                                        </p:attrNameLst>
                                      </p:cBhvr>
                                      <p:tavLst>
                                        <p:tav tm="0">
                                          <p:val>
                                            <p:strVal val="#ppt_x-.2"/>
                                          </p:val>
                                        </p:tav>
                                        <p:tav tm="100000">
                                          <p:val>
                                            <p:strVal val="#ppt_x"/>
                                          </p:val>
                                        </p:tav>
                                      </p:tavLst>
                                    </p:anim>
                                    <p:anim calcmode="lin" valueType="num">
                                      <p:cBhvr>
                                        <p:cTn id="3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7" grpId="0" bldLvl="0" animBg="1"/>
      <p:bldP spid="17" grpId="1" animBg="1"/>
      <p:bldP spid="18" grpId="0"/>
      <p:bldP spid="18" grpId="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5118100" y="-3604260"/>
            <a:ext cx="1440180" cy="924433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75484"/>
          <a:stretch>
            <a:fillRect/>
          </a:stretch>
        </p:blipFill>
        <p:spPr>
          <a:xfrm rot="16200000">
            <a:off x="610235" y="-285750"/>
            <a:ext cx="2121535" cy="2079625"/>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68857"/>
          <a:stretch>
            <a:fillRect/>
          </a:stretch>
        </p:blipFill>
        <p:spPr>
          <a:xfrm rot="15019141">
            <a:off x="9215120" y="107950"/>
            <a:ext cx="1769745" cy="2186305"/>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2403475" y="246380"/>
            <a:ext cx="6606540" cy="1568450"/>
          </a:xfrm>
          <a:prstGeom prst="rect">
            <a:avLst/>
          </a:prstGeom>
          <a:noFill/>
        </p:spPr>
        <p:txBody>
          <a:bodyPr wrap="square" rtlCol="0">
            <a:spAutoFit/>
          </a:bodyPr>
          <a:lstStyle/>
          <a:p>
            <a:pPr algn="ctr">
              <a:spcBef>
                <a:spcPct val="50000"/>
              </a:spcBef>
            </a:pPr>
            <a:r>
              <a:rPr 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Mô tả những gì em nhìn thấy trong hình vẽ ?</a:t>
            </a:r>
            <a:endParaRPr lang="en-US" altLang="zh-CN"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ea typeface="方正粗黑宋简体" panose="02000000000000000000" pitchFamily="2" charset="-122"/>
              <a:cs typeface="Consolas" panose="020B0609020204030204" charset="0"/>
              <a:sym typeface="+mn-ea"/>
            </a:endParaRPr>
          </a:p>
        </p:txBody>
      </p:sp>
      <p:pic>
        <p:nvPicPr>
          <p:cNvPr id="15367" name="Picture 13" descr="cayluanaymoilay"/>
          <p:cNvPicPr>
            <a:picLocks noChangeAspect="1"/>
          </p:cNvPicPr>
          <p:nvPr/>
        </p:nvPicPr>
        <p:blipFill>
          <a:blip r:embed="rId5"/>
          <a:stretch>
            <a:fillRect/>
          </a:stretch>
        </p:blipFill>
        <p:spPr>
          <a:xfrm>
            <a:off x="490220" y="2144395"/>
            <a:ext cx="5184140" cy="3788410"/>
          </a:xfrm>
          <a:prstGeom prst="round2DiagRect">
            <a:avLst/>
          </a:prstGeom>
          <a:noFill/>
          <a:ln w="9525">
            <a:noFill/>
          </a:ln>
        </p:spPr>
      </p:pic>
      <p:pic>
        <p:nvPicPr>
          <p:cNvPr id="15368" name="Picture 14" descr="dang gat lua"/>
          <p:cNvPicPr>
            <a:picLocks noChangeAspect="1"/>
          </p:cNvPicPr>
          <p:nvPr/>
        </p:nvPicPr>
        <p:blipFill>
          <a:blip r:embed="rId6"/>
          <a:stretch>
            <a:fillRect/>
          </a:stretch>
        </p:blipFill>
        <p:spPr>
          <a:xfrm>
            <a:off x="6247765" y="2144395"/>
            <a:ext cx="5095240" cy="3796665"/>
          </a:xfrm>
          <a:prstGeom prst="round2DiagRect">
            <a:avLst/>
          </a:prstGeom>
          <a:noFill/>
          <a:ln w="9525">
            <a:noFill/>
          </a:ln>
        </p:spPr>
      </p:pic>
      <p:sp>
        <p:nvSpPr>
          <p:cNvPr id="9" name="Text Box 8"/>
          <p:cNvSpPr txBox="1"/>
          <p:nvPr/>
        </p:nvSpPr>
        <p:spPr>
          <a:xfrm>
            <a:off x="2555240" y="6042660"/>
            <a:ext cx="811530" cy="368300"/>
          </a:xfrm>
          <a:prstGeom prst="rect">
            <a:avLst/>
          </a:prstGeom>
          <a:noFill/>
        </p:spPr>
        <p:txBody>
          <a:bodyPr wrap="none" rtlCol="0" anchor="t">
            <a:spAutoFit/>
          </a:bodyPr>
          <a:lstStyle/>
          <a:p>
            <a:pPr algn="ctr">
              <a:spcBef>
                <a:spcPct val="50000"/>
              </a:spcBef>
            </a:pPr>
            <a:r>
              <a:rPr lang="en-US"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Hình 2</a:t>
            </a:r>
          </a:p>
        </p:txBody>
      </p:sp>
      <p:sp>
        <p:nvSpPr>
          <p:cNvPr id="10" name="Text Box 9"/>
          <p:cNvSpPr txBox="1"/>
          <p:nvPr/>
        </p:nvSpPr>
        <p:spPr>
          <a:xfrm>
            <a:off x="8629650" y="6042660"/>
            <a:ext cx="811530" cy="368300"/>
          </a:xfrm>
          <a:prstGeom prst="rect">
            <a:avLst/>
          </a:prstGeom>
          <a:noFill/>
        </p:spPr>
        <p:txBody>
          <a:bodyPr wrap="none" rtlCol="0" anchor="t">
            <a:spAutoFit/>
          </a:bodyPr>
          <a:lstStyle/>
          <a:p>
            <a:pPr algn="ctr">
              <a:spcBef>
                <a:spcPct val="50000"/>
              </a:spcBef>
            </a:pPr>
            <a:r>
              <a:rPr lang="en-US"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Hình </a:t>
            </a:r>
            <a:r>
              <a:rPr lang="vi-VN" altLang="en-US"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3"/>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3797" name="Text Box 5"/>
          <p:cNvSpPr txBox="1"/>
          <p:nvPr/>
        </p:nvSpPr>
        <p:spPr>
          <a:xfrm>
            <a:off x="1524000" y="228600"/>
            <a:ext cx="9144000" cy="645160"/>
          </a:xfrm>
          <a:prstGeom prst="rect">
            <a:avLst/>
          </a:prstGeom>
          <a:noFill/>
          <a:ln w="9525">
            <a:noFill/>
          </a:ln>
        </p:spPr>
        <p:txBody>
          <a:bodyPr anchor="t" anchorCtr="0">
            <a:spAutoFit/>
          </a:bodyPr>
          <a:lstStyle/>
          <a:p>
            <a:pPr algn="ctr">
              <a:spcBef>
                <a:spcPct val="50000"/>
              </a:spcBef>
            </a:pPr>
            <a:r>
              <a:rPr lang="en-US" sz="3600" dirty="0">
                <a:solidFill>
                  <a:srgbClr val="0000CC"/>
                </a:solidFill>
                <a:latin typeface="Arial" panose="020B0604020202020204" pitchFamily="34" charset="0"/>
              </a:rPr>
              <a:t>Vào giai đoạn nào cây lúa cần nhiều nước?</a:t>
            </a:r>
          </a:p>
        </p:txBody>
      </p:sp>
      <p:sp>
        <p:nvSpPr>
          <p:cNvPr id="16386" name="Text Box 7"/>
          <p:cNvSpPr txBox="1"/>
          <p:nvPr/>
        </p:nvSpPr>
        <p:spPr>
          <a:xfrm>
            <a:off x="1524000" y="5667375"/>
            <a:ext cx="9144000" cy="645160"/>
          </a:xfrm>
          <a:prstGeom prst="rect">
            <a:avLst/>
          </a:prstGeom>
          <a:noFill/>
          <a:ln w="9525">
            <a:noFill/>
          </a:ln>
        </p:spPr>
        <p:txBody>
          <a:bodyPr anchor="t" anchorCtr="0">
            <a:spAutoFit/>
          </a:bodyPr>
          <a:lstStyle/>
          <a:p>
            <a:pPr>
              <a:spcBef>
                <a:spcPct val="50000"/>
              </a:spcBef>
            </a:pPr>
            <a:endParaRPr lang="en-US" sz="3600" dirty="0">
              <a:latin typeface="Arial" panose="020B0604020202020204" pitchFamily="34" charset="0"/>
            </a:endParaRPr>
          </a:p>
        </p:txBody>
      </p:sp>
      <p:pic>
        <p:nvPicPr>
          <p:cNvPr id="33800" name="Picture 8" descr="cayluanaymoilay"/>
          <p:cNvPicPr>
            <a:picLocks noChangeAspect="1"/>
          </p:cNvPicPr>
          <p:nvPr/>
        </p:nvPicPr>
        <p:blipFill>
          <a:blip r:embed="rId3"/>
          <a:stretch>
            <a:fillRect/>
          </a:stretch>
        </p:blipFill>
        <p:spPr>
          <a:xfrm>
            <a:off x="496570" y="1191260"/>
            <a:ext cx="3705860" cy="3931920"/>
          </a:xfrm>
          <a:prstGeom prst="rect">
            <a:avLst/>
          </a:prstGeom>
          <a:noFill/>
          <a:ln w="9525">
            <a:noFill/>
          </a:ln>
        </p:spPr>
      </p:pic>
      <p:pic>
        <p:nvPicPr>
          <p:cNvPr id="33801" name="Picture 9" descr="lua dang tao hat"/>
          <p:cNvPicPr>
            <a:picLocks noChangeAspect="1"/>
          </p:cNvPicPr>
          <p:nvPr/>
        </p:nvPicPr>
        <p:blipFill>
          <a:blip r:embed="rId4"/>
          <a:stretch>
            <a:fillRect/>
          </a:stretch>
        </p:blipFill>
        <p:spPr>
          <a:xfrm>
            <a:off x="4577715" y="1226185"/>
            <a:ext cx="2907030" cy="3896995"/>
          </a:xfrm>
          <a:prstGeom prst="rect">
            <a:avLst/>
          </a:prstGeom>
          <a:noFill/>
          <a:ln w="9525">
            <a:noFill/>
          </a:ln>
        </p:spPr>
      </p:pic>
      <p:pic>
        <p:nvPicPr>
          <p:cNvPr id="33802" name="Picture 10" descr="dang gat lua"/>
          <p:cNvPicPr>
            <a:picLocks noChangeAspect="1"/>
          </p:cNvPicPr>
          <p:nvPr/>
        </p:nvPicPr>
        <p:blipFill>
          <a:blip r:embed="rId5"/>
          <a:stretch>
            <a:fillRect/>
          </a:stretch>
        </p:blipFill>
        <p:spPr>
          <a:xfrm>
            <a:off x="8011795" y="1209040"/>
            <a:ext cx="3625215" cy="3931920"/>
          </a:xfrm>
          <a:prstGeom prst="rect">
            <a:avLst/>
          </a:prstGeom>
          <a:noFill/>
          <a:ln w="9525">
            <a:noFill/>
          </a:ln>
        </p:spPr>
      </p:pic>
      <p:sp>
        <p:nvSpPr>
          <p:cNvPr id="33804" name="Text Box 12"/>
          <p:cNvSpPr txBox="1"/>
          <p:nvPr/>
        </p:nvSpPr>
        <p:spPr>
          <a:xfrm>
            <a:off x="1247775" y="5281613"/>
            <a:ext cx="2438400" cy="521970"/>
          </a:xfrm>
          <a:prstGeom prst="rect">
            <a:avLst/>
          </a:prstGeom>
          <a:noFill/>
          <a:ln w="9525">
            <a:noFill/>
          </a:ln>
        </p:spPr>
        <p:txBody>
          <a:bodyPr anchor="t" anchorCtr="0">
            <a:spAutoFit/>
          </a:bodyPr>
          <a:lstStyle/>
          <a:p>
            <a:pPr>
              <a:spcBef>
                <a:spcPct val="50000"/>
              </a:spcBef>
            </a:pPr>
            <a:r>
              <a:rPr lang="en-US" sz="2800" b="1" dirty="0">
                <a:solidFill>
                  <a:srgbClr val="FF3300"/>
                </a:solidFill>
                <a:latin typeface="Arial" panose="020B0604020202020204" pitchFamily="34" charset="0"/>
              </a:rPr>
              <a:t>Lúc mới cấy</a:t>
            </a:r>
          </a:p>
        </p:txBody>
      </p:sp>
      <p:sp>
        <p:nvSpPr>
          <p:cNvPr id="33805" name="Text Box 13"/>
          <p:cNvSpPr txBox="1"/>
          <p:nvPr/>
        </p:nvSpPr>
        <p:spPr>
          <a:xfrm>
            <a:off x="5113338" y="5281930"/>
            <a:ext cx="2286000" cy="953135"/>
          </a:xfrm>
          <a:prstGeom prst="rect">
            <a:avLst/>
          </a:prstGeom>
          <a:noFill/>
          <a:ln w="9525">
            <a:noFill/>
          </a:ln>
        </p:spPr>
        <p:txBody>
          <a:bodyPr anchor="t" anchorCtr="0">
            <a:spAutoFit/>
          </a:bodyPr>
          <a:lstStyle/>
          <a:p>
            <a:pPr>
              <a:spcBef>
                <a:spcPct val="50000"/>
              </a:spcBef>
            </a:pPr>
            <a:r>
              <a:rPr lang="en-US" sz="2800" b="1" dirty="0">
                <a:solidFill>
                  <a:srgbClr val="FF3300"/>
                </a:solidFill>
                <a:latin typeface="Arial" panose="020B0604020202020204" pitchFamily="34" charset="0"/>
              </a:rPr>
              <a:t>Đang uốn câu vào hạt</a:t>
            </a:r>
          </a:p>
        </p:txBody>
      </p:sp>
      <p:sp>
        <p:nvSpPr>
          <p:cNvPr id="33806" name="Text Box 14"/>
          <p:cNvSpPr txBox="1"/>
          <p:nvPr/>
        </p:nvSpPr>
        <p:spPr>
          <a:xfrm>
            <a:off x="8676005" y="5281930"/>
            <a:ext cx="2438400" cy="521970"/>
          </a:xfrm>
          <a:prstGeom prst="rect">
            <a:avLst/>
          </a:prstGeom>
          <a:noFill/>
          <a:ln w="9525">
            <a:noFill/>
          </a:ln>
        </p:spPr>
        <p:txBody>
          <a:bodyPr anchor="t" anchorCtr="0">
            <a:spAutoFit/>
          </a:bodyPr>
          <a:lstStyle/>
          <a:p>
            <a:pPr>
              <a:spcBef>
                <a:spcPct val="50000"/>
              </a:spcBef>
            </a:pPr>
            <a:r>
              <a:rPr lang="en-US" sz="2800" b="1" dirty="0">
                <a:solidFill>
                  <a:srgbClr val="FF3300"/>
                </a:solidFill>
                <a:latin typeface="Arial" panose="020B0604020202020204" pitchFamily="34" charset="0"/>
              </a:rPr>
              <a:t>Lúc chín</a:t>
            </a:r>
          </a:p>
        </p:txBody>
      </p:sp>
      <p:pic>
        <p:nvPicPr>
          <p:cNvPr id="5" name="图片 4"/>
          <p:cNvPicPr>
            <a:picLocks noGrp="1" noChangeAspect="1"/>
          </p:cNvPicPr>
          <p:nvPr>
            <p:ph idx="1"/>
          </p:nvPr>
        </p:nvPicPr>
        <p:blipFill>
          <a:blip r:embed="rId6" cstate="print">
            <a:extLst>
              <a:ext uri="{28A0092B-C50C-407E-A947-70E740481C1C}">
                <a14:useLocalDpi xmlns:a14="http://schemas.microsoft.com/office/drawing/2010/main" val="0"/>
              </a:ext>
            </a:extLst>
          </a:blip>
          <a:srcRect/>
          <a:stretch>
            <a:fillRect/>
          </a:stretch>
        </p:blipFill>
        <p:spPr>
          <a:xfrm rot="16200000">
            <a:off x="2773045" y="-2517775"/>
            <a:ext cx="6635750" cy="1190688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p:cTn id="7" dur="500" decel="50000" fill="hold">
                                          <p:stCondLst>
                                            <p:cond delay="0"/>
                                          </p:stCondLst>
                                        </p:cTn>
                                        <p:tgtEl>
                                          <p:spTgt spid="33797">
                                            <p:txEl>
                                              <p:pRg st="0" end="0"/>
                                            </p:txEl>
                                          </p:spTgt>
                                        </p:tgtEl>
                                        <p:attrNameLst>
                                          <p:attrName>style.rotation</p:attrName>
                                        </p:attrNameLst>
                                      </p:cBhvr>
                                      <p:tavLst>
                                        <p:tav tm="0">
                                          <p:val>
                                            <p:strVal val="-90,000000"/>
                                          </p:val>
                                        </p:tav>
                                        <p:tav tm="100000">
                                          <p:val>
                                            <p:strVal val="0,000000"/>
                                          </p:val>
                                        </p:tav>
                                      </p:tavLst>
                                    </p:anim>
                                    <p:anim calcmode="lin" valueType="num">
                                      <p:cBhvr>
                                        <p:cTn id="8" dur="500" decel="50000" fill="hold">
                                          <p:stCondLst>
                                            <p:cond delay="0"/>
                                          </p:stCondLst>
                                        </p:cTn>
                                        <p:tgtEl>
                                          <p:spTgt spid="3379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79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379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79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79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79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797">
                                            <p:txEl>
                                              <p:pRg st="0" end="0"/>
                                            </p:txEl>
                                          </p:spTgt>
                                        </p:tgtEl>
                                      </p:cBhvr>
                                    </p:animEffect>
                                  </p:childTnLst>
                                </p:cTn>
                              </p:par>
                            </p:childTnLst>
                          </p:cTn>
                        </p:par>
                        <p:par>
                          <p:cTn id="15" fill="hold">
                            <p:stCondLst>
                              <p:cond delay="1000"/>
                            </p:stCondLst>
                            <p:childTnLst>
                              <p:par>
                                <p:cTn id="16" presetID="16" presetClass="entr" presetSubtype="26" fill="hold" nodeType="afterEffect">
                                  <p:stCondLst>
                                    <p:cond delay="0"/>
                                  </p:stCondLst>
                                  <p:childTnLst>
                                    <p:set>
                                      <p:cBhvr>
                                        <p:cTn id="17" dur="1" fill="hold">
                                          <p:stCondLst>
                                            <p:cond delay="0"/>
                                          </p:stCondLst>
                                        </p:cTn>
                                        <p:tgtEl>
                                          <p:spTgt spid="33800"/>
                                        </p:tgtEl>
                                        <p:attrNameLst>
                                          <p:attrName>style.visibility</p:attrName>
                                        </p:attrNameLst>
                                      </p:cBhvr>
                                      <p:to>
                                        <p:strVal val="visible"/>
                                      </p:to>
                                    </p:set>
                                    <p:animEffect transition="in" filter="barn(inHorizontal)">
                                      <p:cBhvr>
                                        <p:cTn id="18" dur="2000"/>
                                        <p:tgtEl>
                                          <p:spTgt spid="3380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3804"/>
                                        </p:tgtEl>
                                        <p:attrNameLst>
                                          <p:attrName>style.visibility</p:attrName>
                                        </p:attrNameLst>
                                      </p:cBhvr>
                                      <p:to>
                                        <p:strVal val="visible"/>
                                      </p:to>
                                    </p:set>
                                    <p:animEffect transition="in" filter="box(in)">
                                      <p:cBhvr>
                                        <p:cTn id="21" dur="2000"/>
                                        <p:tgtEl>
                                          <p:spTgt spid="33804"/>
                                        </p:tgtEl>
                                      </p:cBhvr>
                                    </p:animEffect>
                                  </p:childTnLst>
                                </p:cTn>
                              </p:par>
                            </p:childTnLst>
                          </p:cTn>
                        </p:par>
                        <p:par>
                          <p:cTn id="22" fill="hold">
                            <p:stCondLst>
                              <p:cond delay="3000"/>
                            </p:stCondLst>
                            <p:childTnLst>
                              <p:par>
                                <p:cTn id="23" presetID="16" presetClass="entr" presetSubtype="26" fill="hold" nodeType="afterEffect">
                                  <p:stCondLst>
                                    <p:cond delay="0"/>
                                  </p:stCondLst>
                                  <p:childTnLst>
                                    <p:set>
                                      <p:cBhvr>
                                        <p:cTn id="24" dur="1" fill="hold">
                                          <p:stCondLst>
                                            <p:cond delay="0"/>
                                          </p:stCondLst>
                                        </p:cTn>
                                        <p:tgtEl>
                                          <p:spTgt spid="33801"/>
                                        </p:tgtEl>
                                        <p:attrNameLst>
                                          <p:attrName>style.visibility</p:attrName>
                                        </p:attrNameLst>
                                      </p:cBhvr>
                                      <p:to>
                                        <p:strVal val="visible"/>
                                      </p:to>
                                    </p:set>
                                    <p:animEffect transition="in" filter="barn(inHorizontal)">
                                      <p:cBhvr>
                                        <p:cTn id="25" dur="2000"/>
                                        <p:tgtEl>
                                          <p:spTgt spid="3380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3805"/>
                                        </p:tgtEl>
                                        <p:attrNameLst>
                                          <p:attrName>style.visibility</p:attrName>
                                        </p:attrNameLst>
                                      </p:cBhvr>
                                      <p:to>
                                        <p:strVal val="visible"/>
                                      </p:to>
                                    </p:set>
                                    <p:animEffect transition="in" filter="box(in)">
                                      <p:cBhvr>
                                        <p:cTn id="28" dur="2000"/>
                                        <p:tgtEl>
                                          <p:spTgt spid="33805"/>
                                        </p:tgtEl>
                                      </p:cBhvr>
                                    </p:animEffect>
                                  </p:childTnLst>
                                </p:cTn>
                              </p:par>
                            </p:childTnLst>
                          </p:cTn>
                        </p:par>
                        <p:par>
                          <p:cTn id="29" fill="hold">
                            <p:stCondLst>
                              <p:cond delay="5000"/>
                            </p:stCondLst>
                            <p:childTnLst>
                              <p:par>
                                <p:cTn id="30" presetID="16" presetClass="entr" presetSubtype="26" fill="hold" nodeType="afterEffect">
                                  <p:stCondLst>
                                    <p:cond delay="0"/>
                                  </p:stCondLst>
                                  <p:childTnLst>
                                    <p:set>
                                      <p:cBhvr>
                                        <p:cTn id="31" dur="1" fill="hold">
                                          <p:stCondLst>
                                            <p:cond delay="0"/>
                                          </p:stCondLst>
                                        </p:cTn>
                                        <p:tgtEl>
                                          <p:spTgt spid="33802"/>
                                        </p:tgtEl>
                                        <p:attrNameLst>
                                          <p:attrName>style.visibility</p:attrName>
                                        </p:attrNameLst>
                                      </p:cBhvr>
                                      <p:to>
                                        <p:strVal val="visible"/>
                                      </p:to>
                                    </p:set>
                                    <p:animEffect transition="in" filter="barn(inHorizontal)">
                                      <p:cBhvr>
                                        <p:cTn id="32" dur="2000"/>
                                        <p:tgtEl>
                                          <p:spTgt spid="3380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3806"/>
                                        </p:tgtEl>
                                        <p:attrNameLst>
                                          <p:attrName>style.visibility</p:attrName>
                                        </p:attrNameLst>
                                      </p:cBhvr>
                                      <p:to>
                                        <p:strVal val="visible"/>
                                      </p:to>
                                    </p:set>
                                    <p:animEffect transition="in" filter="box(in)">
                                      <p:cBhvr>
                                        <p:cTn id="35" dur="20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p:bldP spid="33805" grpId="0"/>
      <p:bldP spid="338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Text Box 7"/>
          <p:cNvSpPr txBox="1"/>
          <p:nvPr/>
        </p:nvSpPr>
        <p:spPr>
          <a:xfrm>
            <a:off x="2644140" y="229235"/>
            <a:ext cx="7044055" cy="107632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wrap="square" anchor="t" anchorCtr="0">
            <a:spAutoFit/>
          </a:bodyPr>
          <a:lstStyle/>
          <a:p>
            <a:pPr algn="ctr">
              <a:spcBef>
                <a:spcPct val="50000"/>
              </a:spcBef>
            </a:pPr>
            <a:r>
              <a:rPr lang="en-US" sz="32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Arial" panose="020B0604020202020204" pitchFamily="34" charset="0"/>
              </a:rPr>
              <a:t>Cây lúa cần nhiều nước từ lúc mới cấy đến lúc bắt đầu uốn câu vào hạt.</a:t>
            </a:r>
          </a:p>
        </p:txBody>
      </p:sp>
      <p:pic>
        <p:nvPicPr>
          <p:cNvPr id="34824" name="Picture 8" descr="cayluanaymoilay"/>
          <p:cNvPicPr>
            <a:picLocks noChangeAspect="1"/>
          </p:cNvPicPr>
          <p:nvPr/>
        </p:nvPicPr>
        <p:blipFill>
          <a:blip r:embed="rId3"/>
          <a:stretch>
            <a:fillRect/>
          </a:stretch>
        </p:blipFill>
        <p:spPr>
          <a:xfrm>
            <a:off x="1524000" y="1676400"/>
            <a:ext cx="3276600" cy="4800600"/>
          </a:xfrm>
          <a:prstGeom prst="rect">
            <a:avLst/>
          </a:prstGeom>
          <a:noFill/>
          <a:ln w="9525">
            <a:noFill/>
          </a:ln>
        </p:spPr>
      </p:pic>
      <p:pic>
        <p:nvPicPr>
          <p:cNvPr id="34825" name="Picture 9" descr="lua dang tao hat"/>
          <p:cNvPicPr>
            <a:picLocks noChangeAspect="1"/>
          </p:cNvPicPr>
          <p:nvPr/>
        </p:nvPicPr>
        <p:blipFill>
          <a:blip r:embed="rId4"/>
          <a:stretch>
            <a:fillRect/>
          </a:stretch>
        </p:blipFill>
        <p:spPr>
          <a:xfrm>
            <a:off x="7315200" y="1676400"/>
            <a:ext cx="3352800" cy="4800600"/>
          </a:xfrm>
          <a:prstGeom prst="rect">
            <a:avLst/>
          </a:prstGeom>
          <a:noFill/>
          <a:ln w="9525">
            <a:noFill/>
          </a:ln>
        </p:spPr>
      </p:pic>
      <p:sp>
        <p:nvSpPr>
          <p:cNvPr id="34826" name="AutoShape 10"/>
          <p:cNvSpPr/>
          <p:nvPr/>
        </p:nvSpPr>
        <p:spPr>
          <a:xfrm>
            <a:off x="5181600" y="3581400"/>
            <a:ext cx="1828800" cy="685800"/>
          </a:xfrm>
          <a:prstGeom prst="rightArrow">
            <a:avLst>
              <a:gd name="adj1" fmla="val 50000"/>
              <a:gd name="adj2" fmla="val 66654"/>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endParaRPr lang="en-US" dirty="0">
              <a:latin typeface="Arial" panose="020B0604020202020204" pitchFamily="34" charset="0"/>
            </a:endParaRPr>
          </a:p>
        </p:txBody>
      </p:sp>
      <p:grpSp>
        <p:nvGrpSpPr>
          <p:cNvPr id="10" name="Group 6148"/>
          <p:cNvGrpSpPr/>
          <p:nvPr/>
        </p:nvGrpSpPr>
        <p:grpSpPr>
          <a:xfrm>
            <a:off x="5100320" y="5647055"/>
            <a:ext cx="1099185" cy="1120140"/>
            <a:chOff x="0" y="0"/>
            <a:chExt cx="5625589" cy="4662669"/>
          </a:xfrm>
          <a:solidFill>
            <a:srgbClr val="62723F"/>
          </a:solidFill>
        </p:grpSpPr>
        <p:sp>
          <p:nvSpPr>
            <p:cNvPr id="11" name="Shape 6146"/>
            <p:cNvSpPr/>
            <p:nvPr/>
          </p:nvSpPr>
          <p:spPr>
            <a:xfrm>
              <a:off x="0" y="0"/>
              <a:ext cx="5246710" cy="4662670"/>
            </a:xfrm>
            <a:custGeom>
              <a:avLst/>
              <a:gdLst/>
              <a:ahLst/>
              <a:cxnLst>
                <a:cxn ang="0">
                  <a:pos x="wd2" y="hd2"/>
                </a:cxn>
                <a:cxn ang="5400000">
                  <a:pos x="wd2" y="hd2"/>
                </a:cxn>
                <a:cxn ang="10800000">
                  <a:pos x="wd2" y="hd2"/>
                </a:cxn>
                <a:cxn ang="16200000">
                  <a:pos x="wd2" y="hd2"/>
                </a:cxn>
              </a:cxnLst>
              <a:rect l="0" t="0" r="r" b="b"/>
              <a:pathLst>
                <a:path w="21491" h="21294" extrusionOk="0">
                  <a:moveTo>
                    <a:pt x="6799" y="21285"/>
                  </a:moveTo>
                  <a:lnTo>
                    <a:pt x="6819" y="18455"/>
                  </a:lnTo>
                  <a:cubicBezTo>
                    <a:pt x="6863" y="17887"/>
                    <a:pt x="6774" y="17316"/>
                    <a:pt x="6561" y="16798"/>
                  </a:cubicBezTo>
                  <a:cubicBezTo>
                    <a:pt x="6351" y="16286"/>
                    <a:pt x="6027" y="15843"/>
                    <a:pt x="5620" y="15510"/>
                  </a:cubicBezTo>
                  <a:lnTo>
                    <a:pt x="1759" y="11676"/>
                  </a:lnTo>
                  <a:cubicBezTo>
                    <a:pt x="907" y="10760"/>
                    <a:pt x="330" y="9573"/>
                    <a:pt x="105" y="8278"/>
                  </a:cubicBezTo>
                  <a:cubicBezTo>
                    <a:pt x="-109" y="7048"/>
                    <a:pt x="5" y="5775"/>
                    <a:pt x="433" y="4616"/>
                  </a:cubicBezTo>
                  <a:cubicBezTo>
                    <a:pt x="1260" y="2489"/>
                    <a:pt x="2907" y="893"/>
                    <a:pt x="4912" y="276"/>
                  </a:cubicBezTo>
                  <a:cubicBezTo>
                    <a:pt x="6800" y="-305"/>
                    <a:pt x="8820" y="42"/>
                    <a:pt x="10463" y="1230"/>
                  </a:cubicBezTo>
                  <a:cubicBezTo>
                    <a:pt x="12349" y="1490"/>
                    <a:pt x="14127" y="2356"/>
                    <a:pt x="15581" y="3721"/>
                  </a:cubicBezTo>
                  <a:cubicBezTo>
                    <a:pt x="17090" y="5139"/>
                    <a:pt x="18160" y="6987"/>
                    <a:pt x="19073" y="8883"/>
                  </a:cubicBezTo>
                  <a:cubicBezTo>
                    <a:pt x="20033" y="10875"/>
                    <a:pt x="20845" y="12975"/>
                    <a:pt x="21491" y="15165"/>
                  </a:cubicBezTo>
                  <a:cubicBezTo>
                    <a:pt x="20216" y="14732"/>
                    <a:pt x="18976" y="14219"/>
                    <a:pt x="17776" y="13631"/>
                  </a:cubicBezTo>
                  <a:cubicBezTo>
                    <a:pt x="14917" y="12232"/>
                    <a:pt x="12126" y="10307"/>
                    <a:pt x="10640" y="7135"/>
                  </a:cubicBezTo>
                  <a:cubicBezTo>
                    <a:pt x="9891" y="5537"/>
                    <a:pt x="9566" y="3734"/>
                    <a:pt x="9706" y="1938"/>
                  </a:cubicBezTo>
                  <a:cubicBezTo>
                    <a:pt x="8299" y="1023"/>
                    <a:pt x="6615" y="800"/>
                    <a:pt x="5055" y="1321"/>
                  </a:cubicBezTo>
                  <a:cubicBezTo>
                    <a:pt x="3429" y="1864"/>
                    <a:pt x="2093" y="3163"/>
                    <a:pt x="1387" y="4884"/>
                  </a:cubicBezTo>
                  <a:cubicBezTo>
                    <a:pt x="1036" y="5805"/>
                    <a:pt x="943" y="6823"/>
                    <a:pt x="1121" y="7804"/>
                  </a:cubicBezTo>
                  <a:cubicBezTo>
                    <a:pt x="1323" y="8924"/>
                    <a:pt x="1864" y="9933"/>
                    <a:pt x="2654" y="10661"/>
                  </a:cubicBezTo>
                  <a:lnTo>
                    <a:pt x="7427" y="15295"/>
                  </a:lnTo>
                  <a:cubicBezTo>
                    <a:pt x="7905" y="15696"/>
                    <a:pt x="8277" y="16233"/>
                    <a:pt x="8505" y="16850"/>
                  </a:cubicBezTo>
                  <a:cubicBezTo>
                    <a:pt x="8687" y="17343"/>
                    <a:pt x="8772" y="17874"/>
                    <a:pt x="8754" y="18406"/>
                  </a:cubicBezTo>
                  <a:lnTo>
                    <a:pt x="8754" y="21283"/>
                  </a:lnTo>
                  <a:cubicBezTo>
                    <a:pt x="8460" y="21289"/>
                    <a:pt x="8166" y="21293"/>
                    <a:pt x="7872" y="21294"/>
                  </a:cubicBezTo>
                  <a:cubicBezTo>
                    <a:pt x="7515" y="21295"/>
                    <a:pt x="7157" y="21292"/>
                    <a:pt x="6799" y="21285"/>
                  </a:cubicBezTo>
                  <a:close/>
                </a:path>
              </a:pathLst>
            </a:custGeom>
            <a:grpFill/>
            <a:ln w="25400" cap="flat">
              <a:noFill/>
              <a:prstDash val="solid"/>
              <a:miter lim="400000"/>
            </a:ln>
            <a:effectLst/>
          </p:spPr>
          <p:txBody>
            <a:bodyPr wrap="square" lIns="60960" tIns="60960" rIns="60960" bIns="60960" numCol="1" anchor="ctr">
              <a:noAutofit/>
            </a:bodyPr>
            <a:lstStyle/>
            <a:p>
              <a:pPr defTabSz="228600">
                <a:defRPr sz="6400">
                  <a:solidFill>
                    <a:srgbClr val="070707"/>
                  </a:solidFill>
                  <a:latin typeface="Calibri" panose="020F0502020204030204"/>
                  <a:ea typeface="Calibri" panose="020F0502020204030204"/>
                  <a:cs typeface="Calibri" panose="020F0502020204030204"/>
                  <a:sym typeface="Calibri" panose="020F0502020204030204"/>
                </a:defRPr>
              </a:pPr>
              <a:endParaRPr sz="3200"/>
            </a:p>
          </p:txBody>
        </p:sp>
        <p:sp>
          <p:nvSpPr>
            <p:cNvPr id="12" name="Shape 6147"/>
            <p:cNvSpPr/>
            <p:nvPr/>
          </p:nvSpPr>
          <p:spPr>
            <a:xfrm>
              <a:off x="3437120" y="461022"/>
              <a:ext cx="2188470" cy="2014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05" y="1139"/>
                    <a:pt x="4410" y="2706"/>
                    <a:pt x="6217" y="4632"/>
                  </a:cubicBezTo>
                  <a:cubicBezTo>
                    <a:pt x="8148" y="6689"/>
                    <a:pt x="9693" y="9097"/>
                    <a:pt x="11065" y="11593"/>
                  </a:cubicBezTo>
                  <a:cubicBezTo>
                    <a:pt x="12553" y="14299"/>
                    <a:pt x="13852" y="17138"/>
                    <a:pt x="14946" y="20090"/>
                  </a:cubicBezTo>
                  <a:cubicBezTo>
                    <a:pt x="16026" y="20395"/>
                    <a:pt x="17112" y="20671"/>
                    <a:pt x="18204" y="20920"/>
                  </a:cubicBezTo>
                  <a:cubicBezTo>
                    <a:pt x="19331" y="21177"/>
                    <a:pt x="20463" y="21403"/>
                    <a:pt x="21600" y="21600"/>
                  </a:cubicBezTo>
                  <a:cubicBezTo>
                    <a:pt x="20240" y="18708"/>
                    <a:pt x="18769" y="15898"/>
                    <a:pt x="17192" y="13175"/>
                  </a:cubicBezTo>
                  <a:cubicBezTo>
                    <a:pt x="15764" y="10708"/>
                    <a:pt x="14232" y="8277"/>
                    <a:pt x="12286" y="6224"/>
                  </a:cubicBezTo>
                  <a:cubicBezTo>
                    <a:pt x="8951" y="2707"/>
                    <a:pt x="4624" y="511"/>
                    <a:pt x="0" y="0"/>
                  </a:cubicBezTo>
                  <a:close/>
                </a:path>
              </a:pathLst>
            </a:custGeom>
            <a:grpFill/>
            <a:ln w="25400" cap="flat">
              <a:noFill/>
              <a:prstDash val="solid"/>
              <a:miter lim="400000"/>
            </a:ln>
            <a:effectLst/>
          </p:spPr>
          <p:txBody>
            <a:bodyPr wrap="square" lIns="60960" tIns="60960" rIns="60960" bIns="60960" numCol="1" anchor="ctr">
              <a:noAutofit/>
            </a:bodyPr>
            <a:lstStyle/>
            <a:p>
              <a:pPr defTabSz="228600">
                <a:defRPr sz="6400">
                  <a:solidFill>
                    <a:srgbClr val="070707"/>
                  </a:solidFill>
                  <a:latin typeface="Calibri" panose="020F0502020204030204"/>
                  <a:ea typeface="Calibri" panose="020F0502020204030204"/>
                  <a:cs typeface="Calibri" panose="020F0502020204030204"/>
                  <a:sym typeface="Calibri" panose="020F0502020204030204"/>
                </a:defRPr>
              </a:pPr>
              <a:endParaRPr sz="3200"/>
            </a:p>
          </p:txBody>
        </p:sp>
      </p:grpSp>
      <p:sp>
        <p:nvSpPr>
          <p:cNvPr id="9" name="Shape 6145"/>
          <p:cNvSpPr/>
          <p:nvPr/>
        </p:nvSpPr>
        <p:spPr>
          <a:xfrm>
            <a:off x="5247005" y="5220335"/>
            <a:ext cx="1264920" cy="1546860"/>
          </a:xfrm>
          <a:custGeom>
            <a:avLst/>
            <a:gdLst/>
            <a:ahLst/>
            <a:cxnLst>
              <a:cxn ang="0">
                <a:pos x="wd2" y="hd2"/>
              </a:cxn>
              <a:cxn ang="5400000">
                <a:pos x="wd2" y="hd2"/>
              </a:cxn>
              <a:cxn ang="10800000">
                <a:pos x="wd2" y="hd2"/>
              </a:cxn>
              <a:cxn ang="16200000">
                <a:pos x="wd2" y="hd2"/>
              </a:cxn>
            </a:cxnLst>
            <a:rect l="0" t="0" r="r" b="b"/>
            <a:pathLst>
              <a:path w="21480" h="21370" extrusionOk="0">
                <a:moveTo>
                  <a:pt x="5308" y="21363"/>
                </a:moveTo>
                <a:lnTo>
                  <a:pt x="5321" y="18920"/>
                </a:lnTo>
                <a:cubicBezTo>
                  <a:pt x="5349" y="18430"/>
                  <a:pt x="5292" y="17937"/>
                  <a:pt x="5154" y="17490"/>
                </a:cubicBezTo>
                <a:cubicBezTo>
                  <a:pt x="5018" y="17048"/>
                  <a:pt x="4809" y="16665"/>
                  <a:pt x="4545" y="16378"/>
                </a:cubicBezTo>
                <a:lnTo>
                  <a:pt x="2048" y="13069"/>
                </a:lnTo>
                <a:cubicBezTo>
                  <a:pt x="1361" y="12303"/>
                  <a:pt x="815" y="11291"/>
                  <a:pt x="460" y="10128"/>
                </a:cubicBezTo>
                <a:cubicBezTo>
                  <a:pt x="-2" y="8614"/>
                  <a:pt x="-120" y="6917"/>
                  <a:pt x="124" y="5294"/>
                </a:cubicBezTo>
                <a:cubicBezTo>
                  <a:pt x="583" y="3182"/>
                  <a:pt x="1666" y="1498"/>
                  <a:pt x="3063" y="720"/>
                </a:cubicBezTo>
                <a:cubicBezTo>
                  <a:pt x="4601" y="-135"/>
                  <a:pt x="6325" y="207"/>
                  <a:pt x="7659" y="1633"/>
                </a:cubicBezTo>
                <a:cubicBezTo>
                  <a:pt x="8840" y="327"/>
                  <a:pt x="10321" y="-229"/>
                  <a:pt x="11777" y="86"/>
                </a:cubicBezTo>
                <a:cubicBezTo>
                  <a:pt x="13418" y="441"/>
                  <a:pt x="14830" y="1854"/>
                  <a:pt x="16314" y="2935"/>
                </a:cubicBezTo>
                <a:cubicBezTo>
                  <a:pt x="17942" y="4119"/>
                  <a:pt x="19686" y="4913"/>
                  <a:pt x="21480" y="5288"/>
                </a:cubicBezTo>
                <a:cubicBezTo>
                  <a:pt x="19585" y="7762"/>
                  <a:pt x="17051" y="8862"/>
                  <a:pt x="14559" y="8293"/>
                </a:cubicBezTo>
                <a:cubicBezTo>
                  <a:pt x="13326" y="8012"/>
                  <a:pt x="12157" y="7325"/>
                  <a:pt x="11063" y="6437"/>
                </a:cubicBezTo>
                <a:cubicBezTo>
                  <a:pt x="9783" y="5400"/>
                  <a:pt x="8610" y="4095"/>
                  <a:pt x="7580" y="2562"/>
                </a:cubicBezTo>
                <a:cubicBezTo>
                  <a:pt x="6353" y="1098"/>
                  <a:pt x="4680" y="774"/>
                  <a:pt x="3243" y="1720"/>
                </a:cubicBezTo>
                <a:cubicBezTo>
                  <a:pt x="2097" y="2475"/>
                  <a:pt x="1242" y="3962"/>
                  <a:pt x="919" y="5763"/>
                </a:cubicBezTo>
                <a:cubicBezTo>
                  <a:pt x="784" y="6993"/>
                  <a:pt x="881" y="8255"/>
                  <a:pt x="1199" y="9408"/>
                </a:cubicBezTo>
                <a:cubicBezTo>
                  <a:pt x="1502" y="10507"/>
                  <a:pt x="1994" y="11468"/>
                  <a:pt x="2627" y="12193"/>
                </a:cubicBezTo>
                <a:lnTo>
                  <a:pt x="5714" y="16192"/>
                </a:lnTo>
                <a:cubicBezTo>
                  <a:pt x="6023" y="16539"/>
                  <a:pt x="6264" y="17002"/>
                  <a:pt x="6412" y="17535"/>
                </a:cubicBezTo>
                <a:cubicBezTo>
                  <a:pt x="6529" y="17960"/>
                  <a:pt x="6584" y="18418"/>
                  <a:pt x="6572" y="18878"/>
                </a:cubicBezTo>
                <a:lnTo>
                  <a:pt x="6572" y="21361"/>
                </a:lnTo>
                <a:cubicBezTo>
                  <a:pt x="6382" y="21366"/>
                  <a:pt x="6192" y="21369"/>
                  <a:pt x="6002" y="21370"/>
                </a:cubicBezTo>
                <a:cubicBezTo>
                  <a:pt x="5771" y="21371"/>
                  <a:pt x="5540" y="21368"/>
                  <a:pt x="5308" y="21363"/>
                </a:cubicBezTo>
                <a:close/>
              </a:path>
            </a:pathLst>
          </a:custGeom>
          <a:solidFill>
            <a:srgbClr val="566D59"/>
          </a:solidFill>
          <a:ln w="3175">
            <a:miter lim="400000"/>
          </a:ln>
        </p:spPr>
        <p:txBody>
          <a:bodyPr lIns="60960" tIns="60960" rIns="60960" bIns="60960" anchor="ctr"/>
          <a:lstStyle/>
          <a:p>
            <a:pPr defTabSz="228600">
              <a:defRPr sz="6400">
                <a:solidFill>
                  <a:srgbClr val="070707"/>
                </a:solidFill>
                <a:latin typeface="Calibri" panose="020F0502020204030204"/>
                <a:ea typeface="Calibri" panose="020F0502020204030204"/>
                <a:cs typeface="Calibri" panose="020F0502020204030204"/>
                <a:sym typeface="Calibri" panose="020F0502020204030204"/>
              </a:defRPr>
            </a:pPr>
            <a:endParaRPr sz="3200"/>
          </a:p>
        </p:txBody>
      </p:sp>
      <p:sp>
        <p:nvSpPr>
          <p:cNvPr id="8" name="Shape 6144"/>
          <p:cNvSpPr/>
          <p:nvPr/>
        </p:nvSpPr>
        <p:spPr>
          <a:xfrm>
            <a:off x="5462270" y="4381500"/>
            <a:ext cx="1779270" cy="2385695"/>
          </a:xfrm>
          <a:custGeom>
            <a:avLst/>
            <a:gdLst/>
            <a:ahLst/>
            <a:cxnLst>
              <a:cxn ang="0">
                <a:pos x="wd2" y="hd2"/>
              </a:cxn>
              <a:cxn ang="5400000">
                <a:pos x="wd2" y="hd2"/>
              </a:cxn>
              <a:cxn ang="10800000">
                <a:pos x="wd2" y="hd2"/>
              </a:cxn>
              <a:cxn ang="16200000">
                <a:pos x="wd2" y="hd2"/>
              </a:cxn>
            </a:cxnLst>
            <a:rect l="0" t="0" r="r" b="b"/>
            <a:pathLst>
              <a:path w="21600" h="21479" extrusionOk="0">
                <a:moveTo>
                  <a:pt x="10757" y="21467"/>
                </a:moveTo>
                <a:lnTo>
                  <a:pt x="11826" y="19116"/>
                </a:lnTo>
                <a:cubicBezTo>
                  <a:pt x="12087" y="18607"/>
                  <a:pt x="12190" y="18055"/>
                  <a:pt x="12127" y="17507"/>
                </a:cubicBezTo>
                <a:cubicBezTo>
                  <a:pt x="12066" y="16967"/>
                  <a:pt x="11844" y="16447"/>
                  <a:pt x="11481" y="15989"/>
                </a:cubicBezTo>
                <a:cubicBezTo>
                  <a:pt x="10958" y="15432"/>
                  <a:pt x="10650" y="14765"/>
                  <a:pt x="10593" y="14069"/>
                </a:cubicBezTo>
                <a:cubicBezTo>
                  <a:pt x="10543" y="13451"/>
                  <a:pt x="10694" y="12833"/>
                  <a:pt x="11032" y="12276"/>
                </a:cubicBezTo>
                <a:cubicBezTo>
                  <a:pt x="11247" y="11900"/>
                  <a:pt x="11398" y="11502"/>
                  <a:pt x="11480" y="11093"/>
                </a:cubicBezTo>
                <a:cubicBezTo>
                  <a:pt x="11739" y="9816"/>
                  <a:pt x="11333" y="8509"/>
                  <a:pt x="10359" y="7478"/>
                </a:cubicBezTo>
                <a:cubicBezTo>
                  <a:pt x="9315" y="7680"/>
                  <a:pt x="8234" y="7623"/>
                  <a:pt x="7252" y="7330"/>
                </a:cubicBezTo>
                <a:cubicBezTo>
                  <a:pt x="6258" y="7034"/>
                  <a:pt x="5388" y="6505"/>
                  <a:pt x="4707" y="5826"/>
                </a:cubicBezTo>
                <a:cubicBezTo>
                  <a:pt x="3547" y="4668"/>
                  <a:pt x="3056" y="3186"/>
                  <a:pt x="2010" y="1975"/>
                </a:cubicBezTo>
                <a:cubicBezTo>
                  <a:pt x="1468" y="1348"/>
                  <a:pt x="787" y="803"/>
                  <a:pt x="0" y="370"/>
                </a:cubicBezTo>
                <a:cubicBezTo>
                  <a:pt x="1660" y="-78"/>
                  <a:pt x="3449" y="-120"/>
                  <a:pt x="5139" y="248"/>
                </a:cubicBezTo>
                <a:cubicBezTo>
                  <a:pt x="6349" y="512"/>
                  <a:pt x="7473" y="980"/>
                  <a:pt x="8438" y="1621"/>
                </a:cubicBezTo>
                <a:cubicBezTo>
                  <a:pt x="9203" y="2075"/>
                  <a:pt x="9799" y="2687"/>
                  <a:pt x="10163" y="3392"/>
                </a:cubicBezTo>
                <a:cubicBezTo>
                  <a:pt x="10372" y="3796"/>
                  <a:pt x="10499" y="4221"/>
                  <a:pt x="10600" y="4648"/>
                </a:cubicBezTo>
                <a:cubicBezTo>
                  <a:pt x="10712" y="5119"/>
                  <a:pt x="10794" y="5597"/>
                  <a:pt x="10843" y="6078"/>
                </a:cubicBezTo>
                <a:cubicBezTo>
                  <a:pt x="10783" y="5109"/>
                  <a:pt x="11193" y="4158"/>
                  <a:pt x="11988" y="3427"/>
                </a:cubicBezTo>
                <a:cubicBezTo>
                  <a:pt x="12845" y="2638"/>
                  <a:pt x="14073" y="2171"/>
                  <a:pt x="15377" y="2138"/>
                </a:cubicBezTo>
                <a:cubicBezTo>
                  <a:pt x="15817" y="2132"/>
                  <a:pt x="16257" y="2143"/>
                  <a:pt x="16695" y="2170"/>
                </a:cubicBezTo>
                <a:cubicBezTo>
                  <a:pt x="17653" y="2229"/>
                  <a:pt x="18610" y="2366"/>
                  <a:pt x="19564" y="2270"/>
                </a:cubicBezTo>
                <a:cubicBezTo>
                  <a:pt x="20292" y="2196"/>
                  <a:pt x="20988" y="1990"/>
                  <a:pt x="21600" y="1665"/>
                </a:cubicBezTo>
                <a:cubicBezTo>
                  <a:pt x="21494" y="2265"/>
                  <a:pt x="21291" y="2848"/>
                  <a:pt x="20996" y="3400"/>
                </a:cubicBezTo>
                <a:cubicBezTo>
                  <a:pt x="20283" y="4737"/>
                  <a:pt x="19059" y="5869"/>
                  <a:pt x="17479" y="6621"/>
                </a:cubicBezTo>
                <a:cubicBezTo>
                  <a:pt x="15712" y="7462"/>
                  <a:pt x="13624" y="7760"/>
                  <a:pt x="11603" y="7460"/>
                </a:cubicBezTo>
                <a:cubicBezTo>
                  <a:pt x="12335" y="8506"/>
                  <a:pt x="12685" y="9696"/>
                  <a:pt x="12611" y="10894"/>
                </a:cubicBezTo>
                <a:cubicBezTo>
                  <a:pt x="12581" y="11375"/>
                  <a:pt x="12483" y="11852"/>
                  <a:pt x="12318" y="12315"/>
                </a:cubicBezTo>
                <a:cubicBezTo>
                  <a:pt x="12083" y="12932"/>
                  <a:pt x="12052" y="13588"/>
                  <a:pt x="12228" y="14218"/>
                </a:cubicBezTo>
                <a:cubicBezTo>
                  <a:pt x="12399" y="14829"/>
                  <a:pt x="12759" y="15396"/>
                  <a:pt x="13275" y="15866"/>
                </a:cubicBezTo>
                <a:cubicBezTo>
                  <a:pt x="13683" y="16262"/>
                  <a:pt x="13946" y="16741"/>
                  <a:pt x="14038" y="17249"/>
                </a:cubicBezTo>
                <a:cubicBezTo>
                  <a:pt x="14095" y="17569"/>
                  <a:pt x="14083" y="17892"/>
                  <a:pt x="14040" y="18210"/>
                </a:cubicBezTo>
                <a:cubicBezTo>
                  <a:pt x="13995" y="18536"/>
                  <a:pt x="13919" y="18860"/>
                  <a:pt x="13809" y="19179"/>
                </a:cubicBezTo>
                <a:lnTo>
                  <a:pt x="13048" y="21457"/>
                </a:lnTo>
                <a:cubicBezTo>
                  <a:pt x="12637" y="21471"/>
                  <a:pt x="12227" y="21478"/>
                  <a:pt x="11816" y="21479"/>
                </a:cubicBezTo>
                <a:cubicBezTo>
                  <a:pt x="11463" y="21480"/>
                  <a:pt x="11110" y="21476"/>
                  <a:pt x="10757" y="21467"/>
                </a:cubicBezTo>
                <a:close/>
              </a:path>
            </a:pathLst>
          </a:custGeom>
          <a:solidFill>
            <a:srgbClr val="62723F"/>
          </a:solidFill>
          <a:ln w="25400">
            <a:noFill/>
            <a:miter lim="400000"/>
          </a:ln>
        </p:spPr>
        <p:txBody>
          <a:bodyPr lIns="60960" tIns="60960" rIns="60960" bIns="60960" anchor="ctr"/>
          <a:lstStyle/>
          <a:p>
            <a:pPr defTabSz="228600">
              <a:defRPr sz="6400">
                <a:solidFill>
                  <a:srgbClr val="070707"/>
                </a:solidFill>
                <a:latin typeface="Calibri" panose="020F0502020204030204"/>
                <a:ea typeface="Calibri" panose="020F0502020204030204"/>
                <a:cs typeface="Calibri" panose="020F0502020204030204"/>
                <a:sym typeface="Calibri" panose="020F0502020204030204"/>
              </a:defRPr>
            </a:pPr>
            <a:endParaRPr sz="3200"/>
          </a:p>
        </p:txBody>
      </p:sp>
      <p:pic>
        <p:nvPicPr>
          <p:cNvPr id="4" name="图片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68857"/>
          <a:stretch>
            <a:fillRect/>
          </a:stretch>
        </p:blipFill>
        <p:spPr>
          <a:xfrm rot="13519140">
            <a:off x="9215755" y="151130"/>
            <a:ext cx="1102995" cy="1625600"/>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b="75484"/>
          <a:stretch>
            <a:fillRect/>
          </a:stretch>
        </p:blipFill>
        <p:spPr>
          <a:xfrm rot="16200000">
            <a:off x="1986915" y="-6985"/>
            <a:ext cx="1501140" cy="1123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animEffect transition="in" filter="diamond(in)">
                                      <p:cBhvr>
                                        <p:cTn id="7" dur="2000"/>
                                        <p:tgtEl>
                                          <p:spTgt spid="34823">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4824"/>
                                        </p:tgtEl>
                                        <p:attrNameLst>
                                          <p:attrName>style.visibility</p:attrName>
                                        </p:attrNameLst>
                                      </p:cBhvr>
                                      <p:to>
                                        <p:strVal val="visible"/>
                                      </p:to>
                                    </p:set>
                                    <p:animEffect transition="in" filter="wedge">
                                      <p:cBhvr>
                                        <p:cTn id="11" dur="2000"/>
                                        <p:tgtEl>
                                          <p:spTgt spid="3482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4826"/>
                                        </p:tgtEl>
                                        <p:attrNameLst>
                                          <p:attrName>style.visibility</p:attrName>
                                        </p:attrNameLst>
                                      </p:cBhvr>
                                      <p:to>
                                        <p:strVal val="visible"/>
                                      </p:to>
                                    </p:set>
                                    <p:animEffect transition="in" filter="diamond(in)">
                                      <p:cBhvr>
                                        <p:cTn id="15" dur="2000"/>
                                        <p:tgtEl>
                                          <p:spTgt spid="34826"/>
                                        </p:tgtEl>
                                      </p:cBhvr>
                                    </p:animEffect>
                                  </p:childTnLst>
                                </p:cTn>
                              </p:par>
                            </p:childTnLst>
                          </p:cTn>
                        </p:par>
                        <p:par>
                          <p:cTn id="16" fill="hold">
                            <p:stCondLst>
                              <p:cond delay="6000"/>
                            </p:stCondLst>
                            <p:childTnLst>
                              <p:par>
                                <p:cTn id="17" presetID="20" presetClass="entr" presetSubtype="0" fill="hold" nodeType="afterEffect">
                                  <p:stCondLst>
                                    <p:cond delay="0"/>
                                  </p:stCondLst>
                                  <p:childTnLst>
                                    <p:set>
                                      <p:cBhvr>
                                        <p:cTn id="18" dur="1" fill="hold">
                                          <p:stCondLst>
                                            <p:cond delay="0"/>
                                          </p:stCondLst>
                                        </p:cTn>
                                        <p:tgtEl>
                                          <p:spTgt spid="34825"/>
                                        </p:tgtEl>
                                        <p:attrNameLst>
                                          <p:attrName>style.visibility</p:attrName>
                                        </p:attrNameLst>
                                      </p:cBhvr>
                                      <p:to>
                                        <p:strVal val="visible"/>
                                      </p:to>
                                    </p:set>
                                    <p:animEffect transition="in" filter="wedge">
                                      <p:cBhvr>
                                        <p:cTn id="19" dur="2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2895600" y="-2371090"/>
            <a:ext cx="6396990" cy="1162431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43232" b="59002"/>
          <a:stretch>
            <a:fillRect/>
          </a:stretch>
        </p:blipFill>
        <p:spPr>
          <a:xfrm rot="16200000">
            <a:off x="-2033905" y="1564640"/>
            <a:ext cx="6785610" cy="316865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59213" r="43232"/>
          <a:stretch>
            <a:fillRect/>
          </a:stretch>
        </p:blipFill>
        <p:spPr>
          <a:xfrm rot="16200000">
            <a:off x="7623175" y="2070735"/>
            <a:ext cx="6396355" cy="2740660"/>
          </a:xfrm>
          <a:prstGeom prst="rect">
            <a:avLst/>
          </a:prstGeom>
        </p:spPr>
      </p:pic>
      <p:sp>
        <p:nvSpPr>
          <p:cNvPr id="2" name="Text Box 1"/>
          <p:cNvSpPr txBox="1"/>
          <p:nvPr/>
        </p:nvSpPr>
        <p:spPr>
          <a:xfrm>
            <a:off x="2052320" y="545465"/>
            <a:ext cx="8272780" cy="953135"/>
          </a:xfrm>
          <a:prstGeom prst="rect">
            <a:avLst/>
          </a:prstGeom>
          <a:noFill/>
        </p:spPr>
        <p:txBody>
          <a:bodyPr wrap="square" rtlCol="0" anchor="t">
            <a:spAutoFit/>
          </a:bodyPr>
          <a:lstStyle/>
          <a:p>
            <a:pPr>
              <a:spcBef>
                <a:spcPct val="50000"/>
              </a:spcBef>
            </a:pPr>
            <a:r>
              <a:rPr lang="en-US" sz="28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Arial" panose="020B0604020202020204" pitchFamily="34" charset="0"/>
                <a:sym typeface="+mn-ea"/>
              </a:rPr>
              <a:t>Tại sao ở giai đoạn mới cấy và uốn câu vào hạt, cây lúa lại cần nhiều nước?</a:t>
            </a:r>
          </a:p>
        </p:txBody>
      </p:sp>
      <p:sp>
        <p:nvSpPr>
          <p:cNvPr id="4" name="Text Box 3"/>
          <p:cNvSpPr txBox="1"/>
          <p:nvPr/>
        </p:nvSpPr>
        <p:spPr>
          <a:xfrm>
            <a:off x="2230120" y="1710055"/>
            <a:ext cx="7727950" cy="1383665"/>
          </a:xfrm>
          <a:prstGeom prst="rect">
            <a:avLst/>
          </a:prstGeom>
          <a:noFill/>
        </p:spPr>
        <p:txBody>
          <a:bodyPr wrap="square" rtlCol="0" anchor="t">
            <a:spAutoFit/>
          </a:bodyPr>
          <a:lstStyle/>
          <a:p>
            <a:pPr>
              <a:spcBef>
                <a:spcPct val="50000"/>
              </a:spcBef>
            </a:pPr>
            <a:r>
              <a:rPr lang="en-US" sz="2800" dirty="0">
                <a:ln>
                  <a:solidFill>
                    <a:schemeClr val="accent2">
                      <a:lumMod val="50000"/>
                    </a:schemeClr>
                  </a:solidFill>
                </a:ln>
                <a:solidFill>
                  <a:schemeClr val="accent2"/>
                </a:solidFill>
                <a:effectLst>
                  <a:reflection blurRad="6350" stA="53000" endA="300" endPos="35500" dir="5400000" sy="-90000" algn="bl" rotWithShape="0"/>
                </a:effectLst>
                <a:latin typeface="Arial" panose="020B0604020202020204" pitchFamily="34" charset="0"/>
                <a:sym typeface="Wingdings" panose="05000000000000000000" pitchFamily="2" charset="2"/>
              </a:rPr>
              <a:t>  </a:t>
            </a:r>
            <a:r>
              <a:rPr lang="en-US" sz="2800" dirty="0">
                <a:ln>
                  <a:solidFill>
                    <a:schemeClr val="accent2">
                      <a:lumMod val="50000"/>
                    </a:schemeClr>
                  </a:solidFill>
                </a:ln>
                <a:solidFill>
                  <a:schemeClr val="accent2"/>
                </a:solidFill>
                <a:effectLst>
                  <a:reflection blurRad="6350" stA="53000" endA="300" endPos="35500" dir="5400000" sy="-90000" algn="bl" rotWithShape="0"/>
                </a:effectLst>
                <a:latin typeface="Arial" panose="020B0604020202020204" pitchFamily="34" charset="0"/>
                <a:sym typeface="+mn-ea"/>
              </a:rPr>
              <a:t>Vì giai đoạn mới cấy lúa cần nhiều nước để sống và phát triển, giai đoạn uốn câu vào hạt lúa cần nhiều nước để tạo hạt.</a:t>
            </a:r>
          </a:p>
        </p:txBody>
      </p:sp>
      <p:sp>
        <p:nvSpPr>
          <p:cNvPr id="5" name="Text Box 4"/>
          <p:cNvSpPr txBox="1"/>
          <p:nvPr/>
        </p:nvSpPr>
        <p:spPr>
          <a:xfrm>
            <a:off x="2318385" y="3427730"/>
            <a:ext cx="7740650" cy="953135"/>
          </a:xfrm>
          <a:prstGeom prst="rect">
            <a:avLst/>
          </a:prstGeom>
          <a:noFill/>
        </p:spPr>
        <p:txBody>
          <a:bodyPr wrap="square" rtlCol="0" anchor="t">
            <a:spAutoFit/>
          </a:bodyPr>
          <a:lstStyle/>
          <a:p>
            <a:pPr>
              <a:spcBef>
                <a:spcPct val="50000"/>
              </a:spcBef>
            </a:pPr>
            <a:r>
              <a:rPr lang="en-US" sz="28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Arial" panose="020B0604020202020204" pitchFamily="34" charset="0"/>
                <a:sym typeface="+mn-ea"/>
              </a:rPr>
              <a:t>Khi thời tiết thay đổi thì nhu cầu về nước của cây thay đổi  như thế nào?</a:t>
            </a:r>
          </a:p>
        </p:txBody>
      </p:sp>
      <p:sp>
        <p:nvSpPr>
          <p:cNvPr id="11" name="Text Box 10"/>
          <p:cNvSpPr txBox="1"/>
          <p:nvPr/>
        </p:nvSpPr>
        <p:spPr>
          <a:xfrm>
            <a:off x="2318385" y="4812665"/>
            <a:ext cx="7850505" cy="1383665"/>
          </a:xfrm>
          <a:prstGeom prst="rect">
            <a:avLst/>
          </a:prstGeom>
          <a:noFill/>
        </p:spPr>
        <p:txBody>
          <a:bodyPr wrap="square" rtlCol="0" anchor="t">
            <a:spAutoFit/>
          </a:bodyPr>
          <a:lstStyle/>
          <a:p>
            <a:pPr>
              <a:spcBef>
                <a:spcPct val="50000"/>
              </a:spcBef>
            </a:pPr>
            <a:r>
              <a:rPr lang="en-US" sz="2800" dirty="0">
                <a:ln>
                  <a:solidFill>
                    <a:schemeClr val="accent2">
                      <a:lumMod val="50000"/>
                    </a:schemeClr>
                  </a:solidFill>
                </a:ln>
                <a:solidFill>
                  <a:schemeClr val="accent2"/>
                </a:solidFill>
                <a:effectLst>
                  <a:reflection blurRad="6350" stA="53000" endA="300" endPos="35500" dir="5400000" sy="-90000" algn="bl" rotWithShape="0"/>
                </a:effectLst>
                <a:latin typeface="Arial" panose="020B0604020202020204" pitchFamily="34" charset="0"/>
                <a:sym typeface="Wingdings" panose="05000000000000000000" pitchFamily="2" charset="2"/>
              </a:rPr>
              <a:t>   </a:t>
            </a:r>
            <a:r>
              <a:rPr lang="en-US" sz="2800" dirty="0">
                <a:ln>
                  <a:solidFill>
                    <a:schemeClr val="accent2">
                      <a:lumMod val="50000"/>
                    </a:schemeClr>
                  </a:solidFill>
                </a:ln>
                <a:solidFill>
                  <a:schemeClr val="accent2"/>
                </a:solidFill>
                <a:effectLst>
                  <a:reflection blurRad="6350" stA="53000" endA="300" endPos="35500" dir="5400000" sy="-90000" algn="bl" rotWithShape="0"/>
                </a:effectLst>
                <a:latin typeface="Arial" panose="020B0604020202020204" pitchFamily="34" charset="0"/>
                <a:sym typeface="+mn-ea"/>
              </a:rPr>
              <a:t>Khi thời tiết thay đổi, nhất là khi trời nắng, nhiệt độ ngoài trời tăng cao cũng cần phải tưới nhiều nước cho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600" fill="hold">
                                          <p:stCondLst>
                                            <p:cond delay="0"/>
                                          </p:stCondLst>
                                        </p:cTn>
                                        <p:tgtEl>
                                          <p:spTgt spid="5"/>
                                        </p:tgtEl>
                                        <p:attrNameLst>
                                          <p:attrName>ppt_x</p:attrName>
                                        </p:attrNameLst>
                                      </p:cBhvr>
                                    </p:anim>
                                    <p:anim from="0" to="-1.0" calcmode="lin" valueType="num">
                                      <p:cBhvr>
                                        <p:cTn id="23" dur="200" decel="50000" autoRev="1" fill="hold">
                                          <p:stCondLst>
                                            <p:cond delay="600"/>
                                          </p:stCondLst>
                                        </p:cTn>
                                        <p:tgtEl>
                                          <p:spTgt spid="5"/>
                                        </p:tgtEl>
                                        <p:attrNameLst>
                                          <p:attrName>xshear</p:attrName>
                                        </p:attrNameLst>
                                      </p:cBhvr>
                                    </p:anim>
                                    <p:animScale>
                                      <p:cBhvr>
                                        <p:cTn id="24" dur="200" decel="100000" autoRev="1" fill="hold">
                                          <p:stCondLst>
                                            <p:cond delay="600"/>
                                          </p:stCondLst>
                                        </p:cTn>
                                        <p:tgtEl>
                                          <p:spTgt spid="5"/>
                                        </p:tgtEl>
                                      </p:cBhvr>
                                      <p:from x="100000" y="100000"/>
                                      <p:to x="80000" y="100000"/>
                                    </p:animScale>
                                    <p:anim by="(#ppt_h/3+#ppt_w*0.1)" calcmode="lin" valueType="num">
                                      <p:cBhvr additive="sum">
                                        <p:cTn id="25" dur="200" decel="100000" autoRev="1" fill="hold">
                                          <p:stCondLst>
                                            <p:cond delay="600"/>
                                          </p:stCondLst>
                                        </p:cTn>
                                        <p:tgtEl>
                                          <p:spTgt spid="5"/>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Scale>
                                      <p:cBhvr>
                                        <p:cTn id="30"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1"/>
                                        </p:tgtEl>
                                        <p:attrNameLst>
                                          <p:attrName>ppt_x</p:attrName>
                                          <p:attrName>ppt_y</p:attrName>
                                        </p:attrNameLst>
                                      </p:cBhvr>
                                    </p:animMotion>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playback">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698500" y="165735"/>
            <a:ext cx="10934700" cy="657669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024708" y="-255563"/>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627066" y="-116983"/>
            <a:ext cx="2615611" cy="3231043"/>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23"/>
          <p:cNvGrpSpPr/>
          <p:nvPr/>
        </p:nvGrpSpPr>
        <p:grpSpPr>
          <a:xfrm>
            <a:off x="3478237" y="3266044"/>
            <a:ext cx="1785999" cy="378526"/>
            <a:chOff x="3365500" y="2184400"/>
            <a:chExt cx="2740024" cy="492288"/>
          </a:xfrm>
        </p:grpSpPr>
        <p:cxnSp>
          <p:nvCxnSpPr>
            <p:cNvPr id="9" name="Straight Connector 4"/>
            <p:cNvCxnSpPr/>
            <p:nvPr/>
          </p:nvCxnSpPr>
          <p:spPr>
            <a:xfrm flipV="1">
              <a:off x="3365500" y="2184400"/>
              <a:ext cx="935741" cy="4922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5"/>
            <p:cNvCxnSpPr/>
            <p:nvPr/>
          </p:nvCxnSpPr>
          <p:spPr>
            <a:xfrm>
              <a:off x="4289469" y="2186738"/>
              <a:ext cx="1816055" cy="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 name="Group 24"/>
          <p:cNvGrpSpPr/>
          <p:nvPr/>
        </p:nvGrpSpPr>
        <p:grpSpPr>
          <a:xfrm>
            <a:off x="4134942" y="4506796"/>
            <a:ext cx="1129294" cy="251083"/>
            <a:chOff x="4219572" y="3426417"/>
            <a:chExt cx="1876426" cy="326542"/>
          </a:xfrm>
        </p:grpSpPr>
        <p:cxnSp>
          <p:nvCxnSpPr>
            <p:cNvPr id="12" name="Straight Connector 19"/>
            <p:cNvCxnSpPr/>
            <p:nvPr/>
          </p:nvCxnSpPr>
          <p:spPr>
            <a:xfrm flipV="1">
              <a:off x="4847988" y="3430337"/>
              <a:ext cx="124801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21"/>
            <p:cNvCxnSpPr/>
            <p:nvPr/>
          </p:nvCxnSpPr>
          <p:spPr>
            <a:xfrm flipV="1">
              <a:off x="4219572" y="3426417"/>
              <a:ext cx="643050" cy="326542"/>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4" name="Group 28"/>
          <p:cNvGrpSpPr/>
          <p:nvPr/>
        </p:nvGrpSpPr>
        <p:grpSpPr>
          <a:xfrm flipV="1">
            <a:off x="3919042" y="5563587"/>
            <a:ext cx="1129294" cy="251083"/>
            <a:chOff x="4219572" y="3426417"/>
            <a:chExt cx="1876426" cy="326542"/>
          </a:xfrm>
        </p:grpSpPr>
        <p:cxnSp>
          <p:nvCxnSpPr>
            <p:cNvPr id="15" name="Straight Connector 29"/>
            <p:cNvCxnSpPr/>
            <p:nvPr/>
          </p:nvCxnSpPr>
          <p:spPr>
            <a:xfrm flipV="1">
              <a:off x="4847988" y="3430337"/>
              <a:ext cx="124801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30"/>
            <p:cNvCxnSpPr/>
            <p:nvPr/>
          </p:nvCxnSpPr>
          <p:spPr>
            <a:xfrm flipV="1">
              <a:off x="4219572" y="3426417"/>
              <a:ext cx="643050" cy="326542"/>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23" name="Group 10"/>
          <p:cNvGrpSpPr/>
          <p:nvPr/>
        </p:nvGrpSpPr>
        <p:grpSpPr>
          <a:xfrm>
            <a:off x="1723025" y="3538505"/>
            <a:ext cx="2442258" cy="2442258"/>
            <a:chOff x="4455887" y="2486758"/>
            <a:chExt cx="3280228" cy="3280228"/>
          </a:xfrm>
        </p:grpSpPr>
        <p:sp>
          <p:nvSpPr>
            <p:cNvPr id="24" name="Oval 11"/>
            <p:cNvSpPr/>
            <p:nvPr/>
          </p:nvSpPr>
          <p:spPr>
            <a:xfrm>
              <a:off x="4455887" y="2486758"/>
              <a:ext cx="3280228" cy="3280228"/>
            </a:xfrm>
            <a:prstGeom prst="ellipse">
              <a:avLst/>
            </a:prstGeom>
            <a:solidFill>
              <a:srgbClr val="FFFFFF"/>
            </a:solidFill>
            <a:ln w="38100">
              <a:solidFill>
                <a:srgbClr val="627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12"/>
            <p:cNvSpPr/>
            <p:nvPr/>
          </p:nvSpPr>
          <p:spPr>
            <a:xfrm>
              <a:off x="4683298" y="2714169"/>
              <a:ext cx="2825405" cy="2825405"/>
            </a:xfrm>
            <a:prstGeom prst="ellipse">
              <a:avLst/>
            </a:prstGeom>
            <a:solidFill>
              <a:srgbClr val="62723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6" name="Rounded Rectangle 38"/>
          <p:cNvSpPr/>
          <p:nvPr/>
        </p:nvSpPr>
        <p:spPr>
          <a:xfrm>
            <a:off x="5262984" y="2951853"/>
            <a:ext cx="624649" cy="624649"/>
          </a:xfrm>
          <a:prstGeom prst="roundRect">
            <a:avLst>
              <a:gd name="adj" fmla="val 10988"/>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t>1</a:t>
            </a:r>
            <a:endParaRPr lang="en-US" sz="2800" b="1" dirty="0"/>
          </a:p>
        </p:txBody>
      </p:sp>
      <p:sp>
        <p:nvSpPr>
          <p:cNvPr id="27" name="Rounded Rectangle 44"/>
          <p:cNvSpPr/>
          <p:nvPr/>
        </p:nvSpPr>
        <p:spPr>
          <a:xfrm>
            <a:off x="5187419" y="4115732"/>
            <a:ext cx="624649" cy="624649"/>
          </a:xfrm>
          <a:prstGeom prst="roundRect">
            <a:avLst>
              <a:gd name="adj" fmla="val 10988"/>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t>2</a:t>
            </a:r>
            <a:endParaRPr lang="en-US" sz="2800" b="1" dirty="0"/>
          </a:p>
        </p:txBody>
      </p:sp>
      <p:sp>
        <p:nvSpPr>
          <p:cNvPr id="28" name="Rounded Rectangle 45"/>
          <p:cNvSpPr/>
          <p:nvPr/>
        </p:nvSpPr>
        <p:spPr>
          <a:xfrm>
            <a:off x="5108679" y="5356457"/>
            <a:ext cx="624649" cy="624649"/>
          </a:xfrm>
          <a:prstGeom prst="roundRect">
            <a:avLst>
              <a:gd name="adj" fmla="val 10988"/>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t>3</a:t>
            </a:r>
            <a:endParaRPr lang="en-US" sz="2800" b="1" dirty="0"/>
          </a:p>
        </p:txBody>
      </p:sp>
      <p:sp>
        <p:nvSpPr>
          <p:cNvPr id="30" name="Inhaltsplatzhalter 4"/>
          <p:cNvSpPr txBox="1"/>
          <p:nvPr/>
        </p:nvSpPr>
        <p:spPr>
          <a:xfrm>
            <a:off x="6052922" y="2772164"/>
            <a:ext cx="4250959" cy="91313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None/>
            </a:pPr>
            <a:r>
              <a:rPr lang="en-US" sz="2200"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sym typeface="+mn-ea"/>
              </a:rPr>
              <a:t>Các loài cây khác nhau có nhu cầu nước khác nhau.Có cây ưa ẩm, có cây chịu được khô hạn.</a:t>
            </a:r>
          </a:p>
        </p:txBody>
      </p:sp>
      <p:sp>
        <p:nvSpPr>
          <p:cNvPr id="31" name="Inhaltsplatzhalter 4"/>
          <p:cNvSpPr txBox="1"/>
          <p:nvPr/>
        </p:nvSpPr>
        <p:spPr>
          <a:xfrm>
            <a:off x="5984342" y="3971418"/>
            <a:ext cx="4250959" cy="91313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None/>
            </a:pPr>
            <a:r>
              <a:rPr lang="en-US" sz="2200"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sym typeface="+mn-ea"/>
              </a:rPr>
              <a:t>Cùng một cây, trong những giai đoạn phát triển khác nhau cần những lượng nước khác nhau.</a:t>
            </a:r>
          </a:p>
        </p:txBody>
      </p:sp>
      <p:sp>
        <p:nvSpPr>
          <p:cNvPr id="32" name="Inhaltsplatzhalter 4"/>
          <p:cNvSpPr txBox="1"/>
          <p:nvPr/>
        </p:nvSpPr>
        <p:spPr>
          <a:xfrm>
            <a:off x="5871210" y="5126038"/>
            <a:ext cx="5072380" cy="152273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None/>
            </a:pPr>
            <a:r>
              <a:rPr lang="en-US" sz="2200"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sym typeface="+mn-ea"/>
              </a:rPr>
              <a:t>Ngoài ra, khi thời tiết thay đổi, nhu cầu về nước của cây cũng thay đổi. Vào những ngày nắng, nóng, lá cây thoát nhiều hơi nước hơn nên nhu cầu nước của cây cũng cao hơn.</a:t>
            </a:r>
          </a:p>
        </p:txBody>
      </p:sp>
      <p:grpSp>
        <p:nvGrpSpPr>
          <p:cNvPr id="34" name="Group 17"/>
          <p:cNvGrpSpPr/>
          <p:nvPr/>
        </p:nvGrpSpPr>
        <p:grpSpPr>
          <a:xfrm>
            <a:off x="2441271" y="4206522"/>
            <a:ext cx="1070363" cy="1070363"/>
            <a:chOff x="1031875" y="2593975"/>
            <a:chExt cx="969963" cy="969963"/>
          </a:xfrm>
          <a:solidFill>
            <a:schemeClr val="bg1"/>
          </a:solidFill>
        </p:grpSpPr>
        <p:sp>
          <p:nvSpPr>
            <p:cNvPr id="35" name="Freeform 6"/>
            <p:cNvSpPr/>
            <p:nvPr/>
          </p:nvSpPr>
          <p:spPr bwMode="auto">
            <a:xfrm>
              <a:off x="1168400" y="2832100"/>
              <a:ext cx="595313" cy="595313"/>
            </a:xfrm>
            <a:custGeom>
              <a:avLst/>
              <a:gdLst>
                <a:gd name="T0" fmla="*/ 1293 w 2246"/>
                <a:gd name="T1" fmla="*/ 13 h 2246"/>
                <a:gd name="T2" fmla="*/ 1537 w 2246"/>
                <a:gd name="T3" fmla="*/ 79 h 2246"/>
                <a:gd name="T4" fmla="*/ 1579 w 2246"/>
                <a:gd name="T5" fmla="*/ 117 h 2246"/>
                <a:gd name="T6" fmla="*/ 1591 w 2246"/>
                <a:gd name="T7" fmla="*/ 172 h 2246"/>
                <a:gd name="T8" fmla="*/ 1563 w 2246"/>
                <a:gd name="T9" fmla="*/ 223 h 2246"/>
                <a:gd name="T10" fmla="*/ 1512 w 2246"/>
                <a:gd name="T11" fmla="*/ 246 h 2246"/>
                <a:gd name="T12" fmla="*/ 1405 w 2246"/>
                <a:gd name="T13" fmla="*/ 216 h 2246"/>
                <a:gd name="T14" fmla="*/ 1195 w 2246"/>
                <a:gd name="T15" fmla="*/ 176 h 2246"/>
                <a:gd name="T16" fmla="*/ 961 w 2246"/>
                <a:gd name="T17" fmla="*/ 187 h 2246"/>
                <a:gd name="T18" fmla="*/ 736 w 2246"/>
                <a:gd name="T19" fmla="*/ 256 h 2246"/>
                <a:gd name="T20" fmla="*/ 537 w 2246"/>
                <a:gd name="T21" fmla="*/ 376 h 2246"/>
                <a:gd name="T22" fmla="*/ 375 w 2246"/>
                <a:gd name="T23" fmla="*/ 538 h 2246"/>
                <a:gd name="T24" fmla="*/ 255 w 2246"/>
                <a:gd name="T25" fmla="*/ 735 h 2246"/>
                <a:gd name="T26" fmla="*/ 186 w 2246"/>
                <a:gd name="T27" fmla="*/ 961 h 2246"/>
                <a:gd name="T28" fmla="*/ 176 w 2246"/>
                <a:gd name="T29" fmla="*/ 1205 h 2246"/>
                <a:gd name="T30" fmla="*/ 226 w 2246"/>
                <a:gd name="T31" fmla="*/ 1438 h 2246"/>
                <a:gd name="T32" fmla="*/ 330 w 2246"/>
                <a:gd name="T33" fmla="*/ 1645 h 2246"/>
                <a:gd name="T34" fmla="*/ 480 w 2246"/>
                <a:gd name="T35" fmla="*/ 1821 h 2246"/>
                <a:gd name="T36" fmla="*/ 666 w 2246"/>
                <a:gd name="T37" fmla="*/ 1955 h 2246"/>
                <a:gd name="T38" fmla="*/ 884 w 2246"/>
                <a:gd name="T39" fmla="*/ 2042 h 2246"/>
                <a:gd name="T40" fmla="*/ 1123 w 2246"/>
                <a:gd name="T41" fmla="*/ 2073 h 2246"/>
                <a:gd name="T42" fmla="*/ 1363 w 2246"/>
                <a:gd name="T43" fmla="*/ 2042 h 2246"/>
                <a:gd name="T44" fmla="*/ 1579 w 2246"/>
                <a:gd name="T45" fmla="*/ 1955 h 2246"/>
                <a:gd name="T46" fmla="*/ 1766 w 2246"/>
                <a:gd name="T47" fmla="*/ 1821 h 2246"/>
                <a:gd name="T48" fmla="*/ 1916 w 2246"/>
                <a:gd name="T49" fmla="*/ 1645 h 2246"/>
                <a:gd name="T50" fmla="*/ 2019 w 2246"/>
                <a:gd name="T51" fmla="*/ 1438 h 2246"/>
                <a:gd name="T52" fmla="*/ 2069 w 2246"/>
                <a:gd name="T53" fmla="*/ 1205 h 2246"/>
                <a:gd name="T54" fmla="*/ 2062 w 2246"/>
                <a:gd name="T55" fmla="*/ 980 h 2246"/>
                <a:gd name="T56" fmla="*/ 2006 w 2246"/>
                <a:gd name="T57" fmla="*/ 774 h 2246"/>
                <a:gd name="T58" fmla="*/ 2004 w 2246"/>
                <a:gd name="T59" fmla="*/ 717 h 2246"/>
                <a:gd name="T60" fmla="*/ 2037 w 2246"/>
                <a:gd name="T61" fmla="*/ 671 h 2246"/>
                <a:gd name="T62" fmla="*/ 2094 w 2246"/>
                <a:gd name="T63" fmla="*/ 655 h 2246"/>
                <a:gd name="T64" fmla="*/ 2145 w 2246"/>
                <a:gd name="T65" fmla="*/ 678 h 2246"/>
                <a:gd name="T66" fmla="*/ 2196 w 2246"/>
                <a:gd name="T67" fmla="*/ 790 h 2246"/>
                <a:gd name="T68" fmla="*/ 2243 w 2246"/>
                <a:gd name="T69" fmla="*/ 1038 h 2246"/>
                <a:gd name="T70" fmla="*/ 2233 w 2246"/>
                <a:gd name="T71" fmla="*/ 1296 h 2246"/>
                <a:gd name="T72" fmla="*/ 2165 w 2246"/>
                <a:gd name="T73" fmla="*/ 1541 h 2246"/>
                <a:gd name="T74" fmla="*/ 2048 w 2246"/>
                <a:gd name="T75" fmla="*/ 1759 h 2246"/>
                <a:gd name="T76" fmla="*/ 1887 w 2246"/>
                <a:gd name="T77" fmla="*/ 1945 h 2246"/>
                <a:gd name="T78" fmla="*/ 1689 w 2246"/>
                <a:gd name="T79" fmla="*/ 2092 h 2246"/>
                <a:gd name="T80" fmla="*/ 1462 w 2246"/>
                <a:gd name="T81" fmla="*/ 2194 h 2246"/>
                <a:gd name="T82" fmla="*/ 1211 w 2246"/>
                <a:gd name="T83" fmla="*/ 2243 h 2246"/>
                <a:gd name="T84" fmla="*/ 950 w 2246"/>
                <a:gd name="T85" fmla="*/ 2233 h 2246"/>
                <a:gd name="T86" fmla="*/ 705 w 2246"/>
                <a:gd name="T87" fmla="*/ 2165 h 2246"/>
                <a:gd name="T88" fmla="*/ 487 w 2246"/>
                <a:gd name="T89" fmla="*/ 2049 h 2246"/>
                <a:gd name="T90" fmla="*/ 301 w 2246"/>
                <a:gd name="T91" fmla="*/ 1887 h 2246"/>
                <a:gd name="T92" fmla="*/ 154 w 2246"/>
                <a:gd name="T93" fmla="*/ 1690 h 2246"/>
                <a:gd name="T94" fmla="*/ 52 w 2246"/>
                <a:gd name="T95" fmla="*/ 1462 h 2246"/>
                <a:gd name="T96" fmla="*/ 3 w 2246"/>
                <a:gd name="T97" fmla="*/ 1211 h 2246"/>
                <a:gd name="T98" fmla="*/ 13 w 2246"/>
                <a:gd name="T99" fmla="*/ 950 h 2246"/>
                <a:gd name="T100" fmla="*/ 81 w 2246"/>
                <a:gd name="T101" fmla="*/ 705 h 2246"/>
                <a:gd name="T102" fmla="*/ 197 w 2246"/>
                <a:gd name="T103" fmla="*/ 488 h 2246"/>
                <a:gd name="T104" fmla="*/ 359 w 2246"/>
                <a:gd name="T105" fmla="*/ 301 h 2246"/>
                <a:gd name="T106" fmla="*/ 556 w 2246"/>
                <a:gd name="T107" fmla="*/ 153 h 2246"/>
                <a:gd name="T108" fmla="*/ 784 w 2246"/>
                <a:gd name="T109" fmla="*/ 52 h 2246"/>
                <a:gd name="T110" fmla="*/ 1035 w 2246"/>
                <a:gd name="T111" fmla="*/ 3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46" h="2246">
                  <a:moveTo>
                    <a:pt x="1123" y="0"/>
                  </a:moveTo>
                  <a:lnTo>
                    <a:pt x="1208" y="3"/>
                  </a:lnTo>
                  <a:lnTo>
                    <a:pt x="1293" y="13"/>
                  </a:lnTo>
                  <a:lnTo>
                    <a:pt x="1375" y="29"/>
                  </a:lnTo>
                  <a:lnTo>
                    <a:pt x="1457" y="51"/>
                  </a:lnTo>
                  <a:lnTo>
                    <a:pt x="1537" y="79"/>
                  </a:lnTo>
                  <a:lnTo>
                    <a:pt x="1554" y="89"/>
                  </a:lnTo>
                  <a:lnTo>
                    <a:pt x="1568" y="101"/>
                  </a:lnTo>
                  <a:lnTo>
                    <a:pt x="1579" y="117"/>
                  </a:lnTo>
                  <a:lnTo>
                    <a:pt x="1587" y="134"/>
                  </a:lnTo>
                  <a:lnTo>
                    <a:pt x="1591" y="153"/>
                  </a:lnTo>
                  <a:lnTo>
                    <a:pt x="1591" y="172"/>
                  </a:lnTo>
                  <a:lnTo>
                    <a:pt x="1585" y="191"/>
                  </a:lnTo>
                  <a:lnTo>
                    <a:pt x="1576" y="209"/>
                  </a:lnTo>
                  <a:lnTo>
                    <a:pt x="1563" y="223"/>
                  </a:lnTo>
                  <a:lnTo>
                    <a:pt x="1547" y="234"/>
                  </a:lnTo>
                  <a:lnTo>
                    <a:pt x="1531" y="242"/>
                  </a:lnTo>
                  <a:lnTo>
                    <a:pt x="1512" y="246"/>
                  </a:lnTo>
                  <a:lnTo>
                    <a:pt x="1492" y="246"/>
                  </a:lnTo>
                  <a:lnTo>
                    <a:pt x="1473" y="240"/>
                  </a:lnTo>
                  <a:lnTo>
                    <a:pt x="1405" y="216"/>
                  </a:lnTo>
                  <a:lnTo>
                    <a:pt x="1336" y="198"/>
                  </a:lnTo>
                  <a:lnTo>
                    <a:pt x="1266" y="184"/>
                  </a:lnTo>
                  <a:lnTo>
                    <a:pt x="1195" y="176"/>
                  </a:lnTo>
                  <a:lnTo>
                    <a:pt x="1123" y="173"/>
                  </a:lnTo>
                  <a:lnTo>
                    <a:pt x="1041" y="177"/>
                  </a:lnTo>
                  <a:lnTo>
                    <a:pt x="961" y="187"/>
                  </a:lnTo>
                  <a:lnTo>
                    <a:pt x="884" y="204"/>
                  </a:lnTo>
                  <a:lnTo>
                    <a:pt x="808" y="227"/>
                  </a:lnTo>
                  <a:lnTo>
                    <a:pt x="736" y="256"/>
                  </a:lnTo>
                  <a:lnTo>
                    <a:pt x="666" y="290"/>
                  </a:lnTo>
                  <a:lnTo>
                    <a:pt x="601" y="330"/>
                  </a:lnTo>
                  <a:lnTo>
                    <a:pt x="537" y="376"/>
                  </a:lnTo>
                  <a:lnTo>
                    <a:pt x="480" y="426"/>
                  </a:lnTo>
                  <a:lnTo>
                    <a:pt x="425" y="480"/>
                  </a:lnTo>
                  <a:lnTo>
                    <a:pt x="375" y="538"/>
                  </a:lnTo>
                  <a:lnTo>
                    <a:pt x="330" y="600"/>
                  </a:lnTo>
                  <a:lnTo>
                    <a:pt x="291" y="667"/>
                  </a:lnTo>
                  <a:lnTo>
                    <a:pt x="255" y="735"/>
                  </a:lnTo>
                  <a:lnTo>
                    <a:pt x="226" y="809"/>
                  </a:lnTo>
                  <a:lnTo>
                    <a:pt x="204" y="883"/>
                  </a:lnTo>
                  <a:lnTo>
                    <a:pt x="186" y="961"/>
                  </a:lnTo>
                  <a:lnTo>
                    <a:pt x="176" y="1041"/>
                  </a:lnTo>
                  <a:lnTo>
                    <a:pt x="173" y="1123"/>
                  </a:lnTo>
                  <a:lnTo>
                    <a:pt x="176" y="1205"/>
                  </a:lnTo>
                  <a:lnTo>
                    <a:pt x="186" y="1285"/>
                  </a:lnTo>
                  <a:lnTo>
                    <a:pt x="204" y="1362"/>
                  </a:lnTo>
                  <a:lnTo>
                    <a:pt x="226" y="1438"/>
                  </a:lnTo>
                  <a:lnTo>
                    <a:pt x="255" y="1510"/>
                  </a:lnTo>
                  <a:lnTo>
                    <a:pt x="291" y="1580"/>
                  </a:lnTo>
                  <a:lnTo>
                    <a:pt x="330" y="1645"/>
                  </a:lnTo>
                  <a:lnTo>
                    <a:pt x="375" y="1709"/>
                  </a:lnTo>
                  <a:lnTo>
                    <a:pt x="425" y="1766"/>
                  </a:lnTo>
                  <a:lnTo>
                    <a:pt x="480" y="1821"/>
                  </a:lnTo>
                  <a:lnTo>
                    <a:pt x="537" y="1871"/>
                  </a:lnTo>
                  <a:lnTo>
                    <a:pt x="601" y="1915"/>
                  </a:lnTo>
                  <a:lnTo>
                    <a:pt x="666" y="1955"/>
                  </a:lnTo>
                  <a:lnTo>
                    <a:pt x="736" y="1991"/>
                  </a:lnTo>
                  <a:lnTo>
                    <a:pt x="808" y="2020"/>
                  </a:lnTo>
                  <a:lnTo>
                    <a:pt x="884" y="2042"/>
                  </a:lnTo>
                  <a:lnTo>
                    <a:pt x="961" y="2059"/>
                  </a:lnTo>
                  <a:lnTo>
                    <a:pt x="1041" y="2070"/>
                  </a:lnTo>
                  <a:lnTo>
                    <a:pt x="1123" y="2073"/>
                  </a:lnTo>
                  <a:lnTo>
                    <a:pt x="1205" y="2070"/>
                  </a:lnTo>
                  <a:lnTo>
                    <a:pt x="1285" y="2059"/>
                  </a:lnTo>
                  <a:lnTo>
                    <a:pt x="1363" y="2042"/>
                  </a:lnTo>
                  <a:lnTo>
                    <a:pt x="1437" y="2020"/>
                  </a:lnTo>
                  <a:lnTo>
                    <a:pt x="1511" y="1991"/>
                  </a:lnTo>
                  <a:lnTo>
                    <a:pt x="1579" y="1955"/>
                  </a:lnTo>
                  <a:lnTo>
                    <a:pt x="1646" y="1915"/>
                  </a:lnTo>
                  <a:lnTo>
                    <a:pt x="1708" y="1871"/>
                  </a:lnTo>
                  <a:lnTo>
                    <a:pt x="1766" y="1821"/>
                  </a:lnTo>
                  <a:lnTo>
                    <a:pt x="1820" y="1766"/>
                  </a:lnTo>
                  <a:lnTo>
                    <a:pt x="1870" y="1709"/>
                  </a:lnTo>
                  <a:lnTo>
                    <a:pt x="1916" y="1645"/>
                  </a:lnTo>
                  <a:lnTo>
                    <a:pt x="1956" y="1580"/>
                  </a:lnTo>
                  <a:lnTo>
                    <a:pt x="1990" y="1510"/>
                  </a:lnTo>
                  <a:lnTo>
                    <a:pt x="2019" y="1438"/>
                  </a:lnTo>
                  <a:lnTo>
                    <a:pt x="2043" y="1362"/>
                  </a:lnTo>
                  <a:lnTo>
                    <a:pt x="2059" y="1285"/>
                  </a:lnTo>
                  <a:lnTo>
                    <a:pt x="2069" y="1205"/>
                  </a:lnTo>
                  <a:lnTo>
                    <a:pt x="2073" y="1123"/>
                  </a:lnTo>
                  <a:lnTo>
                    <a:pt x="2070" y="1051"/>
                  </a:lnTo>
                  <a:lnTo>
                    <a:pt x="2062" y="980"/>
                  </a:lnTo>
                  <a:lnTo>
                    <a:pt x="2048" y="910"/>
                  </a:lnTo>
                  <a:lnTo>
                    <a:pt x="2030" y="841"/>
                  </a:lnTo>
                  <a:lnTo>
                    <a:pt x="2006" y="774"/>
                  </a:lnTo>
                  <a:lnTo>
                    <a:pt x="2002" y="754"/>
                  </a:lnTo>
                  <a:lnTo>
                    <a:pt x="2000" y="735"/>
                  </a:lnTo>
                  <a:lnTo>
                    <a:pt x="2004" y="717"/>
                  </a:lnTo>
                  <a:lnTo>
                    <a:pt x="2012" y="699"/>
                  </a:lnTo>
                  <a:lnTo>
                    <a:pt x="2023" y="683"/>
                  </a:lnTo>
                  <a:lnTo>
                    <a:pt x="2037" y="671"/>
                  </a:lnTo>
                  <a:lnTo>
                    <a:pt x="2055" y="662"/>
                  </a:lnTo>
                  <a:lnTo>
                    <a:pt x="2075" y="657"/>
                  </a:lnTo>
                  <a:lnTo>
                    <a:pt x="2094" y="655"/>
                  </a:lnTo>
                  <a:lnTo>
                    <a:pt x="2113" y="660"/>
                  </a:lnTo>
                  <a:lnTo>
                    <a:pt x="2129" y="667"/>
                  </a:lnTo>
                  <a:lnTo>
                    <a:pt x="2145" y="678"/>
                  </a:lnTo>
                  <a:lnTo>
                    <a:pt x="2158" y="692"/>
                  </a:lnTo>
                  <a:lnTo>
                    <a:pt x="2167" y="710"/>
                  </a:lnTo>
                  <a:lnTo>
                    <a:pt x="2196" y="790"/>
                  </a:lnTo>
                  <a:lnTo>
                    <a:pt x="2217" y="871"/>
                  </a:lnTo>
                  <a:lnTo>
                    <a:pt x="2233" y="954"/>
                  </a:lnTo>
                  <a:lnTo>
                    <a:pt x="2243" y="1038"/>
                  </a:lnTo>
                  <a:lnTo>
                    <a:pt x="2246" y="1123"/>
                  </a:lnTo>
                  <a:lnTo>
                    <a:pt x="2243" y="1211"/>
                  </a:lnTo>
                  <a:lnTo>
                    <a:pt x="2233" y="1296"/>
                  </a:lnTo>
                  <a:lnTo>
                    <a:pt x="2216" y="1380"/>
                  </a:lnTo>
                  <a:lnTo>
                    <a:pt x="2194" y="1462"/>
                  </a:lnTo>
                  <a:lnTo>
                    <a:pt x="2165" y="1541"/>
                  </a:lnTo>
                  <a:lnTo>
                    <a:pt x="2132" y="1616"/>
                  </a:lnTo>
                  <a:lnTo>
                    <a:pt x="2093" y="1690"/>
                  </a:lnTo>
                  <a:lnTo>
                    <a:pt x="2048" y="1759"/>
                  </a:lnTo>
                  <a:lnTo>
                    <a:pt x="1998" y="1825"/>
                  </a:lnTo>
                  <a:lnTo>
                    <a:pt x="1945" y="1887"/>
                  </a:lnTo>
                  <a:lnTo>
                    <a:pt x="1887" y="1945"/>
                  </a:lnTo>
                  <a:lnTo>
                    <a:pt x="1825" y="1999"/>
                  </a:lnTo>
                  <a:lnTo>
                    <a:pt x="1758" y="2049"/>
                  </a:lnTo>
                  <a:lnTo>
                    <a:pt x="1689" y="2092"/>
                  </a:lnTo>
                  <a:lnTo>
                    <a:pt x="1616" y="2132"/>
                  </a:lnTo>
                  <a:lnTo>
                    <a:pt x="1541" y="2165"/>
                  </a:lnTo>
                  <a:lnTo>
                    <a:pt x="1462" y="2194"/>
                  </a:lnTo>
                  <a:lnTo>
                    <a:pt x="1381" y="2216"/>
                  </a:lnTo>
                  <a:lnTo>
                    <a:pt x="1296" y="2233"/>
                  </a:lnTo>
                  <a:lnTo>
                    <a:pt x="1211" y="2243"/>
                  </a:lnTo>
                  <a:lnTo>
                    <a:pt x="1123" y="2246"/>
                  </a:lnTo>
                  <a:lnTo>
                    <a:pt x="1035" y="2243"/>
                  </a:lnTo>
                  <a:lnTo>
                    <a:pt x="950" y="2233"/>
                  </a:lnTo>
                  <a:lnTo>
                    <a:pt x="866" y="2216"/>
                  </a:lnTo>
                  <a:lnTo>
                    <a:pt x="784" y="2194"/>
                  </a:lnTo>
                  <a:lnTo>
                    <a:pt x="705" y="2165"/>
                  </a:lnTo>
                  <a:lnTo>
                    <a:pt x="630" y="2132"/>
                  </a:lnTo>
                  <a:lnTo>
                    <a:pt x="556" y="2092"/>
                  </a:lnTo>
                  <a:lnTo>
                    <a:pt x="487" y="2049"/>
                  </a:lnTo>
                  <a:lnTo>
                    <a:pt x="421" y="1999"/>
                  </a:lnTo>
                  <a:lnTo>
                    <a:pt x="359" y="1945"/>
                  </a:lnTo>
                  <a:lnTo>
                    <a:pt x="301" y="1887"/>
                  </a:lnTo>
                  <a:lnTo>
                    <a:pt x="247" y="1825"/>
                  </a:lnTo>
                  <a:lnTo>
                    <a:pt x="197" y="1759"/>
                  </a:lnTo>
                  <a:lnTo>
                    <a:pt x="154" y="1690"/>
                  </a:lnTo>
                  <a:lnTo>
                    <a:pt x="114" y="1616"/>
                  </a:lnTo>
                  <a:lnTo>
                    <a:pt x="81" y="1541"/>
                  </a:lnTo>
                  <a:lnTo>
                    <a:pt x="52" y="1462"/>
                  </a:lnTo>
                  <a:lnTo>
                    <a:pt x="30" y="1380"/>
                  </a:lnTo>
                  <a:lnTo>
                    <a:pt x="13" y="1296"/>
                  </a:lnTo>
                  <a:lnTo>
                    <a:pt x="3" y="1211"/>
                  </a:lnTo>
                  <a:lnTo>
                    <a:pt x="0" y="1123"/>
                  </a:lnTo>
                  <a:lnTo>
                    <a:pt x="3" y="1035"/>
                  </a:lnTo>
                  <a:lnTo>
                    <a:pt x="13" y="950"/>
                  </a:lnTo>
                  <a:lnTo>
                    <a:pt x="30" y="865"/>
                  </a:lnTo>
                  <a:lnTo>
                    <a:pt x="52" y="784"/>
                  </a:lnTo>
                  <a:lnTo>
                    <a:pt x="81" y="705"/>
                  </a:lnTo>
                  <a:lnTo>
                    <a:pt x="114" y="630"/>
                  </a:lnTo>
                  <a:lnTo>
                    <a:pt x="154" y="557"/>
                  </a:lnTo>
                  <a:lnTo>
                    <a:pt x="197" y="488"/>
                  </a:lnTo>
                  <a:lnTo>
                    <a:pt x="247" y="421"/>
                  </a:lnTo>
                  <a:lnTo>
                    <a:pt x="301" y="359"/>
                  </a:lnTo>
                  <a:lnTo>
                    <a:pt x="359" y="301"/>
                  </a:lnTo>
                  <a:lnTo>
                    <a:pt x="421" y="248"/>
                  </a:lnTo>
                  <a:lnTo>
                    <a:pt x="487" y="198"/>
                  </a:lnTo>
                  <a:lnTo>
                    <a:pt x="556" y="153"/>
                  </a:lnTo>
                  <a:lnTo>
                    <a:pt x="630" y="114"/>
                  </a:lnTo>
                  <a:lnTo>
                    <a:pt x="705" y="81"/>
                  </a:lnTo>
                  <a:lnTo>
                    <a:pt x="784" y="52"/>
                  </a:lnTo>
                  <a:lnTo>
                    <a:pt x="866" y="30"/>
                  </a:lnTo>
                  <a:lnTo>
                    <a:pt x="950" y="13"/>
                  </a:lnTo>
                  <a:lnTo>
                    <a:pt x="1035" y="3"/>
                  </a:lnTo>
                  <a:lnTo>
                    <a:pt x="1123"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36" name="Freeform 7"/>
            <p:cNvSpPr/>
            <p:nvPr/>
          </p:nvSpPr>
          <p:spPr bwMode="auto">
            <a:xfrm>
              <a:off x="1031875" y="2695575"/>
              <a:ext cx="868363" cy="868363"/>
            </a:xfrm>
            <a:custGeom>
              <a:avLst/>
              <a:gdLst>
                <a:gd name="T0" fmla="*/ 1915 w 3282"/>
                <a:gd name="T1" fmla="*/ 23 h 3282"/>
                <a:gd name="T2" fmla="*/ 2129 w 3282"/>
                <a:gd name="T3" fmla="*/ 83 h 3282"/>
                <a:gd name="T4" fmla="*/ 2156 w 3282"/>
                <a:gd name="T5" fmla="*/ 151 h 3282"/>
                <a:gd name="T6" fmla="*/ 2120 w 3282"/>
                <a:gd name="T7" fmla="*/ 217 h 3282"/>
                <a:gd name="T8" fmla="*/ 2046 w 3282"/>
                <a:gd name="T9" fmla="*/ 230 h 3282"/>
                <a:gd name="T10" fmla="*/ 1723 w 3282"/>
                <a:gd name="T11" fmla="*/ 176 h 3282"/>
                <a:gd name="T12" fmla="*/ 1345 w 3282"/>
                <a:gd name="T13" fmla="*/ 203 h 3282"/>
                <a:gd name="T14" fmla="*/ 984 w 3282"/>
                <a:gd name="T15" fmla="*/ 328 h 3282"/>
                <a:gd name="T16" fmla="*/ 672 w 3282"/>
                <a:gd name="T17" fmla="*/ 539 h 3282"/>
                <a:gd name="T18" fmla="*/ 424 w 3282"/>
                <a:gd name="T19" fmla="*/ 821 h 3282"/>
                <a:gd name="T20" fmla="*/ 254 w 3282"/>
                <a:gd name="T21" fmla="*/ 1159 h 3282"/>
                <a:gd name="T22" fmla="*/ 177 w 3282"/>
                <a:gd name="T23" fmla="*/ 1541 h 3282"/>
                <a:gd name="T24" fmla="*/ 203 w 3282"/>
                <a:gd name="T25" fmla="*/ 1937 h 3282"/>
                <a:gd name="T26" fmla="*/ 329 w 3282"/>
                <a:gd name="T27" fmla="*/ 2298 h 3282"/>
                <a:gd name="T28" fmla="*/ 539 w 3282"/>
                <a:gd name="T29" fmla="*/ 2610 h 3282"/>
                <a:gd name="T30" fmla="*/ 821 w 3282"/>
                <a:gd name="T31" fmla="*/ 2858 h 3282"/>
                <a:gd name="T32" fmla="*/ 1160 w 3282"/>
                <a:gd name="T33" fmla="*/ 3028 h 3282"/>
                <a:gd name="T34" fmla="*/ 1541 w 3282"/>
                <a:gd name="T35" fmla="*/ 3105 h 3282"/>
                <a:gd name="T36" fmla="*/ 1936 w 3282"/>
                <a:gd name="T37" fmla="*/ 3079 h 3282"/>
                <a:gd name="T38" fmla="*/ 2298 w 3282"/>
                <a:gd name="T39" fmla="*/ 2953 h 3282"/>
                <a:gd name="T40" fmla="*/ 2610 w 3282"/>
                <a:gd name="T41" fmla="*/ 2743 h 3282"/>
                <a:gd name="T42" fmla="*/ 2857 w 3282"/>
                <a:gd name="T43" fmla="*/ 2461 h 3282"/>
                <a:gd name="T44" fmla="*/ 3027 w 3282"/>
                <a:gd name="T45" fmla="*/ 2122 h 3282"/>
                <a:gd name="T46" fmla="*/ 3105 w 3282"/>
                <a:gd name="T47" fmla="*/ 1741 h 3282"/>
                <a:gd name="T48" fmla="*/ 3077 w 3282"/>
                <a:gd name="T49" fmla="*/ 1336 h 3282"/>
                <a:gd name="T50" fmla="*/ 3056 w 3282"/>
                <a:gd name="T51" fmla="*/ 1179 h 3282"/>
                <a:gd name="T52" fmla="*/ 3112 w 3282"/>
                <a:gd name="T53" fmla="*/ 1129 h 3282"/>
                <a:gd name="T54" fmla="*/ 3185 w 3282"/>
                <a:gd name="T55" fmla="*/ 1142 h 3282"/>
                <a:gd name="T56" fmla="*/ 3242 w 3282"/>
                <a:gd name="T57" fmla="*/ 1277 h 3282"/>
                <a:gd name="T58" fmla="*/ 3282 w 3282"/>
                <a:gd name="T59" fmla="*/ 1641 h 3282"/>
                <a:gd name="T60" fmla="*/ 3227 w 3282"/>
                <a:gd name="T61" fmla="*/ 2060 h 3282"/>
                <a:gd name="T62" fmla="*/ 3074 w 3282"/>
                <a:gd name="T63" fmla="*/ 2439 h 3282"/>
                <a:gd name="T64" fmla="*/ 2836 w 3282"/>
                <a:gd name="T65" fmla="*/ 2764 h 3282"/>
                <a:gd name="T66" fmla="*/ 2526 w 3282"/>
                <a:gd name="T67" fmla="*/ 3022 h 3282"/>
                <a:gd name="T68" fmla="*/ 2158 w 3282"/>
                <a:gd name="T69" fmla="*/ 3199 h 3282"/>
                <a:gd name="T70" fmla="*/ 1749 w 3282"/>
                <a:gd name="T71" fmla="*/ 3279 h 3282"/>
                <a:gd name="T72" fmla="*/ 1323 w 3282"/>
                <a:gd name="T73" fmla="*/ 3251 h 3282"/>
                <a:gd name="T74" fmla="*/ 933 w 3282"/>
                <a:gd name="T75" fmla="*/ 3121 h 3282"/>
                <a:gd name="T76" fmla="*/ 593 w 3282"/>
                <a:gd name="T77" fmla="*/ 2903 h 3282"/>
                <a:gd name="T78" fmla="*/ 317 w 3282"/>
                <a:gd name="T79" fmla="*/ 2610 h 3282"/>
                <a:gd name="T80" fmla="*/ 119 w 3282"/>
                <a:gd name="T81" fmla="*/ 2256 h 3282"/>
                <a:gd name="T82" fmla="*/ 13 w 3282"/>
                <a:gd name="T83" fmla="*/ 1854 h 3282"/>
                <a:gd name="T84" fmla="*/ 13 w 3282"/>
                <a:gd name="T85" fmla="*/ 1428 h 3282"/>
                <a:gd name="T86" fmla="*/ 119 w 3282"/>
                <a:gd name="T87" fmla="*/ 1027 h 3282"/>
                <a:gd name="T88" fmla="*/ 317 w 3282"/>
                <a:gd name="T89" fmla="*/ 672 h 3282"/>
                <a:gd name="T90" fmla="*/ 593 w 3282"/>
                <a:gd name="T91" fmla="*/ 379 h 3282"/>
                <a:gd name="T92" fmla="*/ 933 w 3282"/>
                <a:gd name="T93" fmla="*/ 160 h 3282"/>
                <a:gd name="T94" fmla="*/ 1323 w 3282"/>
                <a:gd name="T95" fmla="*/ 31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82" h="3282">
                  <a:moveTo>
                    <a:pt x="1641" y="0"/>
                  </a:moveTo>
                  <a:lnTo>
                    <a:pt x="1733" y="3"/>
                  </a:lnTo>
                  <a:lnTo>
                    <a:pt x="1824" y="10"/>
                  </a:lnTo>
                  <a:lnTo>
                    <a:pt x="1915" y="23"/>
                  </a:lnTo>
                  <a:lnTo>
                    <a:pt x="2005" y="40"/>
                  </a:lnTo>
                  <a:lnTo>
                    <a:pt x="2094" y="64"/>
                  </a:lnTo>
                  <a:lnTo>
                    <a:pt x="2113" y="71"/>
                  </a:lnTo>
                  <a:lnTo>
                    <a:pt x="2129" y="83"/>
                  </a:lnTo>
                  <a:lnTo>
                    <a:pt x="2141" y="97"/>
                  </a:lnTo>
                  <a:lnTo>
                    <a:pt x="2150" y="114"/>
                  </a:lnTo>
                  <a:lnTo>
                    <a:pt x="2155" y="131"/>
                  </a:lnTo>
                  <a:lnTo>
                    <a:pt x="2156" y="151"/>
                  </a:lnTo>
                  <a:lnTo>
                    <a:pt x="2153" y="170"/>
                  </a:lnTo>
                  <a:lnTo>
                    <a:pt x="2145" y="189"/>
                  </a:lnTo>
                  <a:lnTo>
                    <a:pt x="2134" y="205"/>
                  </a:lnTo>
                  <a:lnTo>
                    <a:pt x="2120" y="217"/>
                  </a:lnTo>
                  <a:lnTo>
                    <a:pt x="2104" y="227"/>
                  </a:lnTo>
                  <a:lnTo>
                    <a:pt x="2085" y="231"/>
                  </a:lnTo>
                  <a:lnTo>
                    <a:pt x="2066" y="234"/>
                  </a:lnTo>
                  <a:lnTo>
                    <a:pt x="2046" y="230"/>
                  </a:lnTo>
                  <a:lnTo>
                    <a:pt x="1967" y="209"/>
                  </a:lnTo>
                  <a:lnTo>
                    <a:pt x="1886" y="194"/>
                  </a:lnTo>
                  <a:lnTo>
                    <a:pt x="1805" y="183"/>
                  </a:lnTo>
                  <a:lnTo>
                    <a:pt x="1723" y="176"/>
                  </a:lnTo>
                  <a:lnTo>
                    <a:pt x="1641" y="174"/>
                  </a:lnTo>
                  <a:lnTo>
                    <a:pt x="1541" y="177"/>
                  </a:lnTo>
                  <a:lnTo>
                    <a:pt x="1442" y="187"/>
                  </a:lnTo>
                  <a:lnTo>
                    <a:pt x="1345" y="203"/>
                  </a:lnTo>
                  <a:lnTo>
                    <a:pt x="1251" y="226"/>
                  </a:lnTo>
                  <a:lnTo>
                    <a:pt x="1160" y="255"/>
                  </a:lnTo>
                  <a:lnTo>
                    <a:pt x="1070" y="289"/>
                  </a:lnTo>
                  <a:lnTo>
                    <a:pt x="984" y="328"/>
                  </a:lnTo>
                  <a:lnTo>
                    <a:pt x="901" y="374"/>
                  </a:lnTo>
                  <a:lnTo>
                    <a:pt x="821" y="425"/>
                  </a:lnTo>
                  <a:lnTo>
                    <a:pt x="744" y="479"/>
                  </a:lnTo>
                  <a:lnTo>
                    <a:pt x="672" y="539"/>
                  </a:lnTo>
                  <a:lnTo>
                    <a:pt x="603" y="604"/>
                  </a:lnTo>
                  <a:lnTo>
                    <a:pt x="539" y="672"/>
                  </a:lnTo>
                  <a:lnTo>
                    <a:pt x="479" y="745"/>
                  </a:lnTo>
                  <a:lnTo>
                    <a:pt x="424" y="821"/>
                  </a:lnTo>
                  <a:lnTo>
                    <a:pt x="373" y="901"/>
                  </a:lnTo>
                  <a:lnTo>
                    <a:pt x="329" y="984"/>
                  </a:lnTo>
                  <a:lnTo>
                    <a:pt x="289" y="1070"/>
                  </a:lnTo>
                  <a:lnTo>
                    <a:pt x="254" y="1159"/>
                  </a:lnTo>
                  <a:lnTo>
                    <a:pt x="226" y="1251"/>
                  </a:lnTo>
                  <a:lnTo>
                    <a:pt x="203" y="1346"/>
                  </a:lnTo>
                  <a:lnTo>
                    <a:pt x="187" y="1442"/>
                  </a:lnTo>
                  <a:lnTo>
                    <a:pt x="177" y="1541"/>
                  </a:lnTo>
                  <a:lnTo>
                    <a:pt x="173" y="1641"/>
                  </a:lnTo>
                  <a:lnTo>
                    <a:pt x="177" y="1741"/>
                  </a:lnTo>
                  <a:lnTo>
                    <a:pt x="187" y="1840"/>
                  </a:lnTo>
                  <a:lnTo>
                    <a:pt x="203" y="1937"/>
                  </a:lnTo>
                  <a:lnTo>
                    <a:pt x="226" y="2031"/>
                  </a:lnTo>
                  <a:lnTo>
                    <a:pt x="254" y="2122"/>
                  </a:lnTo>
                  <a:lnTo>
                    <a:pt x="289" y="2212"/>
                  </a:lnTo>
                  <a:lnTo>
                    <a:pt x="329" y="2298"/>
                  </a:lnTo>
                  <a:lnTo>
                    <a:pt x="373" y="2381"/>
                  </a:lnTo>
                  <a:lnTo>
                    <a:pt x="424" y="2461"/>
                  </a:lnTo>
                  <a:lnTo>
                    <a:pt x="479" y="2538"/>
                  </a:lnTo>
                  <a:lnTo>
                    <a:pt x="539" y="2610"/>
                  </a:lnTo>
                  <a:lnTo>
                    <a:pt x="603" y="2679"/>
                  </a:lnTo>
                  <a:lnTo>
                    <a:pt x="672" y="2743"/>
                  </a:lnTo>
                  <a:lnTo>
                    <a:pt x="744" y="2803"/>
                  </a:lnTo>
                  <a:lnTo>
                    <a:pt x="821" y="2858"/>
                  </a:lnTo>
                  <a:lnTo>
                    <a:pt x="901" y="2909"/>
                  </a:lnTo>
                  <a:lnTo>
                    <a:pt x="984" y="2953"/>
                  </a:lnTo>
                  <a:lnTo>
                    <a:pt x="1070" y="2993"/>
                  </a:lnTo>
                  <a:lnTo>
                    <a:pt x="1160" y="3028"/>
                  </a:lnTo>
                  <a:lnTo>
                    <a:pt x="1251" y="3056"/>
                  </a:lnTo>
                  <a:lnTo>
                    <a:pt x="1345" y="3079"/>
                  </a:lnTo>
                  <a:lnTo>
                    <a:pt x="1442" y="3095"/>
                  </a:lnTo>
                  <a:lnTo>
                    <a:pt x="1541" y="3105"/>
                  </a:lnTo>
                  <a:lnTo>
                    <a:pt x="1641" y="3109"/>
                  </a:lnTo>
                  <a:lnTo>
                    <a:pt x="1741" y="3105"/>
                  </a:lnTo>
                  <a:lnTo>
                    <a:pt x="1840" y="3095"/>
                  </a:lnTo>
                  <a:lnTo>
                    <a:pt x="1936" y="3079"/>
                  </a:lnTo>
                  <a:lnTo>
                    <a:pt x="2031" y="3056"/>
                  </a:lnTo>
                  <a:lnTo>
                    <a:pt x="2123" y="3028"/>
                  </a:lnTo>
                  <a:lnTo>
                    <a:pt x="2212" y="2993"/>
                  </a:lnTo>
                  <a:lnTo>
                    <a:pt x="2298" y="2953"/>
                  </a:lnTo>
                  <a:lnTo>
                    <a:pt x="2381" y="2909"/>
                  </a:lnTo>
                  <a:lnTo>
                    <a:pt x="2461" y="2858"/>
                  </a:lnTo>
                  <a:lnTo>
                    <a:pt x="2537" y="2803"/>
                  </a:lnTo>
                  <a:lnTo>
                    <a:pt x="2610" y="2743"/>
                  </a:lnTo>
                  <a:lnTo>
                    <a:pt x="2678" y="2679"/>
                  </a:lnTo>
                  <a:lnTo>
                    <a:pt x="2743" y="2610"/>
                  </a:lnTo>
                  <a:lnTo>
                    <a:pt x="2803" y="2538"/>
                  </a:lnTo>
                  <a:lnTo>
                    <a:pt x="2857" y="2461"/>
                  </a:lnTo>
                  <a:lnTo>
                    <a:pt x="2908" y="2381"/>
                  </a:lnTo>
                  <a:lnTo>
                    <a:pt x="2953" y="2298"/>
                  </a:lnTo>
                  <a:lnTo>
                    <a:pt x="2993" y="2212"/>
                  </a:lnTo>
                  <a:lnTo>
                    <a:pt x="3027" y="2122"/>
                  </a:lnTo>
                  <a:lnTo>
                    <a:pt x="3056" y="2031"/>
                  </a:lnTo>
                  <a:lnTo>
                    <a:pt x="3078" y="1937"/>
                  </a:lnTo>
                  <a:lnTo>
                    <a:pt x="3095" y="1840"/>
                  </a:lnTo>
                  <a:lnTo>
                    <a:pt x="3105" y="1741"/>
                  </a:lnTo>
                  <a:lnTo>
                    <a:pt x="3108" y="1641"/>
                  </a:lnTo>
                  <a:lnTo>
                    <a:pt x="3105" y="1538"/>
                  </a:lnTo>
                  <a:lnTo>
                    <a:pt x="3095" y="1437"/>
                  </a:lnTo>
                  <a:lnTo>
                    <a:pt x="3077" y="1336"/>
                  </a:lnTo>
                  <a:lnTo>
                    <a:pt x="3053" y="1237"/>
                  </a:lnTo>
                  <a:lnTo>
                    <a:pt x="3049" y="1217"/>
                  </a:lnTo>
                  <a:lnTo>
                    <a:pt x="3051" y="1198"/>
                  </a:lnTo>
                  <a:lnTo>
                    <a:pt x="3056" y="1179"/>
                  </a:lnTo>
                  <a:lnTo>
                    <a:pt x="3065" y="1162"/>
                  </a:lnTo>
                  <a:lnTo>
                    <a:pt x="3077" y="1148"/>
                  </a:lnTo>
                  <a:lnTo>
                    <a:pt x="3093" y="1137"/>
                  </a:lnTo>
                  <a:lnTo>
                    <a:pt x="3112" y="1129"/>
                  </a:lnTo>
                  <a:lnTo>
                    <a:pt x="3132" y="1126"/>
                  </a:lnTo>
                  <a:lnTo>
                    <a:pt x="3151" y="1128"/>
                  </a:lnTo>
                  <a:lnTo>
                    <a:pt x="3168" y="1132"/>
                  </a:lnTo>
                  <a:lnTo>
                    <a:pt x="3185" y="1142"/>
                  </a:lnTo>
                  <a:lnTo>
                    <a:pt x="3199" y="1155"/>
                  </a:lnTo>
                  <a:lnTo>
                    <a:pt x="3211" y="1170"/>
                  </a:lnTo>
                  <a:lnTo>
                    <a:pt x="3218" y="1189"/>
                  </a:lnTo>
                  <a:lnTo>
                    <a:pt x="3242" y="1277"/>
                  </a:lnTo>
                  <a:lnTo>
                    <a:pt x="3259" y="1367"/>
                  </a:lnTo>
                  <a:lnTo>
                    <a:pt x="3272" y="1458"/>
                  </a:lnTo>
                  <a:lnTo>
                    <a:pt x="3279" y="1549"/>
                  </a:lnTo>
                  <a:lnTo>
                    <a:pt x="3282" y="1641"/>
                  </a:lnTo>
                  <a:lnTo>
                    <a:pt x="3278" y="1749"/>
                  </a:lnTo>
                  <a:lnTo>
                    <a:pt x="3268" y="1854"/>
                  </a:lnTo>
                  <a:lnTo>
                    <a:pt x="3251" y="1959"/>
                  </a:lnTo>
                  <a:lnTo>
                    <a:pt x="3227" y="2060"/>
                  </a:lnTo>
                  <a:lnTo>
                    <a:pt x="3198" y="2159"/>
                  </a:lnTo>
                  <a:lnTo>
                    <a:pt x="3163" y="2256"/>
                  </a:lnTo>
                  <a:lnTo>
                    <a:pt x="3121" y="2349"/>
                  </a:lnTo>
                  <a:lnTo>
                    <a:pt x="3074" y="2439"/>
                  </a:lnTo>
                  <a:lnTo>
                    <a:pt x="3022" y="2527"/>
                  </a:lnTo>
                  <a:lnTo>
                    <a:pt x="2965" y="2610"/>
                  </a:lnTo>
                  <a:lnTo>
                    <a:pt x="2903" y="2689"/>
                  </a:lnTo>
                  <a:lnTo>
                    <a:pt x="2836" y="2764"/>
                  </a:lnTo>
                  <a:lnTo>
                    <a:pt x="2764" y="2835"/>
                  </a:lnTo>
                  <a:lnTo>
                    <a:pt x="2688" y="2903"/>
                  </a:lnTo>
                  <a:lnTo>
                    <a:pt x="2610" y="2965"/>
                  </a:lnTo>
                  <a:lnTo>
                    <a:pt x="2526" y="3022"/>
                  </a:lnTo>
                  <a:lnTo>
                    <a:pt x="2440" y="3074"/>
                  </a:lnTo>
                  <a:lnTo>
                    <a:pt x="2348" y="3121"/>
                  </a:lnTo>
                  <a:lnTo>
                    <a:pt x="2255" y="3163"/>
                  </a:lnTo>
                  <a:lnTo>
                    <a:pt x="2158" y="3199"/>
                  </a:lnTo>
                  <a:lnTo>
                    <a:pt x="2060" y="3228"/>
                  </a:lnTo>
                  <a:lnTo>
                    <a:pt x="1959" y="3251"/>
                  </a:lnTo>
                  <a:lnTo>
                    <a:pt x="1854" y="3269"/>
                  </a:lnTo>
                  <a:lnTo>
                    <a:pt x="1749" y="3279"/>
                  </a:lnTo>
                  <a:lnTo>
                    <a:pt x="1641" y="3282"/>
                  </a:lnTo>
                  <a:lnTo>
                    <a:pt x="1533" y="3279"/>
                  </a:lnTo>
                  <a:lnTo>
                    <a:pt x="1428" y="3269"/>
                  </a:lnTo>
                  <a:lnTo>
                    <a:pt x="1323" y="3251"/>
                  </a:lnTo>
                  <a:lnTo>
                    <a:pt x="1222" y="3228"/>
                  </a:lnTo>
                  <a:lnTo>
                    <a:pt x="1123" y="3199"/>
                  </a:lnTo>
                  <a:lnTo>
                    <a:pt x="1026" y="3163"/>
                  </a:lnTo>
                  <a:lnTo>
                    <a:pt x="933" y="3121"/>
                  </a:lnTo>
                  <a:lnTo>
                    <a:pt x="843" y="3074"/>
                  </a:lnTo>
                  <a:lnTo>
                    <a:pt x="755" y="3022"/>
                  </a:lnTo>
                  <a:lnTo>
                    <a:pt x="672" y="2965"/>
                  </a:lnTo>
                  <a:lnTo>
                    <a:pt x="593" y="2903"/>
                  </a:lnTo>
                  <a:lnTo>
                    <a:pt x="518" y="2835"/>
                  </a:lnTo>
                  <a:lnTo>
                    <a:pt x="447" y="2764"/>
                  </a:lnTo>
                  <a:lnTo>
                    <a:pt x="379" y="2689"/>
                  </a:lnTo>
                  <a:lnTo>
                    <a:pt x="317" y="2610"/>
                  </a:lnTo>
                  <a:lnTo>
                    <a:pt x="260" y="2527"/>
                  </a:lnTo>
                  <a:lnTo>
                    <a:pt x="208" y="2439"/>
                  </a:lnTo>
                  <a:lnTo>
                    <a:pt x="161" y="2349"/>
                  </a:lnTo>
                  <a:lnTo>
                    <a:pt x="119" y="2256"/>
                  </a:lnTo>
                  <a:lnTo>
                    <a:pt x="83" y="2159"/>
                  </a:lnTo>
                  <a:lnTo>
                    <a:pt x="54" y="2060"/>
                  </a:lnTo>
                  <a:lnTo>
                    <a:pt x="31" y="1959"/>
                  </a:lnTo>
                  <a:lnTo>
                    <a:pt x="13" y="1854"/>
                  </a:lnTo>
                  <a:lnTo>
                    <a:pt x="3" y="1749"/>
                  </a:lnTo>
                  <a:lnTo>
                    <a:pt x="0" y="1641"/>
                  </a:lnTo>
                  <a:lnTo>
                    <a:pt x="3" y="1533"/>
                  </a:lnTo>
                  <a:lnTo>
                    <a:pt x="13" y="1428"/>
                  </a:lnTo>
                  <a:lnTo>
                    <a:pt x="31" y="1323"/>
                  </a:lnTo>
                  <a:lnTo>
                    <a:pt x="54" y="1222"/>
                  </a:lnTo>
                  <a:lnTo>
                    <a:pt x="83" y="1124"/>
                  </a:lnTo>
                  <a:lnTo>
                    <a:pt x="119" y="1027"/>
                  </a:lnTo>
                  <a:lnTo>
                    <a:pt x="161" y="934"/>
                  </a:lnTo>
                  <a:lnTo>
                    <a:pt x="208" y="842"/>
                  </a:lnTo>
                  <a:lnTo>
                    <a:pt x="260" y="756"/>
                  </a:lnTo>
                  <a:lnTo>
                    <a:pt x="317" y="672"/>
                  </a:lnTo>
                  <a:lnTo>
                    <a:pt x="379" y="594"/>
                  </a:lnTo>
                  <a:lnTo>
                    <a:pt x="447" y="518"/>
                  </a:lnTo>
                  <a:lnTo>
                    <a:pt x="518" y="446"/>
                  </a:lnTo>
                  <a:lnTo>
                    <a:pt x="593" y="379"/>
                  </a:lnTo>
                  <a:lnTo>
                    <a:pt x="672" y="317"/>
                  </a:lnTo>
                  <a:lnTo>
                    <a:pt x="755" y="260"/>
                  </a:lnTo>
                  <a:lnTo>
                    <a:pt x="843" y="208"/>
                  </a:lnTo>
                  <a:lnTo>
                    <a:pt x="933" y="160"/>
                  </a:lnTo>
                  <a:lnTo>
                    <a:pt x="1026" y="119"/>
                  </a:lnTo>
                  <a:lnTo>
                    <a:pt x="1123" y="84"/>
                  </a:lnTo>
                  <a:lnTo>
                    <a:pt x="1222" y="55"/>
                  </a:lnTo>
                  <a:lnTo>
                    <a:pt x="1323" y="31"/>
                  </a:lnTo>
                  <a:lnTo>
                    <a:pt x="1428" y="14"/>
                  </a:lnTo>
                  <a:lnTo>
                    <a:pt x="1533" y="4"/>
                  </a:lnTo>
                  <a:lnTo>
                    <a:pt x="1641"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37" name="Freeform 8"/>
            <p:cNvSpPr/>
            <p:nvPr/>
          </p:nvSpPr>
          <p:spPr bwMode="auto">
            <a:xfrm>
              <a:off x="1306513" y="2970213"/>
              <a:ext cx="319088" cy="319088"/>
            </a:xfrm>
            <a:custGeom>
              <a:avLst/>
              <a:gdLst>
                <a:gd name="T0" fmla="*/ 633 w 1209"/>
                <a:gd name="T1" fmla="*/ 0 h 1209"/>
                <a:gd name="T2" fmla="*/ 683 w 1209"/>
                <a:gd name="T3" fmla="*/ 7 h 1209"/>
                <a:gd name="T4" fmla="*/ 718 w 1209"/>
                <a:gd name="T5" fmla="*/ 33 h 1209"/>
                <a:gd name="T6" fmla="*/ 737 w 1209"/>
                <a:gd name="T7" fmla="*/ 73 h 1209"/>
                <a:gd name="T8" fmla="*/ 733 w 1209"/>
                <a:gd name="T9" fmla="*/ 119 h 1209"/>
                <a:gd name="T10" fmla="*/ 707 w 1209"/>
                <a:gd name="T11" fmla="*/ 154 h 1209"/>
                <a:gd name="T12" fmla="*/ 667 w 1209"/>
                <a:gd name="T13" fmla="*/ 173 h 1209"/>
                <a:gd name="T14" fmla="*/ 605 w 1209"/>
                <a:gd name="T15" fmla="*/ 172 h 1209"/>
                <a:gd name="T16" fmla="*/ 499 w 1209"/>
                <a:gd name="T17" fmla="*/ 185 h 1209"/>
                <a:gd name="T18" fmla="*/ 403 w 1209"/>
                <a:gd name="T19" fmla="*/ 223 h 1209"/>
                <a:gd name="T20" fmla="*/ 318 w 1209"/>
                <a:gd name="T21" fmla="*/ 282 h 1209"/>
                <a:gd name="T22" fmla="*/ 250 w 1209"/>
                <a:gd name="T23" fmla="*/ 358 h 1209"/>
                <a:gd name="T24" fmla="*/ 203 w 1209"/>
                <a:gd name="T25" fmla="*/ 449 h 1209"/>
                <a:gd name="T26" fmla="*/ 177 w 1209"/>
                <a:gd name="T27" fmla="*/ 550 h 1209"/>
                <a:gd name="T28" fmla="*/ 177 w 1209"/>
                <a:gd name="T29" fmla="*/ 659 h 1209"/>
                <a:gd name="T30" fmla="*/ 203 w 1209"/>
                <a:gd name="T31" fmla="*/ 760 h 1209"/>
                <a:gd name="T32" fmla="*/ 250 w 1209"/>
                <a:gd name="T33" fmla="*/ 851 h 1209"/>
                <a:gd name="T34" fmla="*/ 318 w 1209"/>
                <a:gd name="T35" fmla="*/ 926 h 1209"/>
                <a:gd name="T36" fmla="*/ 403 w 1209"/>
                <a:gd name="T37" fmla="*/ 985 h 1209"/>
                <a:gd name="T38" fmla="*/ 499 w 1209"/>
                <a:gd name="T39" fmla="*/ 1023 h 1209"/>
                <a:gd name="T40" fmla="*/ 605 w 1209"/>
                <a:gd name="T41" fmla="*/ 1035 h 1209"/>
                <a:gd name="T42" fmla="*/ 711 w 1209"/>
                <a:gd name="T43" fmla="*/ 1023 h 1209"/>
                <a:gd name="T44" fmla="*/ 808 w 1209"/>
                <a:gd name="T45" fmla="*/ 985 h 1209"/>
                <a:gd name="T46" fmla="*/ 891 w 1209"/>
                <a:gd name="T47" fmla="*/ 926 h 1209"/>
                <a:gd name="T48" fmla="*/ 959 w 1209"/>
                <a:gd name="T49" fmla="*/ 851 h 1209"/>
                <a:gd name="T50" fmla="*/ 1007 w 1209"/>
                <a:gd name="T51" fmla="*/ 760 h 1209"/>
                <a:gd name="T52" fmla="*/ 1034 w 1209"/>
                <a:gd name="T53" fmla="*/ 659 h 1209"/>
                <a:gd name="T54" fmla="*/ 1035 w 1209"/>
                <a:gd name="T55" fmla="*/ 566 h 1209"/>
                <a:gd name="T56" fmla="*/ 1043 w 1209"/>
                <a:gd name="T57" fmla="*/ 522 h 1209"/>
                <a:gd name="T58" fmla="*/ 1071 w 1209"/>
                <a:gd name="T59" fmla="*/ 489 h 1209"/>
                <a:gd name="T60" fmla="*/ 1114 w 1209"/>
                <a:gd name="T61" fmla="*/ 473 h 1209"/>
                <a:gd name="T62" fmla="*/ 1158 w 1209"/>
                <a:gd name="T63" fmla="*/ 481 h 1209"/>
                <a:gd name="T64" fmla="*/ 1191 w 1209"/>
                <a:gd name="T65" fmla="*/ 509 h 1209"/>
                <a:gd name="T66" fmla="*/ 1207 w 1209"/>
                <a:gd name="T67" fmla="*/ 551 h 1209"/>
                <a:gd name="T68" fmla="*/ 1206 w 1209"/>
                <a:gd name="T69" fmla="*/ 665 h 1209"/>
                <a:gd name="T70" fmla="*/ 1182 w 1209"/>
                <a:gd name="T71" fmla="*/ 784 h 1209"/>
                <a:gd name="T72" fmla="*/ 1137 w 1209"/>
                <a:gd name="T73" fmla="*/ 892 h 1209"/>
                <a:gd name="T74" fmla="*/ 1071 w 1209"/>
                <a:gd name="T75" fmla="*/ 989 h 1209"/>
                <a:gd name="T76" fmla="*/ 989 w 1209"/>
                <a:gd name="T77" fmla="*/ 1071 h 1209"/>
                <a:gd name="T78" fmla="*/ 893 w 1209"/>
                <a:gd name="T79" fmla="*/ 1135 h 1209"/>
                <a:gd name="T80" fmla="*/ 785 w 1209"/>
                <a:gd name="T81" fmla="*/ 1182 h 1209"/>
                <a:gd name="T82" fmla="*/ 667 w 1209"/>
                <a:gd name="T83" fmla="*/ 1205 h 1209"/>
                <a:gd name="T84" fmla="*/ 544 w 1209"/>
                <a:gd name="T85" fmla="*/ 1205 h 1209"/>
                <a:gd name="T86" fmla="*/ 425 w 1209"/>
                <a:gd name="T87" fmla="*/ 1182 h 1209"/>
                <a:gd name="T88" fmla="*/ 317 w 1209"/>
                <a:gd name="T89" fmla="*/ 1135 h 1209"/>
                <a:gd name="T90" fmla="*/ 220 w 1209"/>
                <a:gd name="T91" fmla="*/ 1071 h 1209"/>
                <a:gd name="T92" fmla="*/ 138 w 1209"/>
                <a:gd name="T93" fmla="*/ 989 h 1209"/>
                <a:gd name="T94" fmla="*/ 74 w 1209"/>
                <a:gd name="T95" fmla="*/ 892 h 1209"/>
                <a:gd name="T96" fmla="*/ 27 w 1209"/>
                <a:gd name="T97" fmla="*/ 784 h 1209"/>
                <a:gd name="T98" fmla="*/ 4 w 1209"/>
                <a:gd name="T99" fmla="*/ 665 h 1209"/>
                <a:gd name="T100" fmla="*/ 4 w 1209"/>
                <a:gd name="T101" fmla="*/ 542 h 1209"/>
                <a:gd name="T102" fmla="*/ 27 w 1209"/>
                <a:gd name="T103" fmla="*/ 424 h 1209"/>
                <a:gd name="T104" fmla="*/ 74 w 1209"/>
                <a:gd name="T105" fmla="*/ 316 h 1209"/>
                <a:gd name="T106" fmla="*/ 138 w 1209"/>
                <a:gd name="T107" fmla="*/ 220 h 1209"/>
                <a:gd name="T108" fmla="*/ 220 w 1209"/>
                <a:gd name="T109" fmla="*/ 138 h 1209"/>
                <a:gd name="T110" fmla="*/ 317 w 1209"/>
                <a:gd name="T111" fmla="*/ 72 h 1209"/>
                <a:gd name="T112" fmla="*/ 425 w 1209"/>
                <a:gd name="T113" fmla="*/ 27 h 1209"/>
                <a:gd name="T114" fmla="*/ 544 w 1209"/>
                <a:gd name="T115" fmla="*/ 2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1209">
                  <a:moveTo>
                    <a:pt x="605" y="0"/>
                  </a:moveTo>
                  <a:lnTo>
                    <a:pt x="633" y="0"/>
                  </a:lnTo>
                  <a:lnTo>
                    <a:pt x="659" y="2"/>
                  </a:lnTo>
                  <a:lnTo>
                    <a:pt x="683" y="7"/>
                  </a:lnTo>
                  <a:lnTo>
                    <a:pt x="701" y="18"/>
                  </a:lnTo>
                  <a:lnTo>
                    <a:pt x="718" y="33"/>
                  </a:lnTo>
                  <a:lnTo>
                    <a:pt x="730" y="51"/>
                  </a:lnTo>
                  <a:lnTo>
                    <a:pt x="737" y="73"/>
                  </a:lnTo>
                  <a:lnTo>
                    <a:pt x="738" y="95"/>
                  </a:lnTo>
                  <a:lnTo>
                    <a:pt x="733" y="119"/>
                  </a:lnTo>
                  <a:lnTo>
                    <a:pt x="721" y="139"/>
                  </a:lnTo>
                  <a:lnTo>
                    <a:pt x="707" y="154"/>
                  </a:lnTo>
                  <a:lnTo>
                    <a:pt x="688" y="166"/>
                  </a:lnTo>
                  <a:lnTo>
                    <a:pt x="667" y="173"/>
                  </a:lnTo>
                  <a:lnTo>
                    <a:pt x="644" y="174"/>
                  </a:lnTo>
                  <a:lnTo>
                    <a:pt x="605" y="172"/>
                  </a:lnTo>
                  <a:lnTo>
                    <a:pt x="550" y="175"/>
                  </a:lnTo>
                  <a:lnTo>
                    <a:pt x="499" y="185"/>
                  </a:lnTo>
                  <a:lnTo>
                    <a:pt x="449" y="202"/>
                  </a:lnTo>
                  <a:lnTo>
                    <a:pt x="403" y="223"/>
                  </a:lnTo>
                  <a:lnTo>
                    <a:pt x="358" y="250"/>
                  </a:lnTo>
                  <a:lnTo>
                    <a:pt x="318" y="282"/>
                  </a:lnTo>
                  <a:lnTo>
                    <a:pt x="283" y="318"/>
                  </a:lnTo>
                  <a:lnTo>
                    <a:pt x="250" y="358"/>
                  </a:lnTo>
                  <a:lnTo>
                    <a:pt x="224" y="401"/>
                  </a:lnTo>
                  <a:lnTo>
                    <a:pt x="203" y="449"/>
                  </a:lnTo>
                  <a:lnTo>
                    <a:pt x="186" y="498"/>
                  </a:lnTo>
                  <a:lnTo>
                    <a:pt x="177" y="550"/>
                  </a:lnTo>
                  <a:lnTo>
                    <a:pt x="173" y="604"/>
                  </a:lnTo>
                  <a:lnTo>
                    <a:pt x="177" y="659"/>
                  </a:lnTo>
                  <a:lnTo>
                    <a:pt x="186" y="710"/>
                  </a:lnTo>
                  <a:lnTo>
                    <a:pt x="203" y="760"/>
                  </a:lnTo>
                  <a:lnTo>
                    <a:pt x="224" y="806"/>
                  </a:lnTo>
                  <a:lnTo>
                    <a:pt x="250" y="851"/>
                  </a:lnTo>
                  <a:lnTo>
                    <a:pt x="283" y="891"/>
                  </a:lnTo>
                  <a:lnTo>
                    <a:pt x="318" y="926"/>
                  </a:lnTo>
                  <a:lnTo>
                    <a:pt x="358" y="959"/>
                  </a:lnTo>
                  <a:lnTo>
                    <a:pt x="403" y="985"/>
                  </a:lnTo>
                  <a:lnTo>
                    <a:pt x="449" y="1006"/>
                  </a:lnTo>
                  <a:lnTo>
                    <a:pt x="499" y="1023"/>
                  </a:lnTo>
                  <a:lnTo>
                    <a:pt x="550" y="1032"/>
                  </a:lnTo>
                  <a:lnTo>
                    <a:pt x="605" y="1035"/>
                  </a:lnTo>
                  <a:lnTo>
                    <a:pt x="659" y="1032"/>
                  </a:lnTo>
                  <a:lnTo>
                    <a:pt x="711" y="1023"/>
                  </a:lnTo>
                  <a:lnTo>
                    <a:pt x="760" y="1006"/>
                  </a:lnTo>
                  <a:lnTo>
                    <a:pt x="808" y="985"/>
                  </a:lnTo>
                  <a:lnTo>
                    <a:pt x="851" y="959"/>
                  </a:lnTo>
                  <a:lnTo>
                    <a:pt x="891" y="926"/>
                  </a:lnTo>
                  <a:lnTo>
                    <a:pt x="927" y="891"/>
                  </a:lnTo>
                  <a:lnTo>
                    <a:pt x="959" y="851"/>
                  </a:lnTo>
                  <a:lnTo>
                    <a:pt x="986" y="806"/>
                  </a:lnTo>
                  <a:lnTo>
                    <a:pt x="1007" y="760"/>
                  </a:lnTo>
                  <a:lnTo>
                    <a:pt x="1024" y="710"/>
                  </a:lnTo>
                  <a:lnTo>
                    <a:pt x="1034" y="659"/>
                  </a:lnTo>
                  <a:lnTo>
                    <a:pt x="1037" y="604"/>
                  </a:lnTo>
                  <a:lnTo>
                    <a:pt x="1035" y="566"/>
                  </a:lnTo>
                  <a:lnTo>
                    <a:pt x="1036" y="543"/>
                  </a:lnTo>
                  <a:lnTo>
                    <a:pt x="1043" y="522"/>
                  </a:lnTo>
                  <a:lnTo>
                    <a:pt x="1055" y="503"/>
                  </a:lnTo>
                  <a:lnTo>
                    <a:pt x="1071" y="489"/>
                  </a:lnTo>
                  <a:lnTo>
                    <a:pt x="1090" y="478"/>
                  </a:lnTo>
                  <a:lnTo>
                    <a:pt x="1114" y="473"/>
                  </a:lnTo>
                  <a:lnTo>
                    <a:pt x="1137" y="474"/>
                  </a:lnTo>
                  <a:lnTo>
                    <a:pt x="1158" y="481"/>
                  </a:lnTo>
                  <a:lnTo>
                    <a:pt x="1177" y="493"/>
                  </a:lnTo>
                  <a:lnTo>
                    <a:pt x="1191" y="509"/>
                  </a:lnTo>
                  <a:lnTo>
                    <a:pt x="1202" y="529"/>
                  </a:lnTo>
                  <a:lnTo>
                    <a:pt x="1207" y="551"/>
                  </a:lnTo>
                  <a:lnTo>
                    <a:pt x="1209" y="604"/>
                  </a:lnTo>
                  <a:lnTo>
                    <a:pt x="1206" y="665"/>
                  </a:lnTo>
                  <a:lnTo>
                    <a:pt x="1197" y="725"/>
                  </a:lnTo>
                  <a:lnTo>
                    <a:pt x="1182" y="784"/>
                  </a:lnTo>
                  <a:lnTo>
                    <a:pt x="1161" y="840"/>
                  </a:lnTo>
                  <a:lnTo>
                    <a:pt x="1137" y="892"/>
                  </a:lnTo>
                  <a:lnTo>
                    <a:pt x="1106" y="942"/>
                  </a:lnTo>
                  <a:lnTo>
                    <a:pt x="1071" y="989"/>
                  </a:lnTo>
                  <a:lnTo>
                    <a:pt x="1033" y="1032"/>
                  </a:lnTo>
                  <a:lnTo>
                    <a:pt x="989" y="1071"/>
                  </a:lnTo>
                  <a:lnTo>
                    <a:pt x="943" y="1105"/>
                  </a:lnTo>
                  <a:lnTo>
                    <a:pt x="893" y="1135"/>
                  </a:lnTo>
                  <a:lnTo>
                    <a:pt x="840" y="1161"/>
                  </a:lnTo>
                  <a:lnTo>
                    <a:pt x="785" y="1182"/>
                  </a:lnTo>
                  <a:lnTo>
                    <a:pt x="727" y="1196"/>
                  </a:lnTo>
                  <a:lnTo>
                    <a:pt x="667" y="1205"/>
                  </a:lnTo>
                  <a:lnTo>
                    <a:pt x="605" y="1209"/>
                  </a:lnTo>
                  <a:lnTo>
                    <a:pt x="544" y="1205"/>
                  </a:lnTo>
                  <a:lnTo>
                    <a:pt x="484" y="1196"/>
                  </a:lnTo>
                  <a:lnTo>
                    <a:pt x="425" y="1182"/>
                  </a:lnTo>
                  <a:lnTo>
                    <a:pt x="369" y="1161"/>
                  </a:lnTo>
                  <a:lnTo>
                    <a:pt x="317" y="1135"/>
                  </a:lnTo>
                  <a:lnTo>
                    <a:pt x="267" y="1105"/>
                  </a:lnTo>
                  <a:lnTo>
                    <a:pt x="220" y="1071"/>
                  </a:lnTo>
                  <a:lnTo>
                    <a:pt x="177" y="1032"/>
                  </a:lnTo>
                  <a:lnTo>
                    <a:pt x="138" y="989"/>
                  </a:lnTo>
                  <a:lnTo>
                    <a:pt x="104" y="942"/>
                  </a:lnTo>
                  <a:lnTo>
                    <a:pt x="74" y="892"/>
                  </a:lnTo>
                  <a:lnTo>
                    <a:pt x="48" y="840"/>
                  </a:lnTo>
                  <a:lnTo>
                    <a:pt x="27" y="784"/>
                  </a:lnTo>
                  <a:lnTo>
                    <a:pt x="13" y="725"/>
                  </a:lnTo>
                  <a:lnTo>
                    <a:pt x="4" y="665"/>
                  </a:lnTo>
                  <a:lnTo>
                    <a:pt x="0" y="604"/>
                  </a:lnTo>
                  <a:lnTo>
                    <a:pt x="4" y="542"/>
                  </a:lnTo>
                  <a:lnTo>
                    <a:pt x="13" y="482"/>
                  </a:lnTo>
                  <a:lnTo>
                    <a:pt x="27" y="424"/>
                  </a:lnTo>
                  <a:lnTo>
                    <a:pt x="48" y="369"/>
                  </a:lnTo>
                  <a:lnTo>
                    <a:pt x="74" y="316"/>
                  </a:lnTo>
                  <a:lnTo>
                    <a:pt x="104" y="266"/>
                  </a:lnTo>
                  <a:lnTo>
                    <a:pt x="138" y="220"/>
                  </a:lnTo>
                  <a:lnTo>
                    <a:pt x="177" y="176"/>
                  </a:lnTo>
                  <a:lnTo>
                    <a:pt x="220" y="138"/>
                  </a:lnTo>
                  <a:lnTo>
                    <a:pt x="267" y="103"/>
                  </a:lnTo>
                  <a:lnTo>
                    <a:pt x="317" y="72"/>
                  </a:lnTo>
                  <a:lnTo>
                    <a:pt x="369" y="47"/>
                  </a:lnTo>
                  <a:lnTo>
                    <a:pt x="425" y="27"/>
                  </a:lnTo>
                  <a:lnTo>
                    <a:pt x="484" y="12"/>
                  </a:lnTo>
                  <a:lnTo>
                    <a:pt x="544" y="2"/>
                  </a:lnTo>
                  <a:lnTo>
                    <a:pt x="605"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38" name="Freeform 9"/>
            <p:cNvSpPr>
              <a:spLocks noEditPoints="1"/>
            </p:cNvSpPr>
            <p:nvPr/>
          </p:nvSpPr>
          <p:spPr bwMode="auto">
            <a:xfrm>
              <a:off x="1452563" y="2593975"/>
              <a:ext cx="549275" cy="549275"/>
            </a:xfrm>
            <a:custGeom>
              <a:avLst/>
              <a:gdLst>
                <a:gd name="T0" fmla="*/ 1023 w 2077"/>
                <a:gd name="T1" fmla="*/ 1177 h 2078"/>
                <a:gd name="T2" fmla="*/ 1362 w 2077"/>
                <a:gd name="T3" fmla="*/ 1173 h 2078"/>
                <a:gd name="T4" fmla="*/ 1400 w 2077"/>
                <a:gd name="T5" fmla="*/ 1151 h 2078"/>
                <a:gd name="T6" fmla="*/ 1552 w 2077"/>
                <a:gd name="T7" fmla="*/ 648 h 2078"/>
                <a:gd name="T8" fmla="*/ 925 w 2077"/>
                <a:gd name="T9" fmla="*/ 677 h 2078"/>
                <a:gd name="T10" fmla="*/ 903 w 2077"/>
                <a:gd name="T11" fmla="*/ 716 h 2078"/>
                <a:gd name="T12" fmla="*/ 901 w 2077"/>
                <a:gd name="T13" fmla="*/ 1054 h 2078"/>
                <a:gd name="T14" fmla="*/ 1429 w 2077"/>
                <a:gd name="T15" fmla="*/ 173 h 2078"/>
                <a:gd name="T16" fmla="*/ 1467 w 2077"/>
                <a:gd name="T17" fmla="*/ 3 h 2078"/>
                <a:gd name="T18" fmla="*/ 1522 w 2077"/>
                <a:gd name="T19" fmla="*/ 27 h 2078"/>
                <a:gd name="T20" fmla="*/ 1565 w 2077"/>
                <a:gd name="T21" fmla="*/ 65 h 2078"/>
                <a:gd name="T22" fmla="*/ 1593 w 2077"/>
                <a:gd name="T23" fmla="*/ 116 h 2078"/>
                <a:gd name="T24" fmla="*/ 1603 w 2077"/>
                <a:gd name="T25" fmla="*/ 172 h 2078"/>
                <a:gd name="T26" fmla="*/ 1904 w 2077"/>
                <a:gd name="T27" fmla="*/ 474 h 2078"/>
                <a:gd name="T28" fmla="*/ 1961 w 2077"/>
                <a:gd name="T29" fmla="*/ 484 h 2078"/>
                <a:gd name="T30" fmla="*/ 2011 w 2077"/>
                <a:gd name="T31" fmla="*/ 512 h 2078"/>
                <a:gd name="T32" fmla="*/ 2050 w 2077"/>
                <a:gd name="T33" fmla="*/ 554 h 2078"/>
                <a:gd name="T34" fmla="*/ 2073 w 2077"/>
                <a:gd name="T35" fmla="*/ 610 h 2078"/>
                <a:gd name="T36" fmla="*/ 2076 w 2077"/>
                <a:gd name="T37" fmla="*/ 667 h 2078"/>
                <a:gd name="T38" fmla="*/ 2060 w 2077"/>
                <a:gd name="T39" fmla="*/ 722 h 2078"/>
                <a:gd name="T40" fmla="*/ 2026 w 2077"/>
                <a:gd name="T41" fmla="*/ 770 h 2078"/>
                <a:gd name="T42" fmla="*/ 1496 w 2077"/>
                <a:gd name="T43" fmla="*/ 1297 h 2078"/>
                <a:gd name="T44" fmla="*/ 1438 w 2077"/>
                <a:gd name="T45" fmla="*/ 1330 h 2078"/>
                <a:gd name="T46" fmla="*/ 1373 w 2077"/>
                <a:gd name="T47" fmla="*/ 1348 h 2078"/>
                <a:gd name="T48" fmla="*/ 849 w 2077"/>
                <a:gd name="T49" fmla="*/ 1350 h 2078"/>
                <a:gd name="T50" fmla="*/ 133 w 2077"/>
                <a:gd name="T51" fmla="*/ 2063 h 2078"/>
                <a:gd name="T52" fmla="*/ 102 w 2077"/>
                <a:gd name="T53" fmla="*/ 2076 h 2078"/>
                <a:gd name="T54" fmla="*/ 68 w 2077"/>
                <a:gd name="T55" fmla="*/ 2076 h 2078"/>
                <a:gd name="T56" fmla="*/ 37 w 2077"/>
                <a:gd name="T57" fmla="*/ 2063 h 2078"/>
                <a:gd name="T58" fmla="*/ 12 w 2077"/>
                <a:gd name="T59" fmla="*/ 2036 h 2078"/>
                <a:gd name="T60" fmla="*/ 0 w 2077"/>
                <a:gd name="T61" fmla="*/ 2001 h 2078"/>
                <a:gd name="T62" fmla="*/ 4 w 2077"/>
                <a:gd name="T63" fmla="*/ 1963 h 2078"/>
                <a:gd name="T64" fmla="*/ 24 w 2077"/>
                <a:gd name="T65" fmla="*/ 1930 h 2078"/>
                <a:gd name="T66" fmla="*/ 727 w 2077"/>
                <a:gd name="T67" fmla="*/ 738 h 2078"/>
                <a:gd name="T68" fmla="*/ 736 w 2077"/>
                <a:gd name="T69" fmla="*/ 670 h 2078"/>
                <a:gd name="T70" fmla="*/ 762 w 2077"/>
                <a:gd name="T71" fmla="*/ 608 h 2078"/>
                <a:gd name="T72" fmla="*/ 803 w 2077"/>
                <a:gd name="T73" fmla="*/ 554 h 2078"/>
                <a:gd name="T74" fmla="*/ 1329 w 2077"/>
                <a:gd name="T75" fmla="*/ 31 h 2078"/>
                <a:gd name="T76" fmla="*/ 1382 w 2077"/>
                <a:gd name="T77" fmla="*/ 7 h 2078"/>
                <a:gd name="T78" fmla="*/ 1438 w 2077"/>
                <a:gd name="T79" fmla="*/ 0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77" h="2078">
                  <a:moveTo>
                    <a:pt x="1552" y="648"/>
                  </a:moveTo>
                  <a:lnTo>
                    <a:pt x="1023" y="1177"/>
                  </a:lnTo>
                  <a:lnTo>
                    <a:pt x="1339" y="1177"/>
                  </a:lnTo>
                  <a:lnTo>
                    <a:pt x="1362" y="1173"/>
                  </a:lnTo>
                  <a:lnTo>
                    <a:pt x="1382" y="1165"/>
                  </a:lnTo>
                  <a:lnTo>
                    <a:pt x="1400" y="1151"/>
                  </a:lnTo>
                  <a:lnTo>
                    <a:pt x="1904" y="648"/>
                  </a:lnTo>
                  <a:lnTo>
                    <a:pt x="1552" y="648"/>
                  </a:lnTo>
                  <a:close/>
                  <a:moveTo>
                    <a:pt x="1429" y="173"/>
                  </a:moveTo>
                  <a:lnTo>
                    <a:pt x="925" y="677"/>
                  </a:lnTo>
                  <a:lnTo>
                    <a:pt x="912" y="694"/>
                  </a:lnTo>
                  <a:lnTo>
                    <a:pt x="903" y="716"/>
                  </a:lnTo>
                  <a:lnTo>
                    <a:pt x="901" y="738"/>
                  </a:lnTo>
                  <a:lnTo>
                    <a:pt x="901" y="1054"/>
                  </a:lnTo>
                  <a:lnTo>
                    <a:pt x="1429" y="526"/>
                  </a:lnTo>
                  <a:lnTo>
                    <a:pt x="1429" y="173"/>
                  </a:lnTo>
                  <a:close/>
                  <a:moveTo>
                    <a:pt x="1438" y="0"/>
                  </a:moveTo>
                  <a:lnTo>
                    <a:pt x="1467" y="3"/>
                  </a:lnTo>
                  <a:lnTo>
                    <a:pt x="1496" y="13"/>
                  </a:lnTo>
                  <a:lnTo>
                    <a:pt x="1522" y="27"/>
                  </a:lnTo>
                  <a:lnTo>
                    <a:pt x="1545" y="45"/>
                  </a:lnTo>
                  <a:lnTo>
                    <a:pt x="1565" y="65"/>
                  </a:lnTo>
                  <a:lnTo>
                    <a:pt x="1580" y="89"/>
                  </a:lnTo>
                  <a:lnTo>
                    <a:pt x="1593" y="116"/>
                  </a:lnTo>
                  <a:lnTo>
                    <a:pt x="1599" y="143"/>
                  </a:lnTo>
                  <a:lnTo>
                    <a:pt x="1603" y="172"/>
                  </a:lnTo>
                  <a:lnTo>
                    <a:pt x="1603" y="474"/>
                  </a:lnTo>
                  <a:lnTo>
                    <a:pt x="1904" y="474"/>
                  </a:lnTo>
                  <a:lnTo>
                    <a:pt x="1934" y="477"/>
                  </a:lnTo>
                  <a:lnTo>
                    <a:pt x="1961" y="484"/>
                  </a:lnTo>
                  <a:lnTo>
                    <a:pt x="1988" y="496"/>
                  </a:lnTo>
                  <a:lnTo>
                    <a:pt x="2011" y="512"/>
                  </a:lnTo>
                  <a:lnTo>
                    <a:pt x="2033" y="531"/>
                  </a:lnTo>
                  <a:lnTo>
                    <a:pt x="2050" y="554"/>
                  </a:lnTo>
                  <a:lnTo>
                    <a:pt x="2064" y="581"/>
                  </a:lnTo>
                  <a:lnTo>
                    <a:pt x="2073" y="610"/>
                  </a:lnTo>
                  <a:lnTo>
                    <a:pt x="2077" y="638"/>
                  </a:lnTo>
                  <a:lnTo>
                    <a:pt x="2076" y="667"/>
                  </a:lnTo>
                  <a:lnTo>
                    <a:pt x="2070" y="696"/>
                  </a:lnTo>
                  <a:lnTo>
                    <a:pt x="2060" y="722"/>
                  </a:lnTo>
                  <a:lnTo>
                    <a:pt x="2046" y="747"/>
                  </a:lnTo>
                  <a:lnTo>
                    <a:pt x="2026" y="770"/>
                  </a:lnTo>
                  <a:lnTo>
                    <a:pt x="1523" y="1273"/>
                  </a:lnTo>
                  <a:lnTo>
                    <a:pt x="1496" y="1297"/>
                  </a:lnTo>
                  <a:lnTo>
                    <a:pt x="1468" y="1315"/>
                  </a:lnTo>
                  <a:lnTo>
                    <a:pt x="1438" y="1330"/>
                  </a:lnTo>
                  <a:lnTo>
                    <a:pt x="1406" y="1341"/>
                  </a:lnTo>
                  <a:lnTo>
                    <a:pt x="1373" y="1348"/>
                  </a:lnTo>
                  <a:lnTo>
                    <a:pt x="1339" y="1350"/>
                  </a:lnTo>
                  <a:lnTo>
                    <a:pt x="849" y="1350"/>
                  </a:lnTo>
                  <a:lnTo>
                    <a:pt x="146" y="2052"/>
                  </a:lnTo>
                  <a:lnTo>
                    <a:pt x="133" y="2063"/>
                  </a:lnTo>
                  <a:lnTo>
                    <a:pt x="118" y="2072"/>
                  </a:lnTo>
                  <a:lnTo>
                    <a:pt x="102" y="2076"/>
                  </a:lnTo>
                  <a:lnTo>
                    <a:pt x="85" y="2078"/>
                  </a:lnTo>
                  <a:lnTo>
                    <a:pt x="68" y="2076"/>
                  </a:lnTo>
                  <a:lnTo>
                    <a:pt x="53" y="2072"/>
                  </a:lnTo>
                  <a:lnTo>
                    <a:pt x="37" y="2063"/>
                  </a:lnTo>
                  <a:lnTo>
                    <a:pt x="24" y="2052"/>
                  </a:lnTo>
                  <a:lnTo>
                    <a:pt x="12" y="2036"/>
                  </a:lnTo>
                  <a:lnTo>
                    <a:pt x="4" y="2020"/>
                  </a:lnTo>
                  <a:lnTo>
                    <a:pt x="0" y="2001"/>
                  </a:lnTo>
                  <a:lnTo>
                    <a:pt x="0" y="1982"/>
                  </a:lnTo>
                  <a:lnTo>
                    <a:pt x="4" y="1963"/>
                  </a:lnTo>
                  <a:lnTo>
                    <a:pt x="12" y="1945"/>
                  </a:lnTo>
                  <a:lnTo>
                    <a:pt x="24" y="1930"/>
                  </a:lnTo>
                  <a:lnTo>
                    <a:pt x="727" y="1228"/>
                  </a:lnTo>
                  <a:lnTo>
                    <a:pt x="727" y="738"/>
                  </a:lnTo>
                  <a:lnTo>
                    <a:pt x="729" y="703"/>
                  </a:lnTo>
                  <a:lnTo>
                    <a:pt x="736" y="670"/>
                  </a:lnTo>
                  <a:lnTo>
                    <a:pt x="747" y="639"/>
                  </a:lnTo>
                  <a:lnTo>
                    <a:pt x="762" y="608"/>
                  </a:lnTo>
                  <a:lnTo>
                    <a:pt x="781" y="580"/>
                  </a:lnTo>
                  <a:lnTo>
                    <a:pt x="803" y="554"/>
                  </a:lnTo>
                  <a:lnTo>
                    <a:pt x="1307" y="50"/>
                  </a:lnTo>
                  <a:lnTo>
                    <a:pt x="1329" y="31"/>
                  </a:lnTo>
                  <a:lnTo>
                    <a:pt x="1355" y="17"/>
                  </a:lnTo>
                  <a:lnTo>
                    <a:pt x="1382" y="7"/>
                  </a:lnTo>
                  <a:lnTo>
                    <a:pt x="1409" y="1"/>
                  </a:lnTo>
                  <a:lnTo>
                    <a:pt x="1438" y="0"/>
                  </a:lnTo>
                  <a:close/>
                </a:path>
              </a:pathLst>
            </a:custGeom>
            <a:grpFill/>
            <a:ln w="0">
              <a:noFill/>
              <a:prstDash val="solid"/>
              <a:round/>
            </a:ln>
          </p:spPr>
          <p:txBody>
            <a:bodyPr vert="horz" wrap="square" lIns="121920" tIns="60960" rIns="121920" bIns="60960" numCol="1" anchor="t" anchorCtr="0" compatLnSpc="1"/>
            <a:lstStyle/>
            <a:p>
              <a:endParaRPr lang="en-US" sz="2400"/>
            </a:p>
          </p:txBody>
        </p:sp>
      </p:grpSp>
      <p:sp>
        <p:nvSpPr>
          <p:cNvPr id="39" name="文本框 38"/>
          <p:cNvSpPr txBox="1"/>
          <p:nvPr/>
        </p:nvSpPr>
        <p:spPr>
          <a:xfrm>
            <a:off x="4564960" y="945679"/>
            <a:ext cx="2990850" cy="1106805"/>
          </a:xfrm>
          <a:prstGeom prst="rect">
            <a:avLst/>
          </a:prstGeom>
          <a:noFill/>
        </p:spPr>
        <p:txBody>
          <a:bodyPr wrap="none" rtlCol="0">
            <a:spAutoFit/>
          </a:bodyPr>
          <a:lstStyle/>
          <a:p>
            <a:pPr algn="r"/>
            <a:r>
              <a:rPr lang="vi-VN" altLang="en-US" sz="6600" b="1" dirty="0">
                <a:ln>
                  <a:solidFill>
                    <a:schemeClr val="accent6">
                      <a:lumMod val="50000"/>
                    </a:schemeClr>
                  </a:solidFill>
                </a:ln>
                <a:solidFill>
                  <a:schemeClr val="accent6">
                    <a:lumMod val="75000"/>
                  </a:schemeClr>
                </a:solidFill>
                <a:effectLst>
                  <a:outerShdw blurRad="38100" dist="38100" dir="2700000" algn="tl">
                    <a:srgbClr val="000000">
                      <a:alpha val="43137"/>
                    </a:srgbClr>
                  </a:outerShdw>
                  <a:reflection blurRad="6350" stA="53000" endA="300" endPos="35500" dir="5400000" sy="-90000" algn="bl" rotWithShape="0"/>
                </a:effectLst>
                <a:latin typeface="Calibri" panose="020F0502020204030204" pitchFamily="34" charset="0"/>
                <a:ea typeface="张海山锐线体2.0" panose="02000000000000000000" pitchFamily="2" charset="-122"/>
                <a:sym typeface="+mn-ea"/>
              </a:rPr>
              <a:t>Ghi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3"/>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p:bldP spid="32" grpId="1"/>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57836" t="15559" r="1343" b="18252"/>
          <a:stretch>
            <a:fillRect/>
          </a:stretch>
        </p:blipFill>
        <p:spPr>
          <a:xfrm rot="16200000">
            <a:off x="3048000" y="-2221230"/>
            <a:ext cx="6111240" cy="11297285"/>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1726" t="28390" r="19078" b="28538"/>
          <a:stretch>
            <a:fillRect/>
          </a:stretch>
        </p:blipFill>
        <p:spPr>
          <a:xfrm rot="16200000">
            <a:off x="4172753" y="1646408"/>
            <a:ext cx="3902300" cy="3979569"/>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6200000">
            <a:off x="2838440" y="-2529348"/>
            <a:ext cx="6570927" cy="11912958"/>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
        <p:nvSpPr>
          <p:cNvPr id="8" name="文本框 7"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4350448" y="2766192"/>
            <a:ext cx="3546909" cy="1322070"/>
          </a:xfrm>
          <a:prstGeom prst="rect">
            <a:avLst/>
          </a:prstGeom>
          <a:noFill/>
        </p:spPr>
        <p:txBody>
          <a:bodyPr wrap="square" rtlCol="0">
            <a:spAutoFit/>
          </a:bodyPr>
          <a:lstStyle/>
          <a:p>
            <a:pPr algn="ctr"/>
            <a:r>
              <a:rPr lang="vi-VN" altLang="en-US" sz="8000" b="1" dirty="0"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cs typeface="Aharoni" panose="02010803020104030203" pitchFamily="2" charset="-79"/>
              </a:rPr>
              <a:t>Dặn dò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3201670" y="-1918970"/>
            <a:ext cx="5817235" cy="1076833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43232" b="59002"/>
          <a:stretch>
            <a:fillRect/>
          </a:stretch>
        </p:blipFill>
        <p:spPr>
          <a:xfrm rot="16200000">
            <a:off x="-1983740" y="1042035"/>
            <a:ext cx="7287260" cy="4082415"/>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59213" r="43232"/>
          <a:stretch>
            <a:fillRect/>
          </a:stretch>
        </p:blipFill>
        <p:spPr>
          <a:xfrm rot="16200000">
            <a:off x="7288530" y="1674495"/>
            <a:ext cx="6657340" cy="3447415"/>
          </a:xfrm>
          <a:prstGeom prst="rect">
            <a:avLst/>
          </a:prstGeom>
        </p:spPr>
      </p:pic>
      <p:sp>
        <p:nvSpPr>
          <p:cNvPr id="8" name="文本框 7"/>
          <p:cNvSpPr txBox="1"/>
          <p:nvPr/>
        </p:nvSpPr>
        <p:spPr>
          <a:xfrm>
            <a:off x="2710633" y="3121734"/>
            <a:ext cx="7151370" cy="922020"/>
          </a:xfrm>
          <a:prstGeom prst="rect">
            <a:avLst/>
          </a:prstGeom>
          <a:noFill/>
        </p:spPr>
        <p:txBody>
          <a:bodyPr wrap="none" rtlCol="0">
            <a:spAutoFit/>
          </a:bodyPr>
          <a:lstStyle/>
          <a:p>
            <a:pPr algn="ctr"/>
            <a:r>
              <a:rPr lang="vi-VN" altLang="en-US" sz="5400" b="1" dirty="0">
                <a:ln w="12700" cmpd="sng">
                  <a:solidFill>
                    <a:schemeClr val="accent6">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alibri" panose="020F0502020204030204" pitchFamily="34" charset="0"/>
                <a:ea typeface="张海山锐线体2.0" panose="02000000000000000000" pitchFamily="2" charset="-122"/>
              </a:rPr>
              <a:t>Thực vật cần gì để sống?</a:t>
            </a:r>
          </a:p>
        </p:txBody>
      </p:sp>
      <p:cxnSp>
        <p:nvCxnSpPr>
          <p:cNvPr id="9" name="直接连接符 8"/>
          <p:cNvCxnSpPr/>
          <p:nvPr/>
        </p:nvCxnSpPr>
        <p:spPr>
          <a:xfrm flipH="1">
            <a:off x="4990465" y="2794635"/>
            <a:ext cx="2210435" cy="16510"/>
          </a:xfrm>
          <a:prstGeom prst="line">
            <a:avLst/>
          </a:prstGeom>
          <a:ln w="38100">
            <a:solidFill>
              <a:srgbClr val="FCCF6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126751" y="1578905"/>
            <a:ext cx="4512774" cy="1107996"/>
          </a:xfrm>
          <a:prstGeom prst="rect">
            <a:avLst/>
          </a:prstGeom>
          <a:noFill/>
        </p:spPr>
        <p:txBody>
          <a:bodyPr wrap="none" rtlCol="0">
            <a:spAutoFit/>
          </a:bodyPr>
          <a:lstStyle/>
          <a:p>
            <a:r>
              <a:rPr lang="en-US" altLang="zh-CN" sz="6600" dirty="0"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Open Sans Extrabold" panose="020B0906030804020204" pitchFamily="34" charset="0"/>
                <a:ea typeface="方正粗黑宋简体" panose="02000000000000000000" pitchFamily="2" charset="-122"/>
                <a:cs typeface="Open Sans Extrabold" panose="020B0906030804020204" pitchFamily="34" charset="0"/>
              </a:rPr>
              <a:t>KHỞI ĐỘNG</a:t>
            </a:r>
            <a:endParaRPr lang="vi-VN" altLang="zh-CN" sz="66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Open Sans Extrabold" panose="020B0906030804020204" pitchFamily="34" charset="0"/>
              <a:ea typeface="方正粗黑宋简体" panose="02000000000000000000" pitchFamily="2" charset="-122"/>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3"/>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dissolv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
                                        <p:tgtEl>
                                          <p:spTgt spid="9"/>
                                        </p:tgtEl>
                                      </p:cBhvr>
                                    </p:animEffect>
                                    <p:anim calcmode="lin" valueType="num">
                                      <p:cBhvr>
                                        <p:cTn id="26" dur="400" fill="hold"/>
                                        <p:tgtEl>
                                          <p:spTgt spid="9"/>
                                        </p:tgtEl>
                                        <p:attrNameLst>
                                          <p:attrName>ppt_x</p:attrName>
                                        </p:attrNameLst>
                                      </p:cBhvr>
                                      <p:tavLst>
                                        <p:tav tm="0">
                                          <p:val>
                                            <p:strVal val="#ppt_x"/>
                                          </p:val>
                                        </p:tav>
                                        <p:tav tm="100000">
                                          <p:val>
                                            <p:strVal val="#ppt_x"/>
                                          </p:val>
                                        </p:tav>
                                      </p:tavLst>
                                    </p:anim>
                                    <p:anim calcmode="lin" valueType="num">
                                      <p:cBhvr>
                                        <p:cTn id="27" dur="400" fill="hold"/>
                                        <p:tgtEl>
                                          <p:spTgt spid="9"/>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23134" y="-2829163"/>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118870" y="-242570"/>
            <a:ext cx="2524760" cy="245554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579485" y="13970"/>
            <a:ext cx="2410460" cy="2977515"/>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p:nvPr/>
        </p:nvSpPr>
        <p:spPr bwMode="auto">
          <a:xfrm>
            <a:off x="5639885" y="3618605"/>
            <a:ext cx="1493728" cy="2103884"/>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62723F"/>
          </a:solidFill>
          <a:ln>
            <a:noFill/>
          </a:ln>
        </p:spPr>
        <p:txBody>
          <a:bodyPr/>
          <a:lstStyle/>
          <a:p>
            <a:endParaRPr lang="zh-CN" altLang="en-US" sz="1705">
              <a:cs typeface="+mn-ea"/>
              <a:sym typeface="+mn-lt"/>
            </a:endParaRPr>
          </a:p>
        </p:txBody>
      </p:sp>
      <p:sp>
        <p:nvSpPr>
          <p:cNvPr id="9" name="Freeform 6"/>
          <p:cNvSpPr/>
          <p:nvPr/>
        </p:nvSpPr>
        <p:spPr bwMode="auto">
          <a:xfrm>
            <a:off x="5018930" y="2682591"/>
            <a:ext cx="2101806" cy="1492757"/>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566D59"/>
          </a:solidFill>
          <a:ln>
            <a:noFill/>
          </a:ln>
        </p:spPr>
        <p:txBody>
          <a:bodyPr/>
          <a:lstStyle/>
          <a:p>
            <a:endParaRPr lang="zh-CN" altLang="en-US" sz="1705">
              <a:cs typeface="+mn-ea"/>
              <a:sym typeface="+mn-lt"/>
            </a:endParaRPr>
          </a:p>
        </p:txBody>
      </p:sp>
      <p:sp>
        <p:nvSpPr>
          <p:cNvPr id="10" name="Freeform 7"/>
          <p:cNvSpPr/>
          <p:nvPr/>
        </p:nvSpPr>
        <p:spPr bwMode="auto">
          <a:xfrm>
            <a:off x="4080342" y="2695473"/>
            <a:ext cx="1493728" cy="2102454"/>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62723F"/>
          </a:solidFill>
          <a:ln>
            <a:noFill/>
          </a:ln>
        </p:spPr>
        <p:txBody>
          <a:bodyPr/>
          <a:lstStyle/>
          <a:p>
            <a:endParaRPr lang="zh-CN" altLang="en-US" sz="1705">
              <a:cs typeface="+mn-ea"/>
              <a:sym typeface="+mn-lt"/>
            </a:endParaRPr>
          </a:p>
        </p:txBody>
      </p:sp>
      <p:sp>
        <p:nvSpPr>
          <p:cNvPr id="11" name="Freeform 8"/>
          <p:cNvSpPr/>
          <p:nvPr/>
        </p:nvSpPr>
        <p:spPr bwMode="auto">
          <a:xfrm>
            <a:off x="4094651" y="4242615"/>
            <a:ext cx="2103236" cy="1492757"/>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566D59"/>
          </a:solidFill>
          <a:ln>
            <a:noFill/>
          </a:ln>
        </p:spPr>
        <p:txBody>
          <a:bodyPr/>
          <a:lstStyle/>
          <a:p>
            <a:endParaRPr lang="zh-CN" altLang="en-US" sz="1705" dirty="0">
              <a:cs typeface="+mn-ea"/>
              <a:sym typeface="+mn-lt"/>
            </a:endParaRPr>
          </a:p>
        </p:txBody>
      </p:sp>
      <p:sp>
        <p:nvSpPr>
          <p:cNvPr id="12" name="矩形 24"/>
          <p:cNvSpPr>
            <a:spLocks noChangeArrowheads="1"/>
          </p:cNvSpPr>
          <p:nvPr/>
        </p:nvSpPr>
        <p:spPr bwMode="auto">
          <a:xfrm>
            <a:off x="4317848" y="2986008"/>
            <a:ext cx="507614" cy="47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zh-CN" sz="2800" dirty="0">
                <a:solidFill>
                  <a:schemeClr val="bg1"/>
                </a:solidFill>
                <a:latin typeface="+mn-lt"/>
                <a:ea typeface="+mn-ea"/>
                <a:cs typeface="+mn-ea"/>
                <a:sym typeface="+mn-lt"/>
              </a:rPr>
              <a:t>01</a:t>
            </a:r>
            <a:endParaRPr lang="zh-CN" altLang="en-US" sz="2800" dirty="0">
              <a:solidFill>
                <a:schemeClr val="bg1"/>
              </a:solidFill>
              <a:latin typeface="+mn-lt"/>
              <a:ea typeface="+mn-ea"/>
              <a:cs typeface="+mn-ea"/>
              <a:sym typeface="+mn-lt"/>
            </a:endParaRPr>
          </a:p>
        </p:txBody>
      </p:sp>
      <p:sp>
        <p:nvSpPr>
          <p:cNvPr id="13" name="矩形 25"/>
          <p:cNvSpPr>
            <a:spLocks noChangeArrowheads="1"/>
          </p:cNvSpPr>
          <p:nvPr/>
        </p:nvSpPr>
        <p:spPr bwMode="auto">
          <a:xfrm>
            <a:off x="6511224" y="2911585"/>
            <a:ext cx="507614" cy="47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zh-CN" sz="2800">
                <a:solidFill>
                  <a:schemeClr val="bg1"/>
                </a:solidFill>
                <a:latin typeface="+mn-lt"/>
                <a:ea typeface="+mn-ea"/>
                <a:cs typeface="+mn-ea"/>
                <a:sym typeface="+mn-lt"/>
              </a:rPr>
              <a:t>02</a:t>
            </a:r>
            <a:endParaRPr lang="zh-CN" altLang="en-US" sz="2800">
              <a:solidFill>
                <a:schemeClr val="bg1"/>
              </a:solidFill>
              <a:latin typeface="+mn-lt"/>
              <a:ea typeface="+mn-ea"/>
              <a:cs typeface="+mn-ea"/>
              <a:sym typeface="+mn-lt"/>
            </a:endParaRPr>
          </a:p>
        </p:txBody>
      </p:sp>
      <p:sp>
        <p:nvSpPr>
          <p:cNvPr id="14" name="矩形 26"/>
          <p:cNvSpPr>
            <a:spLocks noChangeArrowheads="1"/>
          </p:cNvSpPr>
          <p:nvPr/>
        </p:nvSpPr>
        <p:spPr bwMode="auto">
          <a:xfrm>
            <a:off x="6448270" y="5111362"/>
            <a:ext cx="507614" cy="47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zh-CN" sz="2800">
                <a:solidFill>
                  <a:schemeClr val="bg1"/>
                </a:solidFill>
                <a:latin typeface="+mn-lt"/>
                <a:ea typeface="+mn-ea"/>
                <a:cs typeface="+mn-ea"/>
                <a:sym typeface="+mn-lt"/>
              </a:rPr>
              <a:t>03</a:t>
            </a:r>
            <a:endParaRPr lang="zh-CN" altLang="en-US" sz="2800">
              <a:solidFill>
                <a:schemeClr val="bg1"/>
              </a:solidFill>
              <a:latin typeface="+mn-lt"/>
              <a:ea typeface="+mn-ea"/>
              <a:cs typeface="+mn-ea"/>
              <a:sym typeface="+mn-lt"/>
            </a:endParaRPr>
          </a:p>
        </p:txBody>
      </p:sp>
      <p:sp>
        <p:nvSpPr>
          <p:cNvPr id="15" name="矩形 27"/>
          <p:cNvSpPr>
            <a:spLocks noChangeArrowheads="1"/>
          </p:cNvSpPr>
          <p:nvPr/>
        </p:nvSpPr>
        <p:spPr bwMode="auto">
          <a:xfrm>
            <a:off x="4279217" y="5039802"/>
            <a:ext cx="507614" cy="47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zh-CN" sz="2800">
                <a:solidFill>
                  <a:schemeClr val="bg1"/>
                </a:solidFill>
                <a:latin typeface="+mn-lt"/>
                <a:ea typeface="+mn-ea"/>
                <a:cs typeface="+mn-ea"/>
                <a:sym typeface="+mn-lt"/>
              </a:rPr>
              <a:t>04</a:t>
            </a:r>
            <a:endParaRPr lang="zh-CN" altLang="en-US" sz="2800">
              <a:solidFill>
                <a:schemeClr val="bg1"/>
              </a:solidFill>
              <a:latin typeface="+mn-lt"/>
              <a:ea typeface="+mn-ea"/>
              <a:cs typeface="+mn-ea"/>
              <a:sym typeface="+mn-lt"/>
            </a:endParaRPr>
          </a:p>
        </p:txBody>
      </p:sp>
      <p:sp>
        <p:nvSpPr>
          <p:cNvPr id="18" name="文本框 17"/>
          <p:cNvSpPr txBox="1"/>
          <p:nvPr/>
        </p:nvSpPr>
        <p:spPr>
          <a:xfrm>
            <a:off x="1681539" y="2695341"/>
            <a:ext cx="2398875" cy="737235"/>
          </a:xfrm>
          <a:prstGeom prst="rect">
            <a:avLst/>
          </a:prstGeom>
          <a:noFill/>
        </p:spPr>
        <p:txBody>
          <a:bodyPr wrap="square" rtlCol="0">
            <a:spAutoFit/>
            <a:scene3d>
              <a:camera prst="orthographicFront"/>
              <a:lightRig rig="threePt" dir="t"/>
            </a:scene3d>
            <a:sp3d contourW="12700"/>
          </a:bodyPr>
          <a:lstStyle/>
          <a:p>
            <a:pPr algn="ctr"/>
            <a:r>
              <a:rPr lang="vi-VN" altLang="en-US" sz="4200" b="1" dirty="0" smtClean="0">
                <a:solidFill>
                  <a:schemeClr val="tx1">
                    <a:lumMod val="75000"/>
                    <a:lumOff val="25000"/>
                  </a:schemeClr>
                </a:solidFill>
                <a:latin typeface="Calibri" panose="020F0502020204030204" pitchFamily="34" charset="0"/>
              </a:rPr>
              <a:t>Nước</a:t>
            </a:r>
          </a:p>
        </p:txBody>
      </p:sp>
      <p:sp>
        <p:nvSpPr>
          <p:cNvPr id="24" name="文本框 23"/>
          <p:cNvSpPr txBox="1"/>
          <p:nvPr/>
        </p:nvSpPr>
        <p:spPr>
          <a:xfrm>
            <a:off x="1134075" y="4906767"/>
            <a:ext cx="2398875" cy="737235"/>
          </a:xfrm>
          <a:prstGeom prst="rect">
            <a:avLst/>
          </a:prstGeom>
          <a:noFill/>
        </p:spPr>
        <p:txBody>
          <a:bodyPr wrap="square" rtlCol="0">
            <a:spAutoFit/>
            <a:scene3d>
              <a:camera prst="orthographicFront"/>
              <a:lightRig rig="threePt" dir="t"/>
            </a:scene3d>
            <a:sp3d contourW="12700"/>
          </a:bodyPr>
          <a:lstStyle/>
          <a:p>
            <a:pPr algn="ctr"/>
            <a:r>
              <a:rPr lang="vi-VN" altLang="en-US" sz="4200" b="1" dirty="0" smtClean="0">
                <a:solidFill>
                  <a:schemeClr val="tx1">
                    <a:lumMod val="75000"/>
                    <a:lumOff val="25000"/>
                  </a:schemeClr>
                </a:solidFill>
                <a:latin typeface="Calibri" panose="020F0502020204030204" pitchFamily="34" charset="0"/>
              </a:rPr>
              <a:t>Ánh sáng</a:t>
            </a:r>
          </a:p>
        </p:txBody>
      </p:sp>
      <p:sp>
        <p:nvSpPr>
          <p:cNvPr id="27" name="文本框 26"/>
          <p:cNvSpPr txBox="1"/>
          <p:nvPr/>
        </p:nvSpPr>
        <p:spPr>
          <a:xfrm>
            <a:off x="7555865" y="2682875"/>
            <a:ext cx="3622040" cy="737235"/>
          </a:xfrm>
          <a:prstGeom prst="rect">
            <a:avLst/>
          </a:prstGeom>
          <a:noFill/>
        </p:spPr>
        <p:txBody>
          <a:bodyPr wrap="square" rtlCol="0">
            <a:spAutoFit/>
            <a:scene3d>
              <a:camera prst="orthographicFront"/>
              <a:lightRig rig="threePt" dir="t"/>
            </a:scene3d>
            <a:sp3d contourW="12700"/>
          </a:bodyPr>
          <a:lstStyle/>
          <a:p>
            <a:pPr algn="ctr"/>
            <a:r>
              <a:rPr lang="vi-VN" altLang="en-US" sz="4200" b="1" dirty="0" smtClean="0">
                <a:solidFill>
                  <a:schemeClr val="tx1">
                    <a:lumMod val="75000"/>
                    <a:lumOff val="25000"/>
                  </a:schemeClr>
                </a:solidFill>
                <a:latin typeface="Calibri" panose="020F0502020204030204" pitchFamily="34" charset="0"/>
              </a:rPr>
              <a:t>Chất khoáng</a:t>
            </a:r>
          </a:p>
        </p:txBody>
      </p:sp>
      <p:sp>
        <p:nvSpPr>
          <p:cNvPr id="30" name="文本框 29"/>
          <p:cNvSpPr txBox="1"/>
          <p:nvPr/>
        </p:nvSpPr>
        <p:spPr>
          <a:xfrm>
            <a:off x="7876513" y="4907567"/>
            <a:ext cx="2398875" cy="737235"/>
          </a:xfrm>
          <a:prstGeom prst="rect">
            <a:avLst/>
          </a:prstGeom>
          <a:noFill/>
        </p:spPr>
        <p:txBody>
          <a:bodyPr wrap="square" rtlCol="0">
            <a:spAutoFit/>
            <a:scene3d>
              <a:camera prst="orthographicFront"/>
              <a:lightRig rig="threePt" dir="t"/>
            </a:scene3d>
            <a:sp3d contourW="12700"/>
          </a:bodyPr>
          <a:lstStyle/>
          <a:p>
            <a:pPr algn="ctr"/>
            <a:r>
              <a:rPr lang="vi-VN" altLang="en-US" sz="4200" b="1" dirty="0" smtClean="0">
                <a:solidFill>
                  <a:schemeClr val="tx1">
                    <a:lumMod val="75000"/>
                    <a:lumOff val="25000"/>
                  </a:schemeClr>
                </a:solidFill>
                <a:latin typeface="Calibri" panose="020F0502020204030204" pitchFamily="34" charset="0"/>
              </a:rPr>
              <a:t>Không khí</a:t>
            </a:r>
          </a:p>
        </p:txBody>
      </p:sp>
      <p:sp>
        <p:nvSpPr>
          <p:cNvPr id="32" name="文本框 31"/>
          <p:cNvSpPr txBox="1"/>
          <p:nvPr/>
        </p:nvSpPr>
        <p:spPr>
          <a:xfrm>
            <a:off x="3456885" y="1087919"/>
            <a:ext cx="4931410" cy="829945"/>
          </a:xfrm>
          <a:prstGeom prst="rect">
            <a:avLst/>
          </a:prstGeom>
          <a:noFill/>
        </p:spPr>
        <p:txBody>
          <a:bodyPr wrap="none" rtlCol="0">
            <a:spAutoFit/>
          </a:bodyPr>
          <a:lstStyle/>
          <a:p>
            <a:pPr algn="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rPr>
              <a:t>Thực vật cần có đủ</a:t>
            </a:r>
          </a:p>
        </p:txBody>
      </p:sp>
      <p:sp>
        <p:nvSpPr>
          <p:cNvPr id="2" name="Text Box 1"/>
          <p:cNvSpPr txBox="1"/>
          <p:nvPr/>
        </p:nvSpPr>
        <p:spPr>
          <a:xfrm>
            <a:off x="1014730" y="5913755"/>
            <a:ext cx="10163175" cy="829945"/>
          </a:xfrm>
          <a:prstGeom prst="rect">
            <a:avLst/>
          </a:prstGeom>
          <a:noFill/>
        </p:spPr>
        <p:txBody>
          <a:bodyPr wrap="none" rtlCol="0" anchor="t">
            <a:spAutoFit/>
          </a:bodyPr>
          <a:lstStyle/>
          <a:p>
            <a:pPr algn="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sym typeface="+mn-ea"/>
              </a:rPr>
              <a:t>Thì mới sống và phát triển bình thường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ppt_x</p:attrName>
                                        </p:attrNameLst>
                                      </p:cBhvr>
                                      <p:tavLst>
                                        <p:tav tm="0">
                                          <p:val>
                                            <p:strVal val="#ppt_x-.2"/>
                                          </p:val>
                                        </p:tav>
                                        <p:tav tm="100000">
                                          <p:val>
                                            <p:strVal val="#ppt_x"/>
                                          </p:val>
                                        </p:tav>
                                      </p:tavLst>
                                    </p:anim>
                                    <p:anim calcmode="lin" valueType="num">
                                      <p:cBhvr>
                                        <p:cTn id="3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4" grpId="1"/>
      <p:bldP spid="27" grpId="0"/>
      <p:bldP spid="27" grpId="1"/>
      <p:bldP spid="30" grpId="0"/>
      <p:bldP spid="30" grpId="1"/>
      <p:bldP spid="32" grpId="0"/>
      <p:bldP spid="32" grpId="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5840000">
            <a:off x="884555" y="1615440"/>
            <a:ext cx="3422650" cy="332930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2919140">
            <a:off x="8668385" y="2580640"/>
            <a:ext cx="2375535" cy="2934335"/>
          </a:xfrm>
          <a:prstGeom prst="rect">
            <a:avLst/>
          </a:prstGeom>
        </p:spPr>
      </p:pic>
      <p:grpSp>
        <p:nvGrpSpPr>
          <p:cNvPr id="22" name="Group 21"/>
          <p:cNvGrpSpPr/>
          <p:nvPr/>
        </p:nvGrpSpPr>
        <p:grpSpPr>
          <a:xfrm>
            <a:off x="1658620" y="2481580"/>
            <a:ext cx="8460105" cy="2590165"/>
            <a:chOff x="3717" y="1003"/>
            <a:chExt cx="11420" cy="2983"/>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6200000">
              <a:off x="7936" y="-3216"/>
              <a:ext cx="2983" cy="1142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
          <p:nvSpPr>
            <p:cNvPr id="17" name="文本框 16"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4833" y="1484"/>
              <a:ext cx="9902" cy="2019"/>
            </a:xfrm>
            <a:prstGeom prst="rect">
              <a:avLst/>
            </a:prstGeom>
            <a:noFill/>
            <a:effectLst/>
          </p:spPr>
          <p:txBody>
            <a:bodyPr wrap="square" rtlCol="0">
              <a:spAutoFit/>
            </a:bodyPr>
            <a:lstStyle/>
            <a:p>
              <a:pPr algn="ctr"/>
              <a:r>
                <a:rPr lang="vi-VN" altLang="en-US" sz="5400" b="1" dirty="0" smtClean="0">
                  <a:ln w="28575">
                    <a:solidFill>
                      <a:schemeClr val="accent6">
                        <a:lumMod val="50000"/>
                      </a:schemeClr>
                    </a:solidFill>
                  </a:ln>
                  <a:solidFill>
                    <a:schemeClr val="accent6">
                      <a:lumMod val="75000"/>
                    </a:schemeClr>
                  </a:solidFill>
                  <a:latin typeface="Calibri" panose="020F0502020204030204" pitchFamily="34" charset="0"/>
                  <a:ea typeface="张海山锐线体2.0" panose="02000000000000000000" pitchFamily="2" charset="-122"/>
                  <a:cs typeface="Kartika" panose="02020503030404060203" pitchFamily="18" charset="0"/>
                </a:rPr>
                <a:t>Nhu </a:t>
              </a:r>
              <a:r>
                <a:rPr lang="vi-VN" altLang="en-US" sz="5400" b="1" dirty="0" smtClean="0">
                  <a:ln w="28575">
                    <a:solidFill>
                      <a:schemeClr val="accent6">
                        <a:lumMod val="50000"/>
                      </a:schemeClr>
                    </a:solidFill>
                  </a:ln>
                  <a:solidFill>
                    <a:schemeClr val="accent6">
                      <a:lumMod val="75000"/>
                    </a:schemeClr>
                  </a:solidFill>
                  <a:latin typeface="Calibri" panose="020F0502020204030204" pitchFamily="34" charset="0"/>
                  <a:ea typeface="张海山锐线体2.0" panose="02000000000000000000" pitchFamily="2" charset="-122"/>
                  <a:cs typeface="Kartika" panose="02020503030404060203" pitchFamily="18" charset="0"/>
                </a:rPr>
                <a:t>cầu nước</a:t>
              </a:r>
            </a:p>
            <a:p>
              <a:pPr algn="ctr"/>
              <a:r>
                <a:rPr lang="vi-VN" altLang="en-US" sz="5400" b="1" dirty="0" smtClean="0">
                  <a:ln w="28575">
                    <a:solidFill>
                      <a:schemeClr val="accent6">
                        <a:lumMod val="50000"/>
                      </a:schemeClr>
                    </a:solidFill>
                  </a:ln>
                  <a:solidFill>
                    <a:schemeClr val="accent6">
                      <a:lumMod val="75000"/>
                    </a:schemeClr>
                  </a:solidFill>
                  <a:latin typeface="Calibri" panose="020F0502020204030204" pitchFamily="34" charset="0"/>
                  <a:ea typeface="张海山锐线体2.0" panose="02000000000000000000" pitchFamily="2" charset="-122"/>
                  <a:cs typeface="Kartika" panose="02020503030404060203" pitchFamily="18" charset="0"/>
                </a:rPr>
                <a:t> của thực vật</a:t>
              </a:r>
            </a:p>
          </p:txBody>
        </p:sp>
      </p:grpSp>
      <p:sp>
        <p:nvSpPr>
          <p:cNvPr id="23" name="Text Box 22"/>
          <p:cNvSpPr txBox="1"/>
          <p:nvPr/>
        </p:nvSpPr>
        <p:spPr>
          <a:xfrm>
            <a:off x="812695" y="370840"/>
            <a:ext cx="10566612" cy="2012859"/>
          </a:xfrm>
          <a:prstGeom prst="rect">
            <a:avLst/>
          </a:prstGeom>
          <a:noFill/>
        </p:spPr>
        <p:txBody>
          <a:bodyPr wrap="none" rtlCol="0" anchor="t">
            <a:spAutoFit/>
          </a:bodyPr>
          <a:lstStyle/>
          <a:p>
            <a:pPr algn="ctr">
              <a:lnSpc>
                <a:spcPct val="130000"/>
              </a:lnSpc>
            </a:pP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Thứ </a:t>
            </a:r>
            <a:r>
              <a:rPr lang="en-US" altLang="en-US" sz="4800" b="1" dirty="0" err="1"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sáu</a:t>
            </a:r>
            <a:r>
              <a:rPr lang="en-US" altLang="en-US" sz="4800" b="1" dirty="0"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 </a:t>
            </a:r>
            <a:r>
              <a:rPr lang="vi-VN" altLang="en-US" sz="4800" b="1" dirty="0"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ngày </a:t>
            </a:r>
            <a:r>
              <a:rPr lang="en-US" altLang="en-US" sz="4800" b="1" dirty="0"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8</a:t>
            </a:r>
            <a:r>
              <a:rPr lang="vi-VN" altLang="en-US" sz="4800" b="1" dirty="0"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 </a:t>
            </a: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tháng </a:t>
            </a:r>
            <a:r>
              <a:rPr lang="vi-VN" altLang="en-US" sz="4800" b="1" dirty="0"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4 </a:t>
            </a:r>
            <a:r>
              <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năm </a:t>
            </a:r>
            <a:r>
              <a:rPr lang="vi-VN" altLang="en-US" sz="4800" b="1" dirty="0"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202</a:t>
            </a:r>
            <a:r>
              <a:rPr lang="en-US" altLang="en-US" sz="4800" b="1" dirty="0"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rPr>
              <a:t>2</a:t>
            </a:r>
            <a:endParaRPr lang="vi-VN" altLang="en-US" sz="48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ea typeface="张海山锐线体2.0" panose="02000000000000000000" pitchFamily="2" charset="-122"/>
              <a:cs typeface="HP001 4 hàng" panose="020B0603050302020204" charset="0"/>
              <a:sym typeface="+mn-ea"/>
            </a:endParaRPr>
          </a:p>
          <a:p>
            <a:pPr algn="ctr">
              <a:lnSpc>
                <a:spcPct val="130000"/>
              </a:lnSpc>
            </a:pPr>
            <a:r>
              <a:rPr lang="vi-VN" altLang="en-US" sz="4800"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HP001 4 hàng" panose="020B0603050302020204" charset="0"/>
                <a:cs typeface="HP001 4 hàng" panose="020B0603050302020204" charset="0"/>
              </a:rPr>
              <a:t>Khoa học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55" y="-4236720"/>
            <a:ext cx="2019935" cy="1109281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42257" y="-377512"/>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9207031" y="74758"/>
            <a:ext cx="2615611" cy="3231043"/>
          </a:xfrm>
          <a:prstGeom prst="rect">
            <a:avLst/>
          </a:prstGeom>
        </p:spPr>
      </p:pic>
      <p:sp>
        <p:nvSpPr>
          <p:cNvPr id="9" name="同心圆 8"/>
          <p:cNvSpPr/>
          <p:nvPr/>
        </p:nvSpPr>
        <p:spPr>
          <a:xfrm>
            <a:off x="1218687" y="3486798"/>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同心圆 9"/>
          <p:cNvSpPr/>
          <p:nvPr/>
        </p:nvSpPr>
        <p:spPr>
          <a:xfrm>
            <a:off x="3808666" y="3466032"/>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同心圆 10"/>
          <p:cNvSpPr/>
          <p:nvPr/>
        </p:nvSpPr>
        <p:spPr>
          <a:xfrm>
            <a:off x="6460869" y="3468804"/>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同心圆 11"/>
          <p:cNvSpPr/>
          <p:nvPr/>
        </p:nvSpPr>
        <p:spPr>
          <a:xfrm>
            <a:off x="9113072" y="3484696"/>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3547614" y="5559218"/>
            <a:ext cx="2370455"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nơi</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ẩm ướt</a:t>
            </a:r>
          </a:p>
        </p:txBody>
      </p:sp>
      <p:sp>
        <p:nvSpPr>
          <p:cNvPr id="14" name="文本框 13"/>
          <p:cNvSpPr txBox="1"/>
          <p:nvPr/>
        </p:nvSpPr>
        <p:spPr>
          <a:xfrm>
            <a:off x="6503785" y="5559216"/>
            <a:ext cx="1866900"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dưới nước</a:t>
            </a:r>
          </a:p>
        </p:txBody>
      </p:sp>
      <p:sp>
        <p:nvSpPr>
          <p:cNvPr id="15" name="文本框 14"/>
          <p:cNvSpPr txBox="1"/>
          <p:nvPr/>
        </p:nvSpPr>
        <p:spPr>
          <a:xfrm>
            <a:off x="8370615" y="5559217"/>
            <a:ext cx="3500120" cy="953135"/>
          </a:xfrm>
          <a:prstGeom prst="rect">
            <a:avLst/>
          </a:prstGeom>
          <a:noFill/>
        </p:spPr>
        <p:txBody>
          <a:bodyPr wrap="none" rtlCol="0">
            <a:spAutoFit/>
          </a:bodyPr>
          <a:lstStyle/>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được cả </a:t>
            </a:r>
          </a:p>
          <a:p>
            <a:pPr algn="ctr"/>
            <a:r>
              <a:rPr lang="vi-VN" altLang="en-US"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trên cạn và dưới nước</a:t>
            </a:r>
          </a:p>
        </p:txBody>
      </p:sp>
      <p:sp>
        <p:nvSpPr>
          <p:cNvPr id="17" name="文本框 16"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1972945" y="697230"/>
            <a:ext cx="7749540" cy="1476375"/>
          </a:xfrm>
          <a:prstGeom prst="rect">
            <a:avLst/>
          </a:prstGeom>
          <a:noFill/>
          <a:effectLst/>
        </p:spPr>
        <p:txBody>
          <a:bodyPr wrap="square" rtlCol="0">
            <a:spAutoFit/>
          </a:bodyPr>
          <a:lstStyle/>
          <a:p>
            <a:pPr indent="0" algn="l"/>
            <a:r>
              <a:rPr lang="en-US" sz="4500" b="1" i="1" u="sng">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sym typeface="+mn-ea"/>
              </a:rPr>
              <a:t>Hoạt động 1:Tìm hiểu nhu cầu nước của các loài thực vật.</a:t>
            </a:r>
            <a:endParaRPr lang="en-US" altLang="en-US" sz="4500" b="1" i="1" u="sng" dirty="0" smtClean="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Times New Roman" panose="02020603050405020304" pitchFamily="18" charset="0"/>
              <a:ea typeface="张海山锐线体2.0" panose="02000000000000000000" pitchFamily="2" charset="-122"/>
              <a:cs typeface="Kartika" panose="02020503030404060203" pitchFamily="18" charset="0"/>
              <a:sym typeface="+mn-ea"/>
            </a:endParaRPr>
          </a:p>
        </p:txBody>
      </p:sp>
      <p:sp>
        <p:nvSpPr>
          <p:cNvPr id="18" name="文本框 17"/>
          <p:cNvSpPr txBox="1"/>
          <p:nvPr/>
        </p:nvSpPr>
        <p:spPr>
          <a:xfrm>
            <a:off x="949736" y="5559219"/>
            <a:ext cx="2370455" cy="953135"/>
          </a:xfrm>
          <a:prstGeom prst="rect">
            <a:avLst/>
          </a:prstGeom>
          <a:noFill/>
        </p:spPr>
        <p:txBody>
          <a:bodyPr wrap="none" rtlCol="0">
            <a:spAutoFit/>
          </a:bodyPr>
          <a:lstStyle/>
          <a:p>
            <a:pPr algn="ctr"/>
            <a:r>
              <a:rPr lang="vi-VN" altLang="zh-CN"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Cây sống ở nơi</a:t>
            </a:r>
          </a:p>
          <a:p>
            <a:pPr algn="ctr"/>
            <a:r>
              <a:rPr lang="vi-VN" altLang="zh-CN" sz="2800" b="1" dirty="0">
                <a:ln>
                  <a:solidFill>
                    <a:schemeClr val="tx1"/>
                  </a:solidFill>
                </a:ln>
                <a:solidFill>
                  <a:schemeClr val="accent6">
                    <a:lumMod val="75000"/>
                  </a:schemeClr>
                </a:solidFill>
                <a:latin typeface="Calibri" panose="020F0502020204030204" pitchFamily="34" charset="0"/>
                <a:ea typeface="张海山锐线体2.0" panose="02000000000000000000" pitchFamily="2" charset="-122"/>
              </a:rPr>
              <a:t> khô cạn</a:t>
            </a:r>
          </a:p>
        </p:txBody>
      </p:sp>
      <p:pic>
        <p:nvPicPr>
          <p:cNvPr id="16" name="Picture 15" descr="cay-xuong-rong-4"/>
          <p:cNvPicPr>
            <a:picLocks noChangeAspect="1"/>
          </p:cNvPicPr>
          <p:nvPr/>
        </p:nvPicPr>
        <p:blipFill>
          <a:blip r:embed="rId4"/>
          <a:srcRect t="15171" r="43593"/>
          <a:stretch>
            <a:fillRect/>
          </a:stretch>
        </p:blipFill>
        <p:spPr>
          <a:xfrm>
            <a:off x="1294765" y="3557905"/>
            <a:ext cx="1736725" cy="1742440"/>
          </a:xfrm>
          <a:prstGeom prst="ellipse">
            <a:avLst/>
          </a:prstGeom>
        </p:spPr>
      </p:pic>
      <p:pic>
        <p:nvPicPr>
          <p:cNvPr id="19" name="Picture 18" descr="4fd96-du-lich-phu-quoc-vuon-quoc-gia-phu-quoc"/>
          <p:cNvPicPr>
            <a:picLocks noChangeAspect="1"/>
          </p:cNvPicPr>
          <p:nvPr/>
        </p:nvPicPr>
        <p:blipFill>
          <a:blip r:embed="rId5"/>
          <a:srcRect l="4764" t="-648" r="12139" b="648"/>
          <a:stretch>
            <a:fillRect/>
          </a:stretch>
        </p:blipFill>
        <p:spPr>
          <a:xfrm>
            <a:off x="3865880" y="3529330"/>
            <a:ext cx="1785620" cy="1748155"/>
          </a:xfrm>
          <a:prstGeom prst="ellipse">
            <a:avLst/>
          </a:prstGeom>
        </p:spPr>
      </p:pic>
      <p:pic>
        <p:nvPicPr>
          <p:cNvPr id="20" name="Picture 19" descr="hoa-sen-4"/>
          <p:cNvPicPr>
            <a:picLocks noChangeAspect="1"/>
          </p:cNvPicPr>
          <p:nvPr/>
        </p:nvPicPr>
        <p:blipFill>
          <a:blip r:embed="rId6"/>
          <a:stretch>
            <a:fillRect/>
          </a:stretch>
        </p:blipFill>
        <p:spPr>
          <a:xfrm>
            <a:off x="6529070" y="3529330"/>
            <a:ext cx="1751330" cy="1748155"/>
          </a:xfrm>
          <a:prstGeom prst="ellipse">
            <a:avLst/>
          </a:prstGeom>
        </p:spPr>
      </p:pic>
      <p:pic>
        <p:nvPicPr>
          <p:cNvPr id="21" name="Picture 20" descr="174"/>
          <p:cNvPicPr>
            <a:picLocks noChangeAspect="1"/>
          </p:cNvPicPr>
          <p:nvPr/>
        </p:nvPicPr>
        <p:blipFill>
          <a:blip r:embed="rId7"/>
          <a:srcRect l="-266"/>
          <a:stretch>
            <a:fillRect/>
          </a:stretch>
        </p:blipFill>
        <p:spPr>
          <a:xfrm>
            <a:off x="9164955" y="3529330"/>
            <a:ext cx="1779270" cy="1793875"/>
          </a:xfrm>
          <a:prstGeom prst="ellipse">
            <a:avLst/>
          </a:prstGeom>
        </p:spPr>
      </p:pic>
      <p:sp>
        <p:nvSpPr>
          <p:cNvPr id="2" name="Text Box 1"/>
          <p:cNvSpPr txBox="1"/>
          <p:nvPr/>
        </p:nvSpPr>
        <p:spPr>
          <a:xfrm>
            <a:off x="442595" y="2642235"/>
            <a:ext cx="10675620" cy="521970"/>
          </a:xfrm>
          <a:prstGeom prst="rect">
            <a:avLst/>
          </a:prstGeom>
          <a:noFill/>
        </p:spPr>
        <p:txBody>
          <a:bodyPr wrap="none" rtlCol="0" anchor="t">
            <a:spAutoFit/>
          </a:bodyPr>
          <a:lstStyle/>
          <a:p>
            <a:pPr algn="ctr">
              <a:spcBef>
                <a:spcPct val="50000"/>
              </a:spcBef>
            </a:pP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 Quan sát tranh, ảnh v</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 cây đã chuẩn bị, phân các lo</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i cây th</a:t>
            </a:r>
            <a:r>
              <a:rPr lang="en-US" sz="2800" dirty="0">
                <a:ln>
                  <a:solidFill>
                    <a:schemeClr val="accent6">
                      <a:lumMod val="50000"/>
                    </a:schemeClr>
                  </a:solidFill>
                </a:ln>
                <a:solidFill>
                  <a:schemeClr val="accent6">
                    <a:lumMod val="75000"/>
                  </a:schemeClr>
                </a:solidFill>
                <a:latin typeface="Times New Roman" panose="02020603050405020304" pitchFamily="18" charset="0"/>
                <a:ea typeface="Arial" panose="020B0604020202020204" pitchFamily="34" charset="0"/>
                <a:sym typeface="+mn-ea"/>
              </a:rPr>
              <a:t>à</a:t>
            </a:r>
            <a:r>
              <a:rPr lang="en-US" sz="2800" dirty="0">
                <a:ln>
                  <a:solidFill>
                    <a:schemeClr val="accent6">
                      <a:lumMod val="50000"/>
                    </a:schemeClr>
                  </a:solidFill>
                </a:ln>
                <a:solidFill>
                  <a:schemeClr val="accent6">
                    <a:lumMod val="75000"/>
                  </a:schemeClr>
                </a:solidFill>
                <a:latin typeface="Times New Roman" panose="02020603050405020304" pitchFamily="18" charset="0"/>
                <a:sym typeface="+mn-ea"/>
              </a:rPr>
              <a:t>nh 4 nhóm: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
                                        <p:tgtEl>
                                          <p:spTgt spid="17"/>
                                        </p:tgtEl>
                                      </p:cBhvr>
                                    </p:animEffect>
                                    <p:anim calcmode="lin" valueType="num">
                                      <p:cBhvr>
                                        <p:cTn id="8" dur="400" fill="hold"/>
                                        <p:tgtEl>
                                          <p:spTgt spid="17"/>
                                        </p:tgtEl>
                                        <p:attrNameLst>
                                          <p:attrName>ppt_x</p:attrName>
                                        </p:attrNameLst>
                                      </p:cBhvr>
                                      <p:tavLst>
                                        <p:tav tm="0">
                                          <p:val>
                                            <p:strVal val="#ppt_x"/>
                                          </p:val>
                                        </p:tav>
                                        <p:tav tm="100000">
                                          <p:val>
                                            <p:strVal val="#ppt_x"/>
                                          </p:val>
                                        </p:tav>
                                      </p:tavLst>
                                    </p:anim>
                                    <p:anim calcmode="lin" valueType="num">
                                      <p:cBhvr>
                                        <p:cTn id="9" dur="400" fill="hold"/>
                                        <p:tgtEl>
                                          <p:spTgt spid="1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ppt_x</p:attrName>
                                        </p:attrNameLst>
                                      </p:cBhvr>
                                      <p:tavLst>
                                        <p:tav tm="0">
                                          <p:val>
                                            <p:strVal val="#ppt_x-.2"/>
                                          </p:val>
                                        </p:tav>
                                        <p:tav tm="100000">
                                          <p:val>
                                            <p:strVal val="#ppt_x"/>
                                          </p:val>
                                        </p:tav>
                                      </p:tavLst>
                                    </p:anim>
                                    <p:anim calcmode="lin" valueType="num">
                                      <p:cBhvr>
                                        <p:cTn id="3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7" grpId="0" bldLvl="0" animBg="1"/>
      <p:bldP spid="17" grpId="1" animBg="1"/>
      <p:bldP spid="18" grpId="0"/>
      <p:bldP spid="18"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5118100" y="-3604260"/>
            <a:ext cx="1440180" cy="924433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75484"/>
          <a:stretch>
            <a:fillRect/>
          </a:stretch>
        </p:blipFill>
        <p:spPr>
          <a:xfrm rot="16200000">
            <a:off x="610235" y="-285750"/>
            <a:ext cx="2121535" cy="2079625"/>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68857"/>
          <a:stretch>
            <a:fillRect/>
          </a:stretch>
        </p:blipFill>
        <p:spPr>
          <a:xfrm rot="15019141">
            <a:off x="9101455" y="114935"/>
            <a:ext cx="1769745" cy="2186305"/>
          </a:xfrm>
          <a:prstGeom prst="rect">
            <a:avLst/>
          </a:prstGeom>
        </p:spPr>
      </p:pic>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a:spLocks noChangeArrowheads="1"/>
          </p:cNvSpPr>
          <p:nvPr/>
        </p:nvSpPr>
        <p:spPr bwMode="auto">
          <a:xfrm>
            <a:off x="728980" y="1737995"/>
            <a:ext cx="2963545" cy="2638425"/>
          </a:xfrm>
          <a:prstGeom prst="hexagon">
            <a:avLst>
              <a:gd name="adj" fmla="val 25004"/>
              <a:gd name="vf" fmla="val 115470"/>
            </a:avLst>
          </a:prstGeom>
          <a:blipFill dpi="0" rotWithShape="1">
            <a:blip r:embed="rId5"/>
            <a:srcRect/>
            <a:stretch>
              <a:fillRect/>
            </a:stretch>
          </a:blipFill>
          <a:ln w="12700" cap="flat" cmpd="sng">
            <a:solidFill>
              <a:srgbClr val="FFFFFF"/>
            </a:solidFill>
            <a:bevel/>
          </a:ln>
        </p:spPr>
        <p:txBody>
          <a:bodyPr anchor="ctr"/>
          <a:lstStyle/>
          <a:p>
            <a:pPr algn="ctr"/>
            <a:endParaRPr lang="zh-CN" altLang="zh-CN">
              <a:solidFill>
                <a:srgbClr val="FFFFFF"/>
              </a:solidFill>
              <a:latin typeface="SimSun" panose="02010600030101010101" pitchFamily="2" charset="-122"/>
              <a:sym typeface="SimSun" panose="02010600030101010101" pitchFamily="2" charset="-122"/>
            </a:endParaRPr>
          </a:p>
        </p:txBody>
      </p:sp>
      <p:sp>
        <p:nvSpPr>
          <p:cNvPr id="31" name="文本框 30"/>
          <p:cNvSpPr txBox="1"/>
          <p:nvPr/>
        </p:nvSpPr>
        <p:spPr>
          <a:xfrm>
            <a:off x="1948125" y="793279"/>
            <a:ext cx="7559040" cy="829945"/>
          </a:xfrm>
          <a:prstGeom prst="rect">
            <a:avLst/>
          </a:prstGeom>
          <a:noFill/>
        </p:spPr>
        <p:txBody>
          <a:bodyPr wrap="none" rtlCol="0">
            <a:spAutoFit/>
          </a:bodyPr>
          <a:lstStyle/>
          <a:p>
            <a:pPr algn="r"/>
            <a:r>
              <a:rPr lang="vi-VN" altLang="zh-CN" sz="4800" b="1" dirty="0">
                <a:ln>
                  <a:solidFill>
                    <a:schemeClr val="accent6">
                      <a:lumMod val="50000"/>
                    </a:schemeClr>
                  </a:solidFill>
                </a:ln>
                <a:solidFill>
                  <a:schemeClr val="accent6">
                    <a:lumMod val="75000"/>
                  </a:schemeClr>
                </a:solidFill>
                <a:latin typeface="Consolas" panose="020B0609020204030204" charset="0"/>
                <a:ea typeface="方正粗黑宋简体" panose="02000000000000000000" pitchFamily="2" charset="-122"/>
                <a:cs typeface="Consolas" panose="020B0609020204030204" charset="0"/>
                <a:sym typeface="+mn-ea"/>
              </a:rPr>
              <a:t>Cây sống ở nơi khô hạn</a:t>
            </a:r>
          </a:p>
        </p:txBody>
      </p:sp>
      <p:sp>
        <p:nvSpPr>
          <p:cNvPr id="34" name="六边形 8"/>
          <p:cNvSpPr>
            <a:spLocks noChangeArrowheads="1"/>
          </p:cNvSpPr>
          <p:nvPr/>
        </p:nvSpPr>
        <p:spPr bwMode="auto">
          <a:xfrm>
            <a:off x="3075305" y="3048000"/>
            <a:ext cx="2963545" cy="2638425"/>
          </a:xfrm>
          <a:prstGeom prst="hexagon">
            <a:avLst>
              <a:gd name="adj" fmla="val 25004"/>
              <a:gd name="vf" fmla="val 115470"/>
            </a:avLst>
          </a:prstGeom>
          <a:blipFill dpi="0" rotWithShape="1">
            <a:blip r:embed="rId6"/>
            <a:srcRect/>
            <a:stretch>
              <a:fillRect/>
            </a:stretch>
          </a:blipFill>
          <a:ln w="12700" cap="flat" cmpd="sng">
            <a:solidFill>
              <a:srgbClr val="FFFFFF"/>
            </a:solidFill>
            <a:bevel/>
          </a:ln>
        </p:spPr>
        <p:txBody>
          <a:bodyPr anchor="ctr"/>
          <a:lstStyle/>
          <a:p>
            <a:pPr algn="ctr"/>
            <a:endParaRPr lang="zh-CN" altLang="zh-CN">
              <a:solidFill>
                <a:srgbClr val="FFFFFF"/>
              </a:solidFill>
              <a:latin typeface="SimSun" panose="02010600030101010101" pitchFamily="2" charset="-122"/>
              <a:sym typeface="SimSun" panose="02010600030101010101" pitchFamily="2" charset="-122"/>
            </a:endParaRPr>
          </a:p>
        </p:txBody>
      </p:sp>
      <p:sp>
        <p:nvSpPr>
          <p:cNvPr id="35" name="六边形 8"/>
          <p:cNvSpPr>
            <a:spLocks noChangeArrowheads="1"/>
          </p:cNvSpPr>
          <p:nvPr/>
        </p:nvSpPr>
        <p:spPr bwMode="auto">
          <a:xfrm>
            <a:off x="5394960" y="1737995"/>
            <a:ext cx="2963545" cy="2638425"/>
          </a:xfrm>
          <a:prstGeom prst="hexagon">
            <a:avLst>
              <a:gd name="adj" fmla="val 25004"/>
              <a:gd name="vf" fmla="val 115470"/>
            </a:avLst>
          </a:prstGeom>
          <a:blipFill dpi="0" rotWithShape="1">
            <a:blip r:embed="rId7"/>
            <a:srcRect/>
            <a:stretch>
              <a:fillRect/>
            </a:stretch>
          </a:blipFill>
          <a:ln w="12700" cap="flat" cmpd="sng">
            <a:solidFill>
              <a:srgbClr val="FFFFFF"/>
            </a:solidFill>
            <a:bevel/>
          </a:ln>
        </p:spPr>
        <p:txBody>
          <a:bodyPr anchor="ctr"/>
          <a:lstStyle/>
          <a:p>
            <a:pPr algn="ctr"/>
            <a:endParaRPr lang="zh-CN" altLang="zh-CN">
              <a:solidFill>
                <a:srgbClr val="FFFFFF"/>
              </a:solidFill>
              <a:latin typeface="SimSun" panose="02010600030101010101" pitchFamily="2" charset="-122"/>
              <a:sym typeface="SimSun" panose="02010600030101010101" pitchFamily="2" charset="-122"/>
            </a:endParaRPr>
          </a:p>
        </p:txBody>
      </p:sp>
      <p:sp>
        <p:nvSpPr>
          <p:cNvPr id="36" name="六边形 8"/>
          <p:cNvSpPr>
            <a:spLocks noChangeArrowheads="1"/>
          </p:cNvSpPr>
          <p:nvPr/>
        </p:nvSpPr>
        <p:spPr bwMode="auto">
          <a:xfrm>
            <a:off x="5394960" y="4376420"/>
            <a:ext cx="2963545" cy="2366645"/>
          </a:xfrm>
          <a:prstGeom prst="hexagon">
            <a:avLst>
              <a:gd name="adj" fmla="val 25004"/>
              <a:gd name="vf" fmla="val 115470"/>
            </a:avLst>
          </a:prstGeom>
          <a:blipFill dpi="0" rotWithShape="1">
            <a:blip r:embed="rId8"/>
            <a:srcRect/>
            <a:stretch>
              <a:fillRect/>
            </a:stretch>
          </a:blipFill>
          <a:ln w="12700" cap="flat" cmpd="sng">
            <a:solidFill>
              <a:srgbClr val="FFFFFF"/>
            </a:solidFill>
            <a:bevel/>
          </a:ln>
        </p:spPr>
        <p:txBody>
          <a:bodyPr anchor="ctr"/>
          <a:lstStyle/>
          <a:p>
            <a:pPr algn="ctr"/>
            <a:endParaRPr lang="zh-CN" altLang="zh-CN">
              <a:solidFill>
                <a:srgbClr val="FFFFFF"/>
              </a:solidFill>
              <a:latin typeface="SimSun" panose="02010600030101010101" pitchFamily="2" charset="-122"/>
              <a:sym typeface="SimSun" panose="02010600030101010101" pitchFamily="2" charset="-122"/>
            </a:endParaRPr>
          </a:p>
        </p:txBody>
      </p:sp>
      <p:sp>
        <p:nvSpPr>
          <p:cNvPr id="37" name="六边形 8"/>
          <p:cNvSpPr>
            <a:spLocks noChangeArrowheads="1"/>
          </p:cNvSpPr>
          <p:nvPr/>
        </p:nvSpPr>
        <p:spPr bwMode="auto">
          <a:xfrm>
            <a:off x="7733665" y="3048000"/>
            <a:ext cx="2963545" cy="2638425"/>
          </a:xfrm>
          <a:prstGeom prst="hexagon">
            <a:avLst>
              <a:gd name="adj" fmla="val 25004"/>
              <a:gd name="vf" fmla="val 115470"/>
            </a:avLst>
          </a:prstGeom>
          <a:blipFill dpi="0" rotWithShape="1">
            <a:blip r:embed="rId9"/>
            <a:srcRect/>
            <a:stretch>
              <a:fillRect/>
            </a:stretch>
          </a:blipFill>
          <a:ln w="12700" cap="flat" cmpd="sng">
            <a:solidFill>
              <a:srgbClr val="FFFFFF"/>
            </a:solidFill>
            <a:bevel/>
          </a:ln>
        </p:spPr>
        <p:txBody>
          <a:bodyPr anchor="ctr"/>
          <a:lstStyle/>
          <a:p>
            <a:pPr algn="ctr"/>
            <a:endParaRPr lang="zh-CN" altLang="zh-CN">
              <a:solidFill>
                <a:srgbClr val="FFFFFF"/>
              </a:solidFill>
              <a:latin typeface="SimSun" panose="02010600030101010101" pitchFamily="2" charset="-122"/>
              <a:sym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3"/>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024708" y="-255563"/>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627066" y="-116983"/>
            <a:ext cx="2615611" cy="3231043"/>
          </a:xfrm>
          <a:prstGeom prst="rect">
            <a:avLst/>
          </a:prstGeom>
        </p:spPr>
      </p:pic>
      <p:sp>
        <p:nvSpPr>
          <p:cNvPr id="19" name="文本框 18"/>
          <p:cNvSpPr txBox="1"/>
          <p:nvPr/>
        </p:nvSpPr>
        <p:spPr>
          <a:xfrm>
            <a:off x="4691960" y="967904"/>
            <a:ext cx="3152140" cy="922020"/>
          </a:xfrm>
          <a:prstGeom prst="rect">
            <a:avLst/>
          </a:prstGeom>
          <a:noFill/>
        </p:spPr>
        <p:txBody>
          <a:bodyPr wrap="none" rtlCol="0">
            <a:spAutoFit/>
          </a:bodyPr>
          <a:lstStyle/>
          <a:p>
            <a:pPr algn="r"/>
            <a:r>
              <a:rPr lang="vi-VN" altLang="en-US" sz="54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rPr>
              <a:t>Em có biết</a:t>
            </a:r>
          </a:p>
        </p:txBody>
      </p:sp>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93708" y="4210467"/>
            <a:ext cx="425450" cy="423863"/>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2328783" y="6042442"/>
            <a:ext cx="280988" cy="280988"/>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a:off x="5189458" y="5467767"/>
            <a:ext cx="476250" cy="476250"/>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5780008" y="5894805"/>
            <a:ext cx="677863" cy="676275"/>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6756321" y="5959892"/>
            <a:ext cx="301625" cy="301625"/>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5465683" y="2884905"/>
            <a:ext cx="1030288" cy="1030287"/>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4" name="组合 10"/>
          <p:cNvGrpSpPr/>
          <p:nvPr/>
        </p:nvGrpSpPr>
        <p:grpSpPr bwMode="auto">
          <a:xfrm>
            <a:off x="6756400" y="3778250"/>
            <a:ext cx="4025900" cy="1902714"/>
            <a:chOff x="4674412" y="3877026"/>
            <a:chExt cx="3501028" cy="1418225"/>
          </a:xfrm>
        </p:grpSpPr>
        <p:sp>
          <p:nvSpPr>
            <p:cNvPr id="15" name="矩形 14"/>
            <p:cNvSpPr/>
            <p:nvPr/>
          </p:nvSpPr>
          <p:spPr>
            <a:xfrm>
              <a:off x="4768294" y="4309820"/>
              <a:ext cx="3407146" cy="985431"/>
            </a:xfrm>
            <a:prstGeom prst="rect">
              <a:avLst/>
            </a:prstGeom>
          </p:spPr>
          <p:txBody>
            <a:bodyPr wrap="square">
              <a:spAutoFit/>
              <a:scene3d>
                <a:camera prst="orthographicFront"/>
                <a:lightRig rig="threePt" dir="t"/>
              </a:scene3d>
              <a:sp3d contourW="12700"/>
            </a:bodyPr>
            <a:lstStyle/>
            <a:p>
              <a:pPr eaLnBrk="1" fontAlgn="auto" hangingPunct="1">
                <a:spcBef>
                  <a:spcPts val="0"/>
                </a:spcBef>
                <a:spcAft>
                  <a:spcPts val="0"/>
                </a:spcAft>
                <a:defRPr/>
              </a:pPr>
              <a:r>
                <a:rPr lang="vi-VN" altLang="en-US" sz="1600" b="1">
                  <a:solidFill>
                    <a:schemeClr val="tx1">
                      <a:lumMod val="50000"/>
                      <a:lumOff val="50000"/>
                    </a:schemeClr>
                  </a:solidFill>
                  <a:latin typeface="Calibri" panose="020F0502020204030204" pitchFamily="34" charset="0"/>
                  <a:ea typeface="+mn-ea"/>
                </a:rPr>
                <a:t>C</a:t>
              </a:r>
              <a:r>
                <a:rPr lang="en-US" altLang="zh-CN" sz="1600" b="1">
                  <a:solidFill>
                    <a:schemeClr val="tx1">
                      <a:lumMod val="50000"/>
                      <a:lumOff val="50000"/>
                    </a:schemeClr>
                  </a:solidFill>
                  <a:latin typeface="Calibri" panose="020F0502020204030204" pitchFamily="34" charset="0"/>
                  <a:ea typeface="+mn-ea"/>
                </a:rPr>
                <a:t>òn gọi là cây đu đủ tía, tên khoa học là Ricinus communis L thuộc họ thầu dầu (Euphorbiacae). Trong Đông y, thầu dầu tía là một loại thảo dược với vị cay, tính bình, nổi trội với công dụng giảm đau, tiêu độc.</a:t>
              </a:r>
            </a:p>
          </p:txBody>
        </p:sp>
        <p:sp>
          <p:nvSpPr>
            <p:cNvPr id="16" name="矩形 15"/>
            <p:cNvSpPr/>
            <p:nvPr/>
          </p:nvSpPr>
          <p:spPr>
            <a:xfrm>
              <a:off x="4674412" y="3877026"/>
              <a:ext cx="3407146" cy="434972"/>
            </a:xfrm>
            <a:prstGeom prst="rect">
              <a:avLst/>
            </a:prstGeom>
          </p:spPr>
          <p:txBody>
            <a:bodyPr wrap="square">
              <a:spAutoFit/>
              <a:scene3d>
                <a:camera prst="orthographicFront"/>
                <a:lightRig rig="threePt" dir="t"/>
              </a:scene3d>
              <a:sp3d contourW="12700"/>
            </a:bodyPr>
            <a:lstStyle/>
            <a:p>
              <a:pPr algn="ctr"/>
              <a:r>
                <a:rPr lang="en-US" altLang="zh-CN" sz="3200" b="1">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Calibri" panose="020F0502020204030204" pitchFamily="34" charset="0"/>
                  <a:sym typeface="+mn-ea"/>
                </a:rPr>
                <a:t>Thầu dầu tía </a:t>
              </a:r>
              <a:endParaRPr lang="en-US" altLang="zh-CN" sz="3200" b="1"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Calibri" panose="020F0502020204030204" pitchFamily="34" charset="0"/>
                <a:sym typeface="+mn-ea"/>
              </a:endParaRPr>
            </a:p>
          </p:txBody>
        </p:sp>
      </p:grpSp>
      <p:sp>
        <p:nvSpPr>
          <p:cNvPr id="18" name="椭圆 15"/>
          <p:cNvSpPr/>
          <p:nvPr/>
        </p:nvSpPr>
        <p:spPr>
          <a:xfrm>
            <a:off x="5727621" y="3194467"/>
            <a:ext cx="506412" cy="411163"/>
          </a:xfrm>
          <a:custGeom>
            <a:avLst/>
            <a:gdLst>
              <a:gd name="connsiteX0" fmla="*/ 249749 w 607639"/>
              <a:gd name="connsiteY0" fmla="*/ 406379 h 493111"/>
              <a:gd name="connsiteX1" fmla="*/ 249749 w 607639"/>
              <a:gd name="connsiteY1" fmla="*/ 468940 h 493111"/>
              <a:gd name="connsiteX2" fmla="*/ 357890 w 607639"/>
              <a:gd name="connsiteY2" fmla="*/ 468940 h 493111"/>
              <a:gd name="connsiteX3" fmla="*/ 357890 w 607639"/>
              <a:gd name="connsiteY3" fmla="*/ 406379 h 493111"/>
              <a:gd name="connsiteX4" fmla="*/ 447786 w 607639"/>
              <a:gd name="connsiteY4" fmla="*/ 330489 h 493111"/>
              <a:gd name="connsiteX5" fmla="*/ 426068 w 607639"/>
              <a:gd name="connsiteY5" fmla="*/ 352172 h 493111"/>
              <a:gd name="connsiteX6" fmla="*/ 510712 w 607639"/>
              <a:gd name="connsiteY6" fmla="*/ 436593 h 493111"/>
              <a:gd name="connsiteX7" fmla="*/ 521571 w 607639"/>
              <a:gd name="connsiteY7" fmla="*/ 441125 h 493111"/>
              <a:gd name="connsiteX8" fmla="*/ 532430 w 607639"/>
              <a:gd name="connsiteY8" fmla="*/ 436593 h 493111"/>
              <a:gd name="connsiteX9" fmla="*/ 532430 w 607639"/>
              <a:gd name="connsiteY9" fmla="*/ 414910 h 493111"/>
              <a:gd name="connsiteX10" fmla="*/ 207471 w 607639"/>
              <a:gd name="connsiteY10" fmla="*/ 183863 h 493111"/>
              <a:gd name="connsiteX11" fmla="*/ 218591 w 607639"/>
              <a:gd name="connsiteY11" fmla="*/ 196937 h 493111"/>
              <a:gd name="connsiteX12" fmla="*/ 218325 w 607639"/>
              <a:gd name="connsiteY12" fmla="*/ 203341 h 493111"/>
              <a:gd name="connsiteX13" fmla="*/ 206225 w 607639"/>
              <a:gd name="connsiteY13" fmla="*/ 215436 h 493111"/>
              <a:gd name="connsiteX14" fmla="*/ 194126 w 607639"/>
              <a:gd name="connsiteY14" fmla="*/ 203341 h 493111"/>
              <a:gd name="connsiteX15" fmla="*/ 194393 w 607639"/>
              <a:gd name="connsiteY15" fmla="*/ 194980 h 493111"/>
              <a:gd name="connsiteX16" fmla="*/ 207471 w 607639"/>
              <a:gd name="connsiteY16" fmla="*/ 183863 h 493111"/>
              <a:gd name="connsiteX17" fmla="*/ 263111 w 607639"/>
              <a:gd name="connsiteY17" fmla="*/ 105036 h 493111"/>
              <a:gd name="connsiteX18" fmla="*/ 278606 w 607639"/>
              <a:gd name="connsiteY18" fmla="*/ 112325 h 493111"/>
              <a:gd name="connsiteX19" fmla="*/ 271393 w 607639"/>
              <a:gd name="connsiteY19" fmla="*/ 127792 h 493111"/>
              <a:gd name="connsiteX20" fmla="*/ 225798 w 607639"/>
              <a:gd name="connsiteY20" fmla="*/ 169392 h 493111"/>
              <a:gd name="connsiteX21" fmla="*/ 214844 w 607639"/>
              <a:gd name="connsiteY21" fmla="*/ 176414 h 493111"/>
              <a:gd name="connsiteX22" fmla="*/ 209679 w 607639"/>
              <a:gd name="connsiteY22" fmla="*/ 175258 h 493111"/>
              <a:gd name="connsiteX23" fmla="*/ 203891 w 607639"/>
              <a:gd name="connsiteY23" fmla="*/ 159169 h 493111"/>
              <a:gd name="connsiteX24" fmla="*/ 263111 w 607639"/>
              <a:gd name="connsiteY24" fmla="*/ 105036 h 493111"/>
              <a:gd name="connsiteX25" fmla="*/ 298702 w 607639"/>
              <a:gd name="connsiteY25" fmla="*/ 85132 h 493111"/>
              <a:gd name="connsiteX26" fmla="*/ 180324 w 607639"/>
              <a:gd name="connsiteY26" fmla="*/ 203323 h 493111"/>
              <a:gd name="connsiteX27" fmla="*/ 298702 w 607639"/>
              <a:gd name="connsiteY27" fmla="*/ 321513 h 493111"/>
              <a:gd name="connsiteX28" fmla="*/ 417168 w 607639"/>
              <a:gd name="connsiteY28" fmla="*/ 203323 h 493111"/>
              <a:gd name="connsiteX29" fmla="*/ 298702 w 607639"/>
              <a:gd name="connsiteY29" fmla="*/ 85132 h 493111"/>
              <a:gd name="connsiteX30" fmla="*/ 24209 w 607639"/>
              <a:gd name="connsiteY30" fmla="*/ 24171 h 493111"/>
              <a:gd name="connsiteX31" fmla="*/ 24209 w 607639"/>
              <a:gd name="connsiteY31" fmla="*/ 382208 h 493111"/>
              <a:gd name="connsiteX32" fmla="*/ 421974 w 607639"/>
              <a:gd name="connsiteY32" fmla="*/ 382208 h 493111"/>
              <a:gd name="connsiteX33" fmla="*/ 400435 w 607639"/>
              <a:gd name="connsiteY33" fmla="*/ 360703 h 493111"/>
              <a:gd name="connsiteX34" fmla="*/ 396875 w 607639"/>
              <a:gd name="connsiteY34" fmla="*/ 352172 h 493111"/>
              <a:gd name="connsiteX35" fmla="*/ 400435 w 607639"/>
              <a:gd name="connsiteY35" fmla="*/ 343552 h 493111"/>
              <a:gd name="connsiteX36" fmla="*/ 411294 w 607639"/>
              <a:gd name="connsiteY36" fmla="*/ 332710 h 493111"/>
              <a:gd name="connsiteX37" fmla="*/ 390644 w 607639"/>
              <a:gd name="connsiteY37" fmla="*/ 312094 h 493111"/>
              <a:gd name="connsiteX38" fmla="*/ 298702 w 607639"/>
              <a:gd name="connsiteY38" fmla="*/ 345684 h 493111"/>
              <a:gd name="connsiteX39" fmla="*/ 156115 w 607639"/>
              <a:gd name="connsiteY39" fmla="*/ 203323 h 493111"/>
              <a:gd name="connsiteX40" fmla="*/ 298702 w 607639"/>
              <a:gd name="connsiteY40" fmla="*/ 60961 h 493111"/>
              <a:gd name="connsiteX41" fmla="*/ 441377 w 607639"/>
              <a:gd name="connsiteY41" fmla="*/ 203323 h 493111"/>
              <a:gd name="connsiteX42" fmla="*/ 407733 w 607639"/>
              <a:gd name="connsiteY42" fmla="*/ 295032 h 493111"/>
              <a:gd name="connsiteX43" fmla="*/ 428383 w 607639"/>
              <a:gd name="connsiteY43" fmla="*/ 315648 h 493111"/>
              <a:gd name="connsiteX44" fmla="*/ 439241 w 607639"/>
              <a:gd name="connsiteY44" fmla="*/ 304807 h 493111"/>
              <a:gd name="connsiteX45" fmla="*/ 456330 w 607639"/>
              <a:gd name="connsiteY45" fmla="*/ 304807 h 493111"/>
              <a:gd name="connsiteX46" fmla="*/ 533854 w 607639"/>
              <a:gd name="connsiteY46" fmla="*/ 382208 h 493111"/>
              <a:gd name="connsiteX47" fmla="*/ 583430 w 607639"/>
              <a:gd name="connsiteY47" fmla="*/ 382208 h 493111"/>
              <a:gd name="connsiteX48" fmla="*/ 583430 w 607639"/>
              <a:gd name="connsiteY48" fmla="*/ 24171 h 493111"/>
              <a:gd name="connsiteX49" fmla="*/ 12104 w 607639"/>
              <a:gd name="connsiteY49" fmla="*/ 0 h 493111"/>
              <a:gd name="connsiteX50" fmla="*/ 595535 w 607639"/>
              <a:gd name="connsiteY50" fmla="*/ 0 h 493111"/>
              <a:gd name="connsiteX51" fmla="*/ 607639 w 607639"/>
              <a:gd name="connsiteY51" fmla="*/ 12085 h 493111"/>
              <a:gd name="connsiteX52" fmla="*/ 607639 w 607639"/>
              <a:gd name="connsiteY52" fmla="*/ 394294 h 493111"/>
              <a:gd name="connsiteX53" fmla="*/ 595535 w 607639"/>
              <a:gd name="connsiteY53" fmla="*/ 406379 h 493111"/>
              <a:gd name="connsiteX54" fmla="*/ 556016 w 607639"/>
              <a:gd name="connsiteY54" fmla="*/ 406379 h 493111"/>
              <a:gd name="connsiteX55" fmla="*/ 549519 w 607639"/>
              <a:gd name="connsiteY55" fmla="*/ 453744 h 493111"/>
              <a:gd name="connsiteX56" fmla="*/ 521571 w 607639"/>
              <a:gd name="connsiteY56" fmla="*/ 465297 h 493111"/>
              <a:gd name="connsiteX57" fmla="*/ 493534 w 607639"/>
              <a:gd name="connsiteY57" fmla="*/ 453744 h 493111"/>
              <a:gd name="connsiteX58" fmla="*/ 446184 w 607639"/>
              <a:gd name="connsiteY58" fmla="*/ 406379 h 493111"/>
              <a:gd name="connsiteX59" fmla="*/ 382100 w 607639"/>
              <a:gd name="connsiteY59" fmla="*/ 406379 h 493111"/>
              <a:gd name="connsiteX60" fmla="*/ 382100 w 607639"/>
              <a:gd name="connsiteY60" fmla="*/ 468940 h 493111"/>
              <a:gd name="connsiteX61" fmla="*/ 425000 w 607639"/>
              <a:gd name="connsiteY61" fmla="*/ 468940 h 493111"/>
              <a:gd name="connsiteX62" fmla="*/ 437105 w 607639"/>
              <a:gd name="connsiteY62" fmla="*/ 481026 h 493111"/>
              <a:gd name="connsiteX63" fmla="*/ 425000 w 607639"/>
              <a:gd name="connsiteY63" fmla="*/ 493111 h 493111"/>
              <a:gd name="connsiteX64" fmla="*/ 182639 w 607639"/>
              <a:gd name="connsiteY64" fmla="*/ 493111 h 493111"/>
              <a:gd name="connsiteX65" fmla="*/ 170534 w 607639"/>
              <a:gd name="connsiteY65" fmla="*/ 481026 h 493111"/>
              <a:gd name="connsiteX66" fmla="*/ 182639 w 607639"/>
              <a:gd name="connsiteY66" fmla="*/ 468940 h 493111"/>
              <a:gd name="connsiteX67" fmla="*/ 225540 w 607639"/>
              <a:gd name="connsiteY67" fmla="*/ 468940 h 493111"/>
              <a:gd name="connsiteX68" fmla="*/ 225540 w 607639"/>
              <a:gd name="connsiteY68" fmla="*/ 406379 h 493111"/>
              <a:gd name="connsiteX69" fmla="*/ 12104 w 607639"/>
              <a:gd name="connsiteY69" fmla="*/ 406379 h 493111"/>
              <a:gd name="connsiteX70" fmla="*/ 0 w 607639"/>
              <a:gd name="connsiteY70" fmla="*/ 394294 h 493111"/>
              <a:gd name="connsiteX71" fmla="*/ 0 w 607639"/>
              <a:gd name="connsiteY71" fmla="*/ 12085 h 493111"/>
              <a:gd name="connsiteX72" fmla="*/ 12104 w 607639"/>
              <a:gd name="connsiteY72" fmla="*/ 0 h 49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7639" h="493111">
                <a:moveTo>
                  <a:pt x="249749" y="406379"/>
                </a:moveTo>
                <a:lnTo>
                  <a:pt x="249749" y="468940"/>
                </a:lnTo>
                <a:lnTo>
                  <a:pt x="357890" y="468940"/>
                </a:lnTo>
                <a:lnTo>
                  <a:pt x="357890" y="406379"/>
                </a:lnTo>
                <a:close/>
                <a:moveTo>
                  <a:pt x="447786" y="330489"/>
                </a:moveTo>
                <a:lnTo>
                  <a:pt x="426068" y="352172"/>
                </a:lnTo>
                <a:lnTo>
                  <a:pt x="510712" y="436593"/>
                </a:lnTo>
                <a:cubicBezTo>
                  <a:pt x="513561" y="439526"/>
                  <a:pt x="517477" y="441125"/>
                  <a:pt x="521571" y="441125"/>
                </a:cubicBezTo>
                <a:cubicBezTo>
                  <a:pt x="525665" y="441125"/>
                  <a:pt x="529493" y="439526"/>
                  <a:pt x="532430" y="436593"/>
                </a:cubicBezTo>
                <a:cubicBezTo>
                  <a:pt x="538393" y="430639"/>
                  <a:pt x="538393" y="420953"/>
                  <a:pt x="532430" y="414910"/>
                </a:cubicBezTo>
                <a:close/>
                <a:moveTo>
                  <a:pt x="207471" y="183863"/>
                </a:moveTo>
                <a:cubicBezTo>
                  <a:pt x="214143" y="184397"/>
                  <a:pt x="219036" y="190266"/>
                  <a:pt x="218591" y="196937"/>
                </a:cubicBezTo>
                <a:cubicBezTo>
                  <a:pt x="218413" y="199071"/>
                  <a:pt x="218325" y="201206"/>
                  <a:pt x="218325" y="203341"/>
                </a:cubicBezTo>
                <a:cubicBezTo>
                  <a:pt x="218325" y="210011"/>
                  <a:pt x="212898" y="215436"/>
                  <a:pt x="206225" y="215436"/>
                </a:cubicBezTo>
                <a:cubicBezTo>
                  <a:pt x="199553" y="215436"/>
                  <a:pt x="194126" y="210011"/>
                  <a:pt x="194126" y="203341"/>
                </a:cubicBezTo>
                <a:cubicBezTo>
                  <a:pt x="194126" y="200583"/>
                  <a:pt x="194215" y="197737"/>
                  <a:pt x="194393" y="194980"/>
                </a:cubicBezTo>
                <a:cubicBezTo>
                  <a:pt x="194927" y="188310"/>
                  <a:pt x="200799" y="183329"/>
                  <a:pt x="207471" y="183863"/>
                </a:cubicBezTo>
                <a:close/>
                <a:moveTo>
                  <a:pt x="263111" y="105036"/>
                </a:moveTo>
                <a:cubicBezTo>
                  <a:pt x="269433" y="102814"/>
                  <a:pt x="276380" y="106014"/>
                  <a:pt x="278606" y="112325"/>
                </a:cubicBezTo>
                <a:cubicBezTo>
                  <a:pt x="280921" y="118547"/>
                  <a:pt x="277626" y="125480"/>
                  <a:pt x="271393" y="127792"/>
                </a:cubicBezTo>
                <a:cubicBezTo>
                  <a:pt x="251445" y="134992"/>
                  <a:pt x="234792" y="150192"/>
                  <a:pt x="225798" y="169392"/>
                </a:cubicBezTo>
                <a:cubicBezTo>
                  <a:pt x="223750" y="173836"/>
                  <a:pt x="219386" y="176414"/>
                  <a:pt x="214844" y="176414"/>
                </a:cubicBezTo>
                <a:cubicBezTo>
                  <a:pt x="213063" y="176414"/>
                  <a:pt x="211371" y="176058"/>
                  <a:pt x="209679" y="175258"/>
                </a:cubicBezTo>
                <a:cubicBezTo>
                  <a:pt x="203624" y="172414"/>
                  <a:pt x="201041" y="165214"/>
                  <a:pt x="203891" y="159169"/>
                </a:cubicBezTo>
                <a:cubicBezTo>
                  <a:pt x="215557" y="134192"/>
                  <a:pt x="237107" y="114458"/>
                  <a:pt x="263111" y="105036"/>
                </a:cubicBezTo>
                <a:close/>
                <a:moveTo>
                  <a:pt x="298702" y="85132"/>
                </a:moveTo>
                <a:cubicBezTo>
                  <a:pt x="233461" y="85132"/>
                  <a:pt x="180324" y="138185"/>
                  <a:pt x="180324" y="203323"/>
                </a:cubicBezTo>
                <a:cubicBezTo>
                  <a:pt x="180324" y="268550"/>
                  <a:pt x="233461" y="321513"/>
                  <a:pt x="298702" y="321513"/>
                </a:cubicBezTo>
                <a:cubicBezTo>
                  <a:pt x="364032" y="321513"/>
                  <a:pt x="417168" y="268550"/>
                  <a:pt x="417168" y="203323"/>
                </a:cubicBezTo>
                <a:cubicBezTo>
                  <a:pt x="417168" y="138185"/>
                  <a:pt x="364032" y="85132"/>
                  <a:pt x="298702" y="85132"/>
                </a:cubicBezTo>
                <a:close/>
                <a:moveTo>
                  <a:pt x="24209" y="24171"/>
                </a:moveTo>
                <a:lnTo>
                  <a:pt x="24209" y="382208"/>
                </a:lnTo>
                <a:lnTo>
                  <a:pt x="421974" y="382208"/>
                </a:lnTo>
                <a:lnTo>
                  <a:pt x="400435" y="360703"/>
                </a:lnTo>
                <a:cubicBezTo>
                  <a:pt x="398121" y="358392"/>
                  <a:pt x="396875" y="355371"/>
                  <a:pt x="396875" y="352172"/>
                </a:cubicBezTo>
                <a:cubicBezTo>
                  <a:pt x="396875" y="348972"/>
                  <a:pt x="398121" y="345862"/>
                  <a:pt x="400435" y="343552"/>
                </a:cubicBezTo>
                <a:lnTo>
                  <a:pt x="411294" y="332710"/>
                </a:lnTo>
                <a:lnTo>
                  <a:pt x="390644" y="312094"/>
                </a:lnTo>
                <a:cubicBezTo>
                  <a:pt x="365812" y="333066"/>
                  <a:pt x="333681" y="345684"/>
                  <a:pt x="298702" y="345684"/>
                </a:cubicBezTo>
                <a:cubicBezTo>
                  <a:pt x="220110" y="345684"/>
                  <a:pt x="156115" y="281880"/>
                  <a:pt x="156115" y="203323"/>
                </a:cubicBezTo>
                <a:cubicBezTo>
                  <a:pt x="156115" y="124855"/>
                  <a:pt x="220110" y="60961"/>
                  <a:pt x="298702" y="60961"/>
                </a:cubicBezTo>
                <a:cubicBezTo>
                  <a:pt x="377383" y="60961"/>
                  <a:pt x="441377" y="124855"/>
                  <a:pt x="441377" y="203323"/>
                </a:cubicBezTo>
                <a:cubicBezTo>
                  <a:pt x="441377" y="238247"/>
                  <a:pt x="428650" y="270238"/>
                  <a:pt x="407733" y="295032"/>
                </a:cubicBezTo>
                <a:lnTo>
                  <a:pt x="428383" y="315648"/>
                </a:lnTo>
                <a:lnTo>
                  <a:pt x="439241" y="304807"/>
                </a:lnTo>
                <a:cubicBezTo>
                  <a:pt x="443959" y="300097"/>
                  <a:pt x="451613" y="300097"/>
                  <a:pt x="456330" y="304807"/>
                </a:cubicBezTo>
                <a:lnTo>
                  <a:pt x="533854" y="382208"/>
                </a:lnTo>
                <a:lnTo>
                  <a:pt x="583430" y="382208"/>
                </a:lnTo>
                <a:lnTo>
                  <a:pt x="583430" y="24171"/>
                </a:lnTo>
                <a:close/>
                <a:moveTo>
                  <a:pt x="12104" y="0"/>
                </a:moveTo>
                <a:lnTo>
                  <a:pt x="595535" y="0"/>
                </a:lnTo>
                <a:cubicBezTo>
                  <a:pt x="602210" y="0"/>
                  <a:pt x="607639" y="5421"/>
                  <a:pt x="607639" y="12085"/>
                </a:cubicBezTo>
                <a:lnTo>
                  <a:pt x="607639" y="394294"/>
                </a:lnTo>
                <a:cubicBezTo>
                  <a:pt x="607639" y="400958"/>
                  <a:pt x="602210" y="406379"/>
                  <a:pt x="595535" y="406379"/>
                </a:cubicBezTo>
                <a:lnTo>
                  <a:pt x="556016" y="406379"/>
                </a:lnTo>
                <a:cubicBezTo>
                  <a:pt x="564472" y="421397"/>
                  <a:pt x="562336" y="440859"/>
                  <a:pt x="549519" y="453744"/>
                </a:cubicBezTo>
                <a:cubicBezTo>
                  <a:pt x="542042" y="461120"/>
                  <a:pt x="532074" y="465297"/>
                  <a:pt x="521571" y="465297"/>
                </a:cubicBezTo>
                <a:cubicBezTo>
                  <a:pt x="510980" y="465297"/>
                  <a:pt x="501011" y="461120"/>
                  <a:pt x="493534" y="453744"/>
                </a:cubicBezTo>
                <a:lnTo>
                  <a:pt x="446184" y="406379"/>
                </a:lnTo>
                <a:lnTo>
                  <a:pt x="382100" y="406379"/>
                </a:lnTo>
                <a:lnTo>
                  <a:pt x="382100" y="468940"/>
                </a:lnTo>
                <a:lnTo>
                  <a:pt x="425000" y="468940"/>
                </a:lnTo>
                <a:cubicBezTo>
                  <a:pt x="431676" y="468940"/>
                  <a:pt x="437105" y="474361"/>
                  <a:pt x="437105" y="481026"/>
                </a:cubicBezTo>
                <a:cubicBezTo>
                  <a:pt x="437105" y="487690"/>
                  <a:pt x="431676" y="493111"/>
                  <a:pt x="425000" y="493111"/>
                </a:cubicBezTo>
                <a:lnTo>
                  <a:pt x="182639" y="493111"/>
                </a:lnTo>
                <a:cubicBezTo>
                  <a:pt x="175874" y="493111"/>
                  <a:pt x="170534" y="487690"/>
                  <a:pt x="170534" y="481026"/>
                </a:cubicBezTo>
                <a:cubicBezTo>
                  <a:pt x="170534" y="474361"/>
                  <a:pt x="175874" y="468940"/>
                  <a:pt x="182639" y="468940"/>
                </a:cubicBezTo>
                <a:lnTo>
                  <a:pt x="225540" y="468940"/>
                </a:lnTo>
                <a:lnTo>
                  <a:pt x="225540" y="406379"/>
                </a:lnTo>
                <a:lnTo>
                  <a:pt x="12104" y="406379"/>
                </a:lnTo>
                <a:cubicBezTo>
                  <a:pt x="5429" y="406379"/>
                  <a:pt x="0" y="400958"/>
                  <a:pt x="0" y="394294"/>
                </a:cubicBezTo>
                <a:lnTo>
                  <a:pt x="0" y="12085"/>
                </a:lnTo>
                <a:cubicBezTo>
                  <a:pt x="0" y="5421"/>
                  <a:pt x="5429" y="0"/>
                  <a:pt x="121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1" name="同心圆 30"/>
          <p:cNvSpPr/>
          <p:nvPr/>
        </p:nvSpPr>
        <p:spPr>
          <a:xfrm>
            <a:off x="2052320" y="3039745"/>
            <a:ext cx="3217545" cy="3217545"/>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descr="caythaudautia"/>
          <p:cNvPicPr>
            <a:picLocks noChangeAspect="1"/>
          </p:cNvPicPr>
          <p:nvPr/>
        </p:nvPicPr>
        <p:blipFill>
          <a:blip r:embed="rId4"/>
          <a:stretch>
            <a:fillRect/>
          </a:stretch>
        </p:blipFill>
        <p:spPr>
          <a:xfrm>
            <a:off x="2137410" y="3140075"/>
            <a:ext cx="3046730" cy="301752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animBg="1"/>
      <p:bldP spid="9" grpId="0" animBg="1"/>
      <p:bldP spid="10" grpId="0" animBg="1"/>
      <p:bldP spid="11" grpId="0" animBg="1"/>
      <p:bldP spid="12" grpId="0" animBg="1"/>
      <p:bldP spid="13"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484"/>
          <a:stretch>
            <a:fillRect/>
          </a:stretch>
        </p:blipFill>
        <p:spPr>
          <a:xfrm rot="16200000">
            <a:off x="1024708" y="-255563"/>
            <a:ext cx="3062178" cy="2977878"/>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857"/>
          <a:stretch>
            <a:fillRect/>
          </a:stretch>
        </p:blipFill>
        <p:spPr>
          <a:xfrm rot="15019141">
            <a:off x="8627066" y="-116983"/>
            <a:ext cx="2615611" cy="3231043"/>
          </a:xfrm>
          <a:prstGeom prst="rect">
            <a:avLst/>
          </a:prstGeom>
        </p:spPr>
      </p:pic>
      <p:sp>
        <p:nvSpPr>
          <p:cNvPr id="19" name="文本框 18"/>
          <p:cNvSpPr txBox="1"/>
          <p:nvPr/>
        </p:nvSpPr>
        <p:spPr>
          <a:xfrm>
            <a:off x="4691960" y="967904"/>
            <a:ext cx="3152140" cy="922020"/>
          </a:xfrm>
          <a:prstGeom prst="rect">
            <a:avLst/>
          </a:prstGeom>
          <a:noFill/>
        </p:spPr>
        <p:txBody>
          <a:bodyPr wrap="none" rtlCol="0">
            <a:spAutoFit/>
          </a:bodyPr>
          <a:lstStyle/>
          <a:p>
            <a:pPr algn="r"/>
            <a:r>
              <a:rPr lang="vi-VN" altLang="en-US" sz="5400" b="1" dirty="0">
                <a:ln>
                  <a:solidFill>
                    <a:schemeClr val="accent6">
                      <a:lumMod val="50000"/>
                    </a:schemeClr>
                  </a:solidFill>
                </a:ln>
                <a:solidFill>
                  <a:schemeClr val="accent6">
                    <a:lumMod val="75000"/>
                  </a:schemeClr>
                </a:solidFill>
                <a:effectLst>
                  <a:reflection blurRad="6350" stA="53000" endA="300" endPos="35500" dir="5400000" sy="-90000" algn="bl" rotWithShape="0"/>
                </a:effectLst>
                <a:latin typeface="Calibri" panose="020F0502020204030204" pitchFamily="34" charset="0"/>
                <a:ea typeface="张海山锐线体2.0" panose="02000000000000000000" pitchFamily="2" charset="-122"/>
              </a:rPr>
              <a:t>Em có biết</a:t>
            </a:r>
          </a:p>
        </p:txBody>
      </p:sp>
      <p:sp>
        <p:nvSpPr>
          <p:cNvPr id="20"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93708" y="4210467"/>
            <a:ext cx="425450" cy="423863"/>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2328783" y="6042442"/>
            <a:ext cx="280988" cy="280988"/>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a:off x="5189458" y="5467767"/>
            <a:ext cx="476250" cy="476250"/>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5780008" y="5894805"/>
            <a:ext cx="677863" cy="676275"/>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6756321" y="5959892"/>
            <a:ext cx="301625" cy="301625"/>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5465683" y="2884905"/>
            <a:ext cx="1030288" cy="1030287"/>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4" name="组合 10"/>
          <p:cNvGrpSpPr/>
          <p:nvPr/>
        </p:nvGrpSpPr>
        <p:grpSpPr bwMode="auto">
          <a:xfrm>
            <a:off x="6756400" y="3647440"/>
            <a:ext cx="4187825" cy="2395418"/>
            <a:chOff x="4674412" y="3877026"/>
            <a:chExt cx="3501028" cy="1785643"/>
          </a:xfrm>
        </p:grpSpPr>
        <p:sp>
          <p:nvSpPr>
            <p:cNvPr id="15" name="矩形 14"/>
            <p:cNvSpPr/>
            <p:nvPr/>
          </p:nvSpPr>
          <p:spPr>
            <a:xfrm>
              <a:off x="4768294" y="4309820"/>
              <a:ext cx="3407146" cy="1352849"/>
            </a:xfrm>
            <a:prstGeom prst="rect">
              <a:avLst/>
            </a:prstGeom>
          </p:spPr>
          <p:txBody>
            <a:bodyPr wrap="square">
              <a:spAutoFit/>
              <a:scene3d>
                <a:camera prst="orthographicFront"/>
                <a:lightRig rig="threePt" dir="t"/>
              </a:scene3d>
              <a:sp3d contourW="12700"/>
            </a:bodyPr>
            <a:lstStyle/>
            <a:p>
              <a:pPr eaLnBrk="1" fontAlgn="auto" hangingPunct="1">
                <a:spcBef>
                  <a:spcPts val="0"/>
                </a:spcBef>
                <a:spcAft>
                  <a:spcPts val="0"/>
                </a:spcAft>
                <a:defRPr/>
              </a:pPr>
              <a:r>
                <a:rPr lang="vi-VN" sz="1600" b="1">
                  <a:solidFill>
                    <a:schemeClr val="tx1">
                      <a:lumMod val="50000"/>
                      <a:lumOff val="50000"/>
                    </a:schemeClr>
                  </a:solidFill>
                  <a:latin typeface="Calibri" panose="020F0502020204030204" pitchFamily="34" charset="0"/>
                  <a:ea typeface="+mn-ea"/>
                </a:rPr>
                <a:t>L</a:t>
              </a:r>
              <a:r>
                <a:rPr sz="1600" b="1">
                  <a:solidFill>
                    <a:schemeClr val="tx1">
                      <a:lumMod val="50000"/>
                      <a:lumOff val="50000"/>
                    </a:schemeClr>
                  </a:solidFill>
                  <a:latin typeface="Calibri" panose="020F0502020204030204" pitchFamily="34" charset="0"/>
                  <a:ea typeface="+mn-ea"/>
                </a:rPr>
                <a:t>à loại cây cảnh được trồng khá phổ biến ở Việt Nam từ lâu. Cây vừa có tác dụng làm đẹp lại là một vị thuốc dễ dùng nên rất được ưa chuộng.</a:t>
              </a:r>
              <a:r>
                <a:rPr lang="vi-VN" sz="1600" b="1">
                  <a:solidFill>
                    <a:schemeClr val="tx1">
                      <a:lumMod val="50000"/>
                      <a:lumOff val="50000"/>
                    </a:schemeClr>
                  </a:solidFill>
                  <a:latin typeface="Calibri" panose="020F0502020204030204" pitchFamily="34" charset="0"/>
                  <a:ea typeface="+mn-ea"/>
                </a:rPr>
                <a:t>Còn l</a:t>
              </a:r>
              <a:r>
                <a:rPr sz="1600" b="1">
                  <a:solidFill>
                    <a:schemeClr val="tx1">
                      <a:lumMod val="50000"/>
                      <a:lumOff val="50000"/>
                    </a:schemeClr>
                  </a:solidFill>
                  <a:latin typeface="Calibri" panose="020F0502020204030204" pitchFamily="34" charset="0"/>
                  <a:ea typeface="+mn-ea"/>
                </a:rPr>
                <a:t>à biểu tượng cho sự vĩnh cữu, đặt cây trên bàn làm việc giúp thoải mái về mặt tinh thần, tràn đầy cảm xúc, nhiệt huyết để hoàn thành tốt công việc.</a:t>
              </a:r>
            </a:p>
          </p:txBody>
        </p:sp>
        <p:sp>
          <p:nvSpPr>
            <p:cNvPr id="16" name="矩形 15"/>
            <p:cNvSpPr/>
            <p:nvPr/>
          </p:nvSpPr>
          <p:spPr>
            <a:xfrm>
              <a:off x="4674412" y="3877026"/>
              <a:ext cx="3407146" cy="435013"/>
            </a:xfrm>
            <a:prstGeom prst="rect">
              <a:avLst/>
            </a:prstGeom>
          </p:spPr>
          <p:txBody>
            <a:bodyPr wrap="square">
              <a:spAutoFit/>
              <a:scene3d>
                <a:camera prst="orthographicFront"/>
                <a:lightRig rig="threePt" dir="t"/>
              </a:scene3d>
              <a:sp3d contourW="12700"/>
            </a:bodyPr>
            <a:lstStyle/>
            <a:p>
              <a:pPr algn="ctr"/>
              <a:r>
                <a:rPr lang="vi-VN" altLang="en-US" sz="3200" b="1">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Calibri" panose="020F0502020204030204" pitchFamily="34" charset="0"/>
                  <a:sym typeface="+mn-ea"/>
                </a:rPr>
                <a:t>Cây sống đời</a:t>
              </a:r>
              <a:r>
                <a:rPr lang="en-US" altLang="zh-CN" sz="3200" b="1">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Calibri" panose="020F0502020204030204" pitchFamily="34" charset="0"/>
                  <a:sym typeface="+mn-ea"/>
                </a:rPr>
                <a:t> </a:t>
              </a:r>
              <a:endParaRPr lang="en-US" altLang="zh-CN" sz="3200" b="1"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latin typeface="Calibri" panose="020F0502020204030204" pitchFamily="34" charset="0"/>
                <a:sym typeface="+mn-ea"/>
              </a:endParaRPr>
            </a:p>
          </p:txBody>
        </p:sp>
      </p:grpSp>
      <p:sp>
        <p:nvSpPr>
          <p:cNvPr id="18" name="椭圆 15"/>
          <p:cNvSpPr/>
          <p:nvPr/>
        </p:nvSpPr>
        <p:spPr>
          <a:xfrm>
            <a:off x="5727621" y="3194467"/>
            <a:ext cx="506412" cy="411163"/>
          </a:xfrm>
          <a:custGeom>
            <a:avLst/>
            <a:gdLst>
              <a:gd name="connsiteX0" fmla="*/ 249749 w 607639"/>
              <a:gd name="connsiteY0" fmla="*/ 406379 h 493111"/>
              <a:gd name="connsiteX1" fmla="*/ 249749 w 607639"/>
              <a:gd name="connsiteY1" fmla="*/ 468940 h 493111"/>
              <a:gd name="connsiteX2" fmla="*/ 357890 w 607639"/>
              <a:gd name="connsiteY2" fmla="*/ 468940 h 493111"/>
              <a:gd name="connsiteX3" fmla="*/ 357890 w 607639"/>
              <a:gd name="connsiteY3" fmla="*/ 406379 h 493111"/>
              <a:gd name="connsiteX4" fmla="*/ 447786 w 607639"/>
              <a:gd name="connsiteY4" fmla="*/ 330489 h 493111"/>
              <a:gd name="connsiteX5" fmla="*/ 426068 w 607639"/>
              <a:gd name="connsiteY5" fmla="*/ 352172 h 493111"/>
              <a:gd name="connsiteX6" fmla="*/ 510712 w 607639"/>
              <a:gd name="connsiteY6" fmla="*/ 436593 h 493111"/>
              <a:gd name="connsiteX7" fmla="*/ 521571 w 607639"/>
              <a:gd name="connsiteY7" fmla="*/ 441125 h 493111"/>
              <a:gd name="connsiteX8" fmla="*/ 532430 w 607639"/>
              <a:gd name="connsiteY8" fmla="*/ 436593 h 493111"/>
              <a:gd name="connsiteX9" fmla="*/ 532430 w 607639"/>
              <a:gd name="connsiteY9" fmla="*/ 414910 h 493111"/>
              <a:gd name="connsiteX10" fmla="*/ 207471 w 607639"/>
              <a:gd name="connsiteY10" fmla="*/ 183863 h 493111"/>
              <a:gd name="connsiteX11" fmla="*/ 218591 w 607639"/>
              <a:gd name="connsiteY11" fmla="*/ 196937 h 493111"/>
              <a:gd name="connsiteX12" fmla="*/ 218325 w 607639"/>
              <a:gd name="connsiteY12" fmla="*/ 203341 h 493111"/>
              <a:gd name="connsiteX13" fmla="*/ 206225 w 607639"/>
              <a:gd name="connsiteY13" fmla="*/ 215436 h 493111"/>
              <a:gd name="connsiteX14" fmla="*/ 194126 w 607639"/>
              <a:gd name="connsiteY14" fmla="*/ 203341 h 493111"/>
              <a:gd name="connsiteX15" fmla="*/ 194393 w 607639"/>
              <a:gd name="connsiteY15" fmla="*/ 194980 h 493111"/>
              <a:gd name="connsiteX16" fmla="*/ 207471 w 607639"/>
              <a:gd name="connsiteY16" fmla="*/ 183863 h 493111"/>
              <a:gd name="connsiteX17" fmla="*/ 263111 w 607639"/>
              <a:gd name="connsiteY17" fmla="*/ 105036 h 493111"/>
              <a:gd name="connsiteX18" fmla="*/ 278606 w 607639"/>
              <a:gd name="connsiteY18" fmla="*/ 112325 h 493111"/>
              <a:gd name="connsiteX19" fmla="*/ 271393 w 607639"/>
              <a:gd name="connsiteY19" fmla="*/ 127792 h 493111"/>
              <a:gd name="connsiteX20" fmla="*/ 225798 w 607639"/>
              <a:gd name="connsiteY20" fmla="*/ 169392 h 493111"/>
              <a:gd name="connsiteX21" fmla="*/ 214844 w 607639"/>
              <a:gd name="connsiteY21" fmla="*/ 176414 h 493111"/>
              <a:gd name="connsiteX22" fmla="*/ 209679 w 607639"/>
              <a:gd name="connsiteY22" fmla="*/ 175258 h 493111"/>
              <a:gd name="connsiteX23" fmla="*/ 203891 w 607639"/>
              <a:gd name="connsiteY23" fmla="*/ 159169 h 493111"/>
              <a:gd name="connsiteX24" fmla="*/ 263111 w 607639"/>
              <a:gd name="connsiteY24" fmla="*/ 105036 h 493111"/>
              <a:gd name="connsiteX25" fmla="*/ 298702 w 607639"/>
              <a:gd name="connsiteY25" fmla="*/ 85132 h 493111"/>
              <a:gd name="connsiteX26" fmla="*/ 180324 w 607639"/>
              <a:gd name="connsiteY26" fmla="*/ 203323 h 493111"/>
              <a:gd name="connsiteX27" fmla="*/ 298702 w 607639"/>
              <a:gd name="connsiteY27" fmla="*/ 321513 h 493111"/>
              <a:gd name="connsiteX28" fmla="*/ 417168 w 607639"/>
              <a:gd name="connsiteY28" fmla="*/ 203323 h 493111"/>
              <a:gd name="connsiteX29" fmla="*/ 298702 w 607639"/>
              <a:gd name="connsiteY29" fmla="*/ 85132 h 493111"/>
              <a:gd name="connsiteX30" fmla="*/ 24209 w 607639"/>
              <a:gd name="connsiteY30" fmla="*/ 24171 h 493111"/>
              <a:gd name="connsiteX31" fmla="*/ 24209 w 607639"/>
              <a:gd name="connsiteY31" fmla="*/ 382208 h 493111"/>
              <a:gd name="connsiteX32" fmla="*/ 421974 w 607639"/>
              <a:gd name="connsiteY32" fmla="*/ 382208 h 493111"/>
              <a:gd name="connsiteX33" fmla="*/ 400435 w 607639"/>
              <a:gd name="connsiteY33" fmla="*/ 360703 h 493111"/>
              <a:gd name="connsiteX34" fmla="*/ 396875 w 607639"/>
              <a:gd name="connsiteY34" fmla="*/ 352172 h 493111"/>
              <a:gd name="connsiteX35" fmla="*/ 400435 w 607639"/>
              <a:gd name="connsiteY35" fmla="*/ 343552 h 493111"/>
              <a:gd name="connsiteX36" fmla="*/ 411294 w 607639"/>
              <a:gd name="connsiteY36" fmla="*/ 332710 h 493111"/>
              <a:gd name="connsiteX37" fmla="*/ 390644 w 607639"/>
              <a:gd name="connsiteY37" fmla="*/ 312094 h 493111"/>
              <a:gd name="connsiteX38" fmla="*/ 298702 w 607639"/>
              <a:gd name="connsiteY38" fmla="*/ 345684 h 493111"/>
              <a:gd name="connsiteX39" fmla="*/ 156115 w 607639"/>
              <a:gd name="connsiteY39" fmla="*/ 203323 h 493111"/>
              <a:gd name="connsiteX40" fmla="*/ 298702 w 607639"/>
              <a:gd name="connsiteY40" fmla="*/ 60961 h 493111"/>
              <a:gd name="connsiteX41" fmla="*/ 441377 w 607639"/>
              <a:gd name="connsiteY41" fmla="*/ 203323 h 493111"/>
              <a:gd name="connsiteX42" fmla="*/ 407733 w 607639"/>
              <a:gd name="connsiteY42" fmla="*/ 295032 h 493111"/>
              <a:gd name="connsiteX43" fmla="*/ 428383 w 607639"/>
              <a:gd name="connsiteY43" fmla="*/ 315648 h 493111"/>
              <a:gd name="connsiteX44" fmla="*/ 439241 w 607639"/>
              <a:gd name="connsiteY44" fmla="*/ 304807 h 493111"/>
              <a:gd name="connsiteX45" fmla="*/ 456330 w 607639"/>
              <a:gd name="connsiteY45" fmla="*/ 304807 h 493111"/>
              <a:gd name="connsiteX46" fmla="*/ 533854 w 607639"/>
              <a:gd name="connsiteY46" fmla="*/ 382208 h 493111"/>
              <a:gd name="connsiteX47" fmla="*/ 583430 w 607639"/>
              <a:gd name="connsiteY47" fmla="*/ 382208 h 493111"/>
              <a:gd name="connsiteX48" fmla="*/ 583430 w 607639"/>
              <a:gd name="connsiteY48" fmla="*/ 24171 h 493111"/>
              <a:gd name="connsiteX49" fmla="*/ 12104 w 607639"/>
              <a:gd name="connsiteY49" fmla="*/ 0 h 493111"/>
              <a:gd name="connsiteX50" fmla="*/ 595535 w 607639"/>
              <a:gd name="connsiteY50" fmla="*/ 0 h 493111"/>
              <a:gd name="connsiteX51" fmla="*/ 607639 w 607639"/>
              <a:gd name="connsiteY51" fmla="*/ 12085 h 493111"/>
              <a:gd name="connsiteX52" fmla="*/ 607639 w 607639"/>
              <a:gd name="connsiteY52" fmla="*/ 394294 h 493111"/>
              <a:gd name="connsiteX53" fmla="*/ 595535 w 607639"/>
              <a:gd name="connsiteY53" fmla="*/ 406379 h 493111"/>
              <a:gd name="connsiteX54" fmla="*/ 556016 w 607639"/>
              <a:gd name="connsiteY54" fmla="*/ 406379 h 493111"/>
              <a:gd name="connsiteX55" fmla="*/ 549519 w 607639"/>
              <a:gd name="connsiteY55" fmla="*/ 453744 h 493111"/>
              <a:gd name="connsiteX56" fmla="*/ 521571 w 607639"/>
              <a:gd name="connsiteY56" fmla="*/ 465297 h 493111"/>
              <a:gd name="connsiteX57" fmla="*/ 493534 w 607639"/>
              <a:gd name="connsiteY57" fmla="*/ 453744 h 493111"/>
              <a:gd name="connsiteX58" fmla="*/ 446184 w 607639"/>
              <a:gd name="connsiteY58" fmla="*/ 406379 h 493111"/>
              <a:gd name="connsiteX59" fmla="*/ 382100 w 607639"/>
              <a:gd name="connsiteY59" fmla="*/ 406379 h 493111"/>
              <a:gd name="connsiteX60" fmla="*/ 382100 w 607639"/>
              <a:gd name="connsiteY60" fmla="*/ 468940 h 493111"/>
              <a:gd name="connsiteX61" fmla="*/ 425000 w 607639"/>
              <a:gd name="connsiteY61" fmla="*/ 468940 h 493111"/>
              <a:gd name="connsiteX62" fmla="*/ 437105 w 607639"/>
              <a:gd name="connsiteY62" fmla="*/ 481026 h 493111"/>
              <a:gd name="connsiteX63" fmla="*/ 425000 w 607639"/>
              <a:gd name="connsiteY63" fmla="*/ 493111 h 493111"/>
              <a:gd name="connsiteX64" fmla="*/ 182639 w 607639"/>
              <a:gd name="connsiteY64" fmla="*/ 493111 h 493111"/>
              <a:gd name="connsiteX65" fmla="*/ 170534 w 607639"/>
              <a:gd name="connsiteY65" fmla="*/ 481026 h 493111"/>
              <a:gd name="connsiteX66" fmla="*/ 182639 w 607639"/>
              <a:gd name="connsiteY66" fmla="*/ 468940 h 493111"/>
              <a:gd name="connsiteX67" fmla="*/ 225540 w 607639"/>
              <a:gd name="connsiteY67" fmla="*/ 468940 h 493111"/>
              <a:gd name="connsiteX68" fmla="*/ 225540 w 607639"/>
              <a:gd name="connsiteY68" fmla="*/ 406379 h 493111"/>
              <a:gd name="connsiteX69" fmla="*/ 12104 w 607639"/>
              <a:gd name="connsiteY69" fmla="*/ 406379 h 493111"/>
              <a:gd name="connsiteX70" fmla="*/ 0 w 607639"/>
              <a:gd name="connsiteY70" fmla="*/ 394294 h 493111"/>
              <a:gd name="connsiteX71" fmla="*/ 0 w 607639"/>
              <a:gd name="connsiteY71" fmla="*/ 12085 h 493111"/>
              <a:gd name="connsiteX72" fmla="*/ 12104 w 607639"/>
              <a:gd name="connsiteY72" fmla="*/ 0 h 49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7639" h="493111">
                <a:moveTo>
                  <a:pt x="249749" y="406379"/>
                </a:moveTo>
                <a:lnTo>
                  <a:pt x="249749" y="468940"/>
                </a:lnTo>
                <a:lnTo>
                  <a:pt x="357890" y="468940"/>
                </a:lnTo>
                <a:lnTo>
                  <a:pt x="357890" y="406379"/>
                </a:lnTo>
                <a:close/>
                <a:moveTo>
                  <a:pt x="447786" y="330489"/>
                </a:moveTo>
                <a:lnTo>
                  <a:pt x="426068" y="352172"/>
                </a:lnTo>
                <a:lnTo>
                  <a:pt x="510712" y="436593"/>
                </a:lnTo>
                <a:cubicBezTo>
                  <a:pt x="513561" y="439526"/>
                  <a:pt x="517477" y="441125"/>
                  <a:pt x="521571" y="441125"/>
                </a:cubicBezTo>
                <a:cubicBezTo>
                  <a:pt x="525665" y="441125"/>
                  <a:pt x="529493" y="439526"/>
                  <a:pt x="532430" y="436593"/>
                </a:cubicBezTo>
                <a:cubicBezTo>
                  <a:pt x="538393" y="430639"/>
                  <a:pt x="538393" y="420953"/>
                  <a:pt x="532430" y="414910"/>
                </a:cubicBezTo>
                <a:close/>
                <a:moveTo>
                  <a:pt x="207471" y="183863"/>
                </a:moveTo>
                <a:cubicBezTo>
                  <a:pt x="214143" y="184397"/>
                  <a:pt x="219036" y="190266"/>
                  <a:pt x="218591" y="196937"/>
                </a:cubicBezTo>
                <a:cubicBezTo>
                  <a:pt x="218413" y="199071"/>
                  <a:pt x="218325" y="201206"/>
                  <a:pt x="218325" y="203341"/>
                </a:cubicBezTo>
                <a:cubicBezTo>
                  <a:pt x="218325" y="210011"/>
                  <a:pt x="212898" y="215436"/>
                  <a:pt x="206225" y="215436"/>
                </a:cubicBezTo>
                <a:cubicBezTo>
                  <a:pt x="199553" y="215436"/>
                  <a:pt x="194126" y="210011"/>
                  <a:pt x="194126" y="203341"/>
                </a:cubicBezTo>
                <a:cubicBezTo>
                  <a:pt x="194126" y="200583"/>
                  <a:pt x="194215" y="197737"/>
                  <a:pt x="194393" y="194980"/>
                </a:cubicBezTo>
                <a:cubicBezTo>
                  <a:pt x="194927" y="188310"/>
                  <a:pt x="200799" y="183329"/>
                  <a:pt x="207471" y="183863"/>
                </a:cubicBezTo>
                <a:close/>
                <a:moveTo>
                  <a:pt x="263111" y="105036"/>
                </a:moveTo>
                <a:cubicBezTo>
                  <a:pt x="269433" y="102814"/>
                  <a:pt x="276380" y="106014"/>
                  <a:pt x="278606" y="112325"/>
                </a:cubicBezTo>
                <a:cubicBezTo>
                  <a:pt x="280921" y="118547"/>
                  <a:pt x="277626" y="125480"/>
                  <a:pt x="271393" y="127792"/>
                </a:cubicBezTo>
                <a:cubicBezTo>
                  <a:pt x="251445" y="134992"/>
                  <a:pt x="234792" y="150192"/>
                  <a:pt x="225798" y="169392"/>
                </a:cubicBezTo>
                <a:cubicBezTo>
                  <a:pt x="223750" y="173836"/>
                  <a:pt x="219386" y="176414"/>
                  <a:pt x="214844" y="176414"/>
                </a:cubicBezTo>
                <a:cubicBezTo>
                  <a:pt x="213063" y="176414"/>
                  <a:pt x="211371" y="176058"/>
                  <a:pt x="209679" y="175258"/>
                </a:cubicBezTo>
                <a:cubicBezTo>
                  <a:pt x="203624" y="172414"/>
                  <a:pt x="201041" y="165214"/>
                  <a:pt x="203891" y="159169"/>
                </a:cubicBezTo>
                <a:cubicBezTo>
                  <a:pt x="215557" y="134192"/>
                  <a:pt x="237107" y="114458"/>
                  <a:pt x="263111" y="105036"/>
                </a:cubicBezTo>
                <a:close/>
                <a:moveTo>
                  <a:pt x="298702" y="85132"/>
                </a:moveTo>
                <a:cubicBezTo>
                  <a:pt x="233461" y="85132"/>
                  <a:pt x="180324" y="138185"/>
                  <a:pt x="180324" y="203323"/>
                </a:cubicBezTo>
                <a:cubicBezTo>
                  <a:pt x="180324" y="268550"/>
                  <a:pt x="233461" y="321513"/>
                  <a:pt x="298702" y="321513"/>
                </a:cubicBezTo>
                <a:cubicBezTo>
                  <a:pt x="364032" y="321513"/>
                  <a:pt x="417168" y="268550"/>
                  <a:pt x="417168" y="203323"/>
                </a:cubicBezTo>
                <a:cubicBezTo>
                  <a:pt x="417168" y="138185"/>
                  <a:pt x="364032" y="85132"/>
                  <a:pt x="298702" y="85132"/>
                </a:cubicBezTo>
                <a:close/>
                <a:moveTo>
                  <a:pt x="24209" y="24171"/>
                </a:moveTo>
                <a:lnTo>
                  <a:pt x="24209" y="382208"/>
                </a:lnTo>
                <a:lnTo>
                  <a:pt x="421974" y="382208"/>
                </a:lnTo>
                <a:lnTo>
                  <a:pt x="400435" y="360703"/>
                </a:lnTo>
                <a:cubicBezTo>
                  <a:pt x="398121" y="358392"/>
                  <a:pt x="396875" y="355371"/>
                  <a:pt x="396875" y="352172"/>
                </a:cubicBezTo>
                <a:cubicBezTo>
                  <a:pt x="396875" y="348972"/>
                  <a:pt x="398121" y="345862"/>
                  <a:pt x="400435" y="343552"/>
                </a:cubicBezTo>
                <a:lnTo>
                  <a:pt x="411294" y="332710"/>
                </a:lnTo>
                <a:lnTo>
                  <a:pt x="390644" y="312094"/>
                </a:lnTo>
                <a:cubicBezTo>
                  <a:pt x="365812" y="333066"/>
                  <a:pt x="333681" y="345684"/>
                  <a:pt x="298702" y="345684"/>
                </a:cubicBezTo>
                <a:cubicBezTo>
                  <a:pt x="220110" y="345684"/>
                  <a:pt x="156115" y="281880"/>
                  <a:pt x="156115" y="203323"/>
                </a:cubicBezTo>
                <a:cubicBezTo>
                  <a:pt x="156115" y="124855"/>
                  <a:pt x="220110" y="60961"/>
                  <a:pt x="298702" y="60961"/>
                </a:cubicBezTo>
                <a:cubicBezTo>
                  <a:pt x="377383" y="60961"/>
                  <a:pt x="441377" y="124855"/>
                  <a:pt x="441377" y="203323"/>
                </a:cubicBezTo>
                <a:cubicBezTo>
                  <a:pt x="441377" y="238247"/>
                  <a:pt x="428650" y="270238"/>
                  <a:pt x="407733" y="295032"/>
                </a:cubicBezTo>
                <a:lnTo>
                  <a:pt x="428383" y="315648"/>
                </a:lnTo>
                <a:lnTo>
                  <a:pt x="439241" y="304807"/>
                </a:lnTo>
                <a:cubicBezTo>
                  <a:pt x="443959" y="300097"/>
                  <a:pt x="451613" y="300097"/>
                  <a:pt x="456330" y="304807"/>
                </a:cubicBezTo>
                <a:lnTo>
                  <a:pt x="533854" y="382208"/>
                </a:lnTo>
                <a:lnTo>
                  <a:pt x="583430" y="382208"/>
                </a:lnTo>
                <a:lnTo>
                  <a:pt x="583430" y="24171"/>
                </a:lnTo>
                <a:close/>
                <a:moveTo>
                  <a:pt x="12104" y="0"/>
                </a:moveTo>
                <a:lnTo>
                  <a:pt x="595535" y="0"/>
                </a:lnTo>
                <a:cubicBezTo>
                  <a:pt x="602210" y="0"/>
                  <a:pt x="607639" y="5421"/>
                  <a:pt x="607639" y="12085"/>
                </a:cubicBezTo>
                <a:lnTo>
                  <a:pt x="607639" y="394294"/>
                </a:lnTo>
                <a:cubicBezTo>
                  <a:pt x="607639" y="400958"/>
                  <a:pt x="602210" y="406379"/>
                  <a:pt x="595535" y="406379"/>
                </a:cubicBezTo>
                <a:lnTo>
                  <a:pt x="556016" y="406379"/>
                </a:lnTo>
                <a:cubicBezTo>
                  <a:pt x="564472" y="421397"/>
                  <a:pt x="562336" y="440859"/>
                  <a:pt x="549519" y="453744"/>
                </a:cubicBezTo>
                <a:cubicBezTo>
                  <a:pt x="542042" y="461120"/>
                  <a:pt x="532074" y="465297"/>
                  <a:pt x="521571" y="465297"/>
                </a:cubicBezTo>
                <a:cubicBezTo>
                  <a:pt x="510980" y="465297"/>
                  <a:pt x="501011" y="461120"/>
                  <a:pt x="493534" y="453744"/>
                </a:cubicBezTo>
                <a:lnTo>
                  <a:pt x="446184" y="406379"/>
                </a:lnTo>
                <a:lnTo>
                  <a:pt x="382100" y="406379"/>
                </a:lnTo>
                <a:lnTo>
                  <a:pt x="382100" y="468940"/>
                </a:lnTo>
                <a:lnTo>
                  <a:pt x="425000" y="468940"/>
                </a:lnTo>
                <a:cubicBezTo>
                  <a:pt x="431676" y="468940"/>
                  <a:pt x="437105" y="474361"/>
                  <a:pt x="437105" y="481026"/>
                </a:cubicBezTo>
                <a:cubicBezTo>
                  <a:pt x="437105" y="487690"/>
                  <a:pt x="431676" y="493111"/>
                  <a:pt x="425000" y="493111"/>
                </a:cubicBezTo>
                <a:lnTo>
                  <a:pt x="182639" y="493111"/>
                </a:lnTo>
                <a:cubicBezTo>
                  <a:pt x="175874" y="493111"/>
                  <a:pt x="170534" y="487690"/>
                  <a:pt x="170534" y="481026"/>
                </a:cubicBezTo>
                <a:cubicBezTo>
                  <a:pt x="170534" y="474361"/>
                  <a:pt x="175874" y="468940"/>
                  <a:pt x="182639" y="468940"/>
                </a:cubicBezTo>
                <a:lnTo>
                  <a:pt x="225540" y="468940"/>
                </a:lnTo>
                <a:lnTo>
                  <a:pt x="225540" y="406379"/>
                </a:lnTo>
                <a:lnTo>
                  <a:pt x="12104" y="406379"/>
                </a:lnTo>
                <a:cubicBezTo>
                  <a:pt x="5429" y="406379"/>
                  <a:pt x="0" y="400958"/>
                  <a:pt x="0" y="394294"/>
                </a:cubicBezTo>
                <a:lnTo>
                  <a:pt x="0" y="12085"/>
                </a:lnTo>
                <a:cubicBezTo>
                  <a:pt x="0" y="5421"/>
                  <a:pt x="5429" y="0"/>
                  <a:pt x="121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1" name="同心圆 30"/>
          <p:cNvSpPr/>
          <p:nvPr/>
        </p:nvSpPr>
        <p:spPr>
          <a:xfrm>
            <a:off x="2052320" y="3039745"/>
            <a:ext cx="3217545" cy="3217545"/>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Picture 5" descr="cay-song-doi"/>
          <p:cNvPicPr>
            <a:picLocks noChangeAspect="1"/>
          </p:cNvPicPr>
          <p:nvPr/>
        </p:nvPicPr>
        <p:blipFill>
          <a:blip r:embed="rId4"/>
          <a:stretch>
            <a:fillRect/>
          </a:stretch>
        </p:blipFill>
        <p:spPr>
          <a:xfrm>
            <a:off x="2120265" y="3146425"/>
            <a:ext cx="3068955" cy="300355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bldLvl="0" animBg="1"/>
      <p:bldP spid="9" grpId="0" bldLvl="0" animBg="1"/>
      <p:bldP spid="10" grpId="0" bldLvl="0" animBg="1"/>
      <p:bldP spid="11" grpId="0" bldLvl="0" animBg="1"/>
      <p:bldP spid="12" grpId="0" bldLvl="0" animBg="1"/>
      <p:bldP spid="13" grpId="0" bldLvl="0" animBg="1"/>
      <p:bldP spid="1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8251706116_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989</Words>
  <Application>Microsoft Office PowerPoint</Application>
  <PresentationFormat>Widescreen</PresentationFormat>
  <Paragraphs>95</Paragraphs>
  <Slides>21</Slides>
  <Notes>7</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vt:i4>
      </vt:variant>
    </vt:vector>
  </HeadingPairs>
  <TitlesOfParts>
    <vt:vector size="37" baseType="lpstr">
      <vt:lpstr>SimSun</vt:lpstr>
      <vt:lpstr>Aharoni</vt:lpstr>
      <vt:lpstr>Arial</vt:lpstr>
      <vt:lpstr>Calibri</vt:lpstr>
      <vt:lpstr>Consolas</vt:lpstr>
      <vt:lpstr>等线</vt:lpstr>
      <vt:lpstr>等线 Light</vt:lpstr>
      <vt:lpstr>HP001 4 hàng</vt:lpstr>
      <vt:lpstr>Kartika</vt:lpstr>
      <vt:lpstr>Open Sans Extrabold</vt:lpstr>
      <vt:lpstr>Roboto Medium</vt:lpstr>
      <vt:lpstr>Times New Roman</vt:lpstr>
      <vt:lpstr>Wingdings</vt:lpstr>
      <vt:lpstr>张海山锐线体2.0</vt:lpstr>
      <vt:lpstr>方正粗黑宋简体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cp:lastModifiedBy>
  <cp:revision>70</cp:revision>
  <dcterms:created xsi:type="dcterms:W3CDTF">2019-07-29T06:51:00Z</dcterms:created>
  <dcterms:modified xsi:type="dcterms:W3CDTF">2022-03-28T06:50:38Z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1033-11.2.0.10078</vt:lpwstr>
  </property>
</Properties>
</file>