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75" r:id="rId3"/>
    <p:sldId id="295" r:id="rId4"/>
    <p:sldId id="296" r:id="rId5"/>
    <p:sldId id="297" r:id="rId6"/>
    <p:sldId id="258" r:id="rId7"/>
    <p:sldId id="301" r:id="rId8"/>
    <p:sldId id="302" r:id="rId9"/>
    <p:sldId id="304" r:id="rId10"/>
    <p:sldId id="300" r:id="rId11"/>
    <p:sldId id="307" r:id="rId12"/>
    <p:sldId id="305" r:id="rId13"/>
    <p:sldId id="306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99"/>
    <a:srgbClr val="FFFFFF"/>
    <a:srgbClr val="FFFF00"/>
    <a:srgbClr val="FF9933"/>
    <a:srgbClr val="FF9900"/>
    <a:srgbClr val="FF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73E8E-339D-434C-8DC8-696BD4A6720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94BA2-1C9D-40AA-BBAC-EA014CA7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8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91B95-4814-4A8A-A8A6-0A5CED9DF36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0" y="141420"/>
            <a:ext cx="2207979" cy="683079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2746235" y="255657"/>
            <a:ext cx="396807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2665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Click here to add a title</a:t>
            </a:r>
            <a:endParaRPr lang="zh-CN" altLang="en-US" sz="2665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" y="824499"/>
            <a:ext cx="12188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329B8-3D13-4B39-B630-491050CF35E5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7808F-5509-44FF-AB3F-587E9A4116C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460979" y="600045"/>
            <a:ext cx="7032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vi-VN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TRƯỜNG </a:t>
            </a:r>
            <a:r>
              <a:rPr kumimoji="1"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TIỂU HỌC SÀI ĐỒNG</a:t>
            </a:r>
            <a:endParaRPr kumimoji="1" lang="vi-VN" alt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11"/>
          <p:cNvSpPr txBox="1"/>
          <p:nvPr/>
        </p:nvSpPr>
        <p:spPr>
          <a:xfrm>
            <a:off x="3976602" y="1382735"/>
            <a:ext cx="5056908" cy="190821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kumimoji="1" lang="en-US" altLang="zh-CN" sz="1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 </a:t>
            </a:r>
            <a:endParaRPr kumimoji="1" lang="zh-CN" altLang="en-US" sz="118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1002247" y="3429000"/>
            <a:ext cx="10607473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</a:t>
            </a:r>
          </a:p>
          <a:p>
            <a:pPr algn="ctr"/>
            <a:r>
              <a:rPr kumimoji="1" lang="en-US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 MỘT CHỮ SỐ</a:t>
            </a:r>
            <a:endParaRPr kumimoji="1" lang="zh-CN" altLang="en-US" sz="72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879ef96f9f295eb15e1cd4eb0e66ab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5810" y="-331182"/>
            <a:ext cx="13670280" cy="85794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20532" y="1486634"/>
            <a:ext cx="20320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6950" y="2193250"/>
            <a:ext cx="50723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321475 + 423507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25686" y="4465449"/>
            <a:ext cx="4530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843275 – 123568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4531882" y="1899846"/>
            <a:ext cx="286743" cy="2005119"/>
          </a:xfrm>
          <a:prstGeom prst="righ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3"/>
          <p:cNvSpPr txBox="1"/>
          <p:nvPr/>
        </p:nvSpPr>
        <p:spPr>
          <a:xfrm>
            <a:off x="5507871" y="230505"/>
            <a:ext cx="1296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kumimoji="1" lang="en-US" altLang="zh-CN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4000" b="1" u="sng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2967411" y="938391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Right Brace 4"/>
          <p:cNvSpPr/>
          <p:nvPr/>
        </p:nvSpPr>
        <p:spPr>
          <a:xfrm rot="5400000">
            <a:off x="4764202" y="4089974"/>
            <a:ext cx="286743" cy="2166721"/>
          </a:xfrm>
          <a:prstGeom prst="righ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6151475" y="2238970"/>
            <a:ext cx="47783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/>
              <a:t>= 321475 + 847014</a:t>
            </a:r>
          </a:p>
          <a:p>
            <a:r>
              <a:rPr lang="vi-VN" altLang="en-US" sz="4000" dirty="0"/>
              <a:t>= </a:t>
            </a:r>
            <a:r>
              <a:rPr lang="en-US" altLang="en-US" sz="4000" dirty="0" smtClean="0"/>
              <a:t>       </a:t>
            </a:r>
            <a:r>
              <a:rPr lang="vi-VN" altLang="en-US" sz="4000" dirty="0" smtClean="0"/>
              <a:t>1 </a:t>
            </a:r>
            <a:r>
              <a:rPr lang="vi-VN" altLang="en-US" sz="4000" dirty="0"/>
              <a:t>168 489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158549" y="4512300"/>
            <a:ext cx="47783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dirty="0"/>
              <a:t>= 843275 - 247136</a:t>
            </a:r>
          </a:p>
          <a:p>
            <a:r>
              <a:rPr lang="vi-VN" altLang="en-US" sz="4000" dirty="0"/>
              <a:t>= </a:t>
            </a:r>
            <a:r>
              <a:rPr lang="en-US" altLang="en-US" sz="4000" dirty="0" smtClean="0"/>
              <a:t>         </a:t>
            </a:r>
            <a:r>
              <a:rPr lang="vi-VN" altLang="en-US" sz="4000" dirty="0" smtClean="0"/>
              <a:t>596139</a:t>
            </a:r>
            <a:endParaRPr lang="vi-VN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5" grpId="0" bldLvl="0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/>
          <p:cNvSpPr txBox="1"/>
          <p:nvPr/>
        </p:nvSpPr>
        <p:spPr>
          <a:xfrm>
            <a:off x="1212029" y="1339177"/>
            <a:ext cx="43957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1306 x 8 + 24573</a:t>
            </a:r>
          </a:p>
          <a:p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5" name="TextBox 15"/>
          <p:cNvSpPr txBox="1"/>
          <p:nvPr/>
        </p:nvSpPr>
        <p:spPr>
          <a:xfrm>
            <a:off x="2080229" y="3360669"/>
            <a:ext cx="3177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609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9 - 4845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0532" y="267434"/>
            <a:ext cx="203200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7" name="Right Brace 6"/>
          <p:cNvSpPr/>
          <p:nvPr/>
        </p:nvSpPr>
        <p:spPr>
          <a:xfrm rot="5400000">
            <a:off x="2641391" y="1241504"/>
            <a:ext cx="286743" cy="1616363"/>
          </a:xfrm>
          <a:prstGeom prst="righ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5"/>
          <p:cNvSpPr txBox="1"/>
          <p:nvPr/>
        </p:nvSpPr>
        <p:spPr>
          <a:xfrm>
            <a:off x="5800493" y="1388650"/>
            <a:ext cx="47783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800" dirty="0"/>
              <a:t>= </a:t>
            </a:r>
            <a:r>
              <a:rPr lang="en-US" altLang="en-US" sz="3800" dirty="0" smtClean="0"/>
              <a:t>10 448</a:t>
            </a:r>
            <a:r>
              <a:rPr lang="vi-VN" altLang="en-US" sz="3800" dirty="0" smtClean="0"/>
              <a:t> </a:t>
            </a:r>
            <a:r>
              <a:rPr lang="vi-VN" altLang="en-US" sz="3800" dirty="0"/>
              <a:t>+ </a:t>
            </a:r>
            <a:r>
              <a:rPr lang="en-US" altLang="en-US" sz="3800" dirty="0" smtClean="0"/>
              <a:t>24 573</a:t>
            </a:r>
            <a:endParaRPr lang="vi-VN" altLang="en-US" sz="3800" dirty="0"/>
          </a:p>
          <a:p>
            <a:r>
              <a:rPr lang="vi-VN" altLang="en-US" sz="3800" dirty="0"/>
              <a:t>= </a:t>
            </a:r>
            <a:r>
              <a:rPr lang="en-US" altLang="en-US" sz="3800" dirty="0" smtClean="0"/>
              <a:t>       35 021</a:t>
            </a:r>
            <a:endParaRPr lang="vi-VN" altLang="en-US" sz="3800" dirty="0"/>
          </a:p>
        </p:txBody>
      </p:sp>
      <p:sp>
        <p:nvSpPr>
          <p:cNvPr id="9" name="Right Brace 8"/>
          <p:cNvSpPr/>
          <p:nvPr/>
        </p:nvSpPr>
        <p:spPr>
          <a:xfrm rot="5400000">
            <a:off x="2780947" y="3252172"/>
            <a:ext cx="286744" cy="1503461"/>
          </a:xfrm>
          <a:prstGeom prst="rightBrac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5"/>
          <p:cNvSpPr txBox="1"/>
          <p:nvPr/>
        </p:nvSpPr>
        <p:spPr>
          <a:xfrm>
            <a:off x="5607784" y="3360669"/>
            <a:ext cx="47783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800" dirty="0"/>
              <a:t>= </a:t>
            </a:r>
            <a:r>
              <a:rPr lang="en-US" altLang="en-US" sz="3800" dirty="0" smtClean="0"/>
              <a:t>5 481 –</a:t>
            </a:r>
            <a:r>
              <a:rPr lang="vi-VN" altLang="en-US" sz="3800" dirty="0" smtClean="0"/>
              <a:t> </a:t>
            </a:r>
            <a:r>
              <a:rPr lang="en-US" altLang="en-US" sz="3800" dirty="0" smtClean="0"/>
              <a:t>4 845</a:t>
            </a:r>
            <a:endParaRPr lang="vi-VN" altLang="en-US" sz="3800" dirty="0"/>
          </a:p>
          <a:p>
            <a:r>
              <a:rPr lang="vi-VN" altLang="en-US" sz="3800" dirty="0"/>
              <a:t>= </a:t>
            </a:r>
            <a:r>
              <a:rPr lang="en-US" altLang="en-US" sz="3800" dirty="0" smtClean="0"/>
              <a:t>       636</a:t>
            </a:r>
            <a:endParaRPr lang="vi-VN" altLang="en-US" sz="3800" dirty="0"/>
          </a:p>
        </p:txBody>
      </p:sp>
    </p:spTree>
    <p:extLst>
      <p:ext uri="{BB962C8B-B14F-4D97-AF65-F5344CB8AC3E}">
        <p14:creationId xmlns:p14="http://schemas.microsoft.com/office/powerpoint/2010/main" val="184674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  <p:bldP spid="9" grpId="0" bldLvl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id-paper-note-template_53876-939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2695" y="-1836420"/>
            <a:ext cx="18751550" cy="1026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" y="681990"/>
            <a:ext cx="11229975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vi-VN" altLang="en-US" dirty="0">
                <a:solidFill>
                  <a:srgbClr val="0000FF"/>
                </a:solidFill>
              </a:rPr>
              <a:t>4. Một huyện miền núi có 8 xã vùng thấp và 9 xã vùng cao. Mỗi xã vùng thấp được cấp 850 quyển truyện, mỗi xã vùng cao được cấp 980 quyển truyện. Hỏi huyện đó được cấp bao nhiêu quyển truyện?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132705" y="282003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</a:rPr>
              <a:t>Bài giải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2336800" y="3266440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</a:rPr>
              <a:t>Số sách 8 xã vùng thấp được cấp: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4294505" y="6125210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</a:rPr>
              <a:t>Đáp số: 15 620 </a:t>
            </a:r>
            <a:r>
              <a:rPr lang="vi-VN" altLang="en-US" sz="3200" b="1" dirty="0" smtClean="0">
                <a:solidFill>
                  <a:srgbClr val="FF0000"/>
                </a:solidFill>
              </a:rPr>
              <a:t>quyển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truyện</a:t>
            </a:r>
            <a:endParaRPr lang="vi-VN" alt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3075305" y="374840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</a:rPr>
              <a:t>850 x 8 = 6800 (quyển)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338705" y="4251960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</a:rPr>
              <a:t>Số sách 9 xã vùng cao được cấp: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3049905" y="473392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</a:rPr>
              <a:t>980 x 9 = 8820 (quyển)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3049905" y="5719445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</a:rPr>
              <a:t>6800 + 8820 = 15 620 (quyển)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2336800" y="5186680"/>
            <a:ext cx="782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</a:rPr>
              <a:t>Số sách huyện đó được cấp: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rtworks-000355414596-eaoexy-t500x50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33145" y="-1464945"/>
            <a:ext cx="8670290" cy="9787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545" y="1609725"/>
            <a:ext cx="4064000" cy="4119880"/>
          </a:xfrm>
        </p:spPr>
        <p:txBody>
          <a:bodyPr>
            <a:noAutofit/>
          </a:bodyPr>
          <a:lstStyle/>
          <a:p>
            <a:r>
              <a:rPr lang="vi-VN" altLang="en-US" sz="5400" b="1" i="1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Xem lại bài đã học hôm nay.</a:t>
            </a:r>
            <a:br>
              <a:rPr lang="vi-VN" altLang="en-US" sz="5400" b="1" i="1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altLang="en-US" sz="5400" b="1" i="1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Chuẩn bị cho bài tiếp theo.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591" y="2073910"/>
            <a:ext cx="1023329" cy="5454015"/>
          </a:xfrm>
          <a:prstGeom prst="rect">
            <a:avLst/>
          </a:prstGeom>
        </p:spPr>
      </p:pic>
      <p:pic>
        <p:nvPicPr>
          <p:cNvPr id="6" name="图片 5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285" y="-5080"/>
            <a:ext cx="2691130" cy="3676015"/>
          </a:xfrm>
          <a:prstGeom prst="rect">
            <a:avLst/>
          </a:prstGeom>
        </p:spPr>
      </p:pic>
      <p:pic>
        <p:nvPicPr>
          <p:cNvPr id="7" name="图片 6" descr="2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3670300"/>
            <a:ext cx="5073650" cy="3195320"/>
          </a:xfrm>
          <a:prstGeom prst="rect">
            <a:avLst/>
          </a:prstGeom>
        </p:spPr>
      </p:pic>
      <p:sp>
        <p:nvSpPr>
          <p:cNvPr id="21" name="文本框 2055"/>
          <p:cNvSpPr txBox="1"/>
          <p:nvPr/>
        </p:nvSpPr>
        <p:spPr>
          <a:xfrm>
            <a:off x="943897" y="2073910"/>
            <a:ext cx="10491019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850">
              <a:spcBef>
                <a:spcPct val="50000"/>
              </a:spcBef>
            </a:pP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lắng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nghe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 </a:t>
            </a:r>
            <a:r>
              <a:rPr lang="vi-VN" alt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húc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"/>
          <p:cNvSpPr txBox="1"/>
          <p:nvPr/>
        </p:nvSpPr>
        <p:spPr>
          <a:xfrm>
            <a:off x="5687873" y="-157663"/>
            <a:ext cx="1296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kumimoji="1" lang="en-US" altLang="zh-CN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4000" b="1" u="sng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3147413" y="550223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0497" y="1296479"/>
            <a:ext cx="4817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 </a:t>
            </a:r>
            <a:r>
              <a:rPr lang="en-US" sz="44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 = 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93095" y="2016669"/>
            <a:ext cx="950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84" y="2890313"/>
            <a:ext cx="871037" cy="10050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64" y="2856042"/>
            <a:ext cx="981235" cy="10150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87" y="2893659"/>
            <a:ext cx="954642" cy="98756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736808" y="1312719"/>
            <a:ext cx="19749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776762" y="3895356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277580" y="1307763"/>
            <a:ext cx="734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88912" y="4148705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58337" y="4918146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09347" y="456156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509232" y="5706295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: Rounded Corners 40"/>
          <p:cNvSpPr/>
          <p:nvPr/>
        </p:nvSpPr>
        <p:spPr>
          <a:xfrm>
            <a:off x="4242919" y="3842537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/>
          <p:cNvSpPr/>
          <p:nvPr/>
        </p:nvSpPr>
        <p:spPr>
          <a:xfrm>
            <a:off x="7643608" y="3862170"/>
            <a:ext cx="3051699" cy="23717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943064" y="4143640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65556" y="491308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4963384" y="5701230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336484" y="4143640"/>
            <a:ext cx="1877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241324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748911" y="491109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8356804" y="5701230"/>
            <a:ext cx="173888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miley Face 14"/>
          <p:cNvSpPr/>
          <p:nvPr/>
        </p:nvSpPr>
        <p:spPr>
          <a:xfrm>
            <a:off x="10095689" y="3433545"/>
            <a:ext cx="923001" cy="8572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649074" y="456156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34541" y="4628968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3" grpId="0" animBg="1"/>
      <p:bldP spid="36" grpId="0"/>
      <p:bldP spid="37" grpId="0"/>
      <p:bldP spid="38" grpId="0"/>
      <p:bldP spid="39" grpId="0"/>
      <p:bldP spid="41" grpId="0" animBg="1"/>
      <p:bldP spid="42" grpId="0" animBg="1"/>
      <p:bldP spid="43" grpId="0"/>
      <p:bldP spid="44" grpId="0"/>
      <p:bldP spid="47" grpId="0"/>
      <p:bldP spid="47" grpId="1"/>
      <p:bldP spid="48" grpId="0"/>
      <p:bldP spid="48" grpId="1"/>
      <p:bldP spid="15" grpId="0" animBg="1"/>
      <p:bldP spid="27" grpId="0"/>
      <p:bldP spid="28" grpId="0"/>
      <p:bldP spid="2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050" y="123825"/>
            <a:ext cx="4048125" cy="6191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6" name="文本框 3"/>
          <p:cNvSpPr txBox="1"/>
          <p:nvPr/>
        </p:nvSpPr>
        <p:spPr>
          <a:xfrm>
            <a:off x="5685671" y="123825"/>
            <a:ext cx="1296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kumimoji="1" lang="en-US" altLang="zh-CN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4000" b="1" u="sng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3"/>
          <p:cNvSpPr txBox="1"/>
          <p:nvPr/>
        </p:nvSpPr>
        <p:spPr>
          <a:xfrm>
            <a:off x="3145211" y="831711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36668" y="1940902"/>
            <a:ext cx="5094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</a:t>
            </a:r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36948" y="3190082"/>
            <a:ext cx="2326965" cy="1557590"/>
            <a:chOff x="1082473" y="2263244"/>
            <a:chExt cx="2326965" cy="1557590"/>
          </a:xfrm>
        </p:grpSpPr>
        <p:sp>
          <p:nvSpPr>
            <p:cNvPr id="69" name="TextBox 68"/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241324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x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5282646" y="2368308"/>
            <a:ext cx="5784968" cy="2557071"/>
            <a:chOff x="5411312" y="83699"/>
            <a:chExt cx="5545271" cy="3709987"/>
          </a:xfrm>
        </p:grpSpPr>
        <p:sp>
          <p:nvSpPr>
            <p:cNvPr id="78" name="Thought Bubble: Cloud 77"/>
            <p:cNvSpPr/>
            <p:nvPr/>
          </p:nvSpPr>
          <p:spPr>
            <a:xfrm>
              <a:off x="5411312" y="83699"/>
              <a:ext cx="5545271" cy="3709987"/>
            </a:xfrm>
            <a:prstGeom prst="cloudCallout">
              <a:avLst>
                <a:gd name="adj1" fmla="val -36336"/>
                <a:gd name="adj2" fmla="val 3219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044509" y="665046"/>
              <a:ext cx="446084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5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050" y="123825"/>
            <a:ext cx="4048125" cy="6191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6" name="文本框 3"/>
          <p:cNvSpPr txBox="1"/>
          <p:nvPr/>
        </p:nvSpPr>
        <p:spPr>
          <a:xfrm>
            <a:off x="5685671" y="123825"/>
            <a:ext cx="1296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kumimoji="1" lang="en-US" altLang="zh-CN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4000" b="1" u="sng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3"/>
          <p:cNvSpPr txBox="1"/>
          <p:nvPr/>
        </p:nvSpPr>
        <p:spPr>
          <a:xfrm>
            <a:off x="3145211" y="831711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8663" y="1518798"/>
            <a:ext cx="4216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241324 </a:t>
            </a:r>
            <a:r>
              <a:rPr lang="en-US" sz="36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82473" y="2263244"/>
            <a:ext cx="2326965" cy="1557590"/>
            <a:chOff x="1082473" y="2263244"/>
            <a:chExt cx="2326965" cy="1557590"/>
          </a:xfrm>
        </p:grpSpPr>
        <p:sp>
          <p:nvSpPr>
            <p:cNvPr id="69" name="TextBox 68"/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241324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x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4392571" y="1520181"/>
            <a:ext cx="7710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02100" y="2228067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" name="Oval 3"/>
          <p:cNvSpPr/>
          <p:nvPr/>
        </p:nvSpPr>
        <p:spPr>
          <a:xfrm>
            <a:off x="5750003" y="2647950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40860" y="394509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02100" y="2826315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28" name="Oval 27"/>
          <p:cNvSpPr/>
          <p:nvPr/>
        </p:nvSpPr>
        <p:spPr>
          <a:xfrm>
            <a:off x="5740171" y="3246198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79271" y="393108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36060" y="393721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41014" y="393108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21882" y="3446193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854197" y="4030357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80176" y="3948622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95773" y="393985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826354" y="4628605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829061" y="5234399"/>
            <a:ext cx="553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286" y="4949994"/>
            <a:ext cx="6504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241324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4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482648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15605" y="5746700"/>
            <a:ext cx="2259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0" name="Oval 49"/>
          <p:cNvSpPr/>
          <p:nvPr/>
        </p:nvSpPr>
        <p:spPr>
          <a:xfrm>
            <a:off x="5745085" y="3841056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759836" y="443590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770896" y="500740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799471" y="5636059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20" grpId="0"/>
      <p:bldP spid="4" grpId="0" animBg="1"/>
      <p:bldP spid="25" grpId="0"/>
      <p:bldP spid="27" grpId="0"/>
      <p:bldP spid="28" grpId="0" animBg="1"/>
      <p:bldP spid="30" grpId="0"/>
      <p:bldP spid="31" grpId="0"/>
      <p:bldP spid="35" grpId="0"/>
      <p:bldP spid="37" grpId="0"/>
      <p:bldP spid="39" grpId="0"/>
      <p:bldP spid="42" grpId="0"/>
      <p:bldP spid="43" grpId="0"/>
      <p:bldP spid="44" grpId="0"/>
      <p:bldP spid="46" grpId="0"/>
      <p:bldP spid="48" grpId="0"/>
      <p:bldP spid="50" grpId="0" animBg="1"/>
      <p:bldP spid="51" grpId="0" animBg="1"/>
      <p:bldP spid="52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6050" y="123825"/>
            <a:ext cx="4048125" cy="6191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6" name="文本框 3"/>
          <p:cNvSpPr txBox="1"/>
          <p:nvPr/>
        </p:nvSpPr>
        <p:spPr>
          <a:xfrm>
            <a:off x="5685671" y="123825"/>
            <a:ext cx="1296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kumimoji="1" lang="en-US" altLang="zh-CN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4000" b="1" u="sng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7" name="文本框 3"/>
          <p:cNvSpPr txBox="1"/>
          <p:nvPr/>
        </p:nvSpPr>
        <p:spPr>
          <a:xfrm>
            <a:off x="3145211" y="831711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29271" y="1597117"/>
            <a:ext cx="3976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136204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= 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8736" y="2665887"/>
            <a:ext cx="2326965" cy="1557590"/>
            <a:chOff x="1082473" y="2263244"/>
            <a:chExt cx="2326965" cy="1557590"/>
          </a:xfrm>
        </p:grpSpPr>
        <p:sp>
          <p:nvSpPr>
            <p:cNvPr id="69" name="TextBox 68"/>
            <p:cNvSpPr txBox="1"/>
            <p:nvPr/>
          </p:nvSpPr>
          <p:spPr>
            <a:xfrm>
              <a:off x="1530217" y="2263244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136204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42644" y="303069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82473" y="2697114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00FF"/>
                  </a:solidFill>
                  <a:latin typeface="Arial" panose="020B0604020202090204" pitchFamily="34" charset="0"/>
                  <a:cs typeface="Arial" panose="020B0604020202090204" pitchFamily="34" charset="0"/>
                </a:rPr>
                <a:t>x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550537" y="3820834"/>
              <a:ext cx="173888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4392571" y="1520181"/>
            <a:ext cx="6954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7649" y="2228067"/>
            <a:ext cx="7285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4406057" y="2618454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577123" y="4319163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68653" y="265619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58154" y="2835840"/>
            <a:ext cx="915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28" name="Oval 27"/>
          <p:cNvSpPr/>
          <p:nvPr/>
        </p:nvSpPr>
        <p:spPr>
          <a:xfrm>
            <a:off x="4406057" y="3206870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284014" y="266971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15534" y="433373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72323" y="4339862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9812" y="2662057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26143" y="2656196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66124" y="267311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77277" y="433373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02895" y="266790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438915" y="3465243"/>
            <a:ext cx="553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38" name="Oval 37"/>
          <p:cNvSpPr/>
          <p:nvPr/>
        </p:nvSpPr>
        <p:spPr>
          <a:xfrm>
            <a:off x="4416007" y="3836580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471229" y="4058932"/>
            <a:ext cx="66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Oval 40"/>
          <p:cNvSpPr/>
          <p:nvPr/>
        </p:nvSpPr>
        <p:spPr>
          <a:xfrm>
            <a:off x="4414418" y="4410541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116439" y="4351265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32036" y="434249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51376" y="4628605"/>
            <a:ext cx="7356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Oval 44"/>
          <p:cNvSpPr/>
          <p:nvPr/>
        </p:nvSpPr>
        <p:spPr>
          <a:xfrm>
            <a:off x="4410033" y="4951396"/>
            <a:ext cx="145733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384576" y="5719128"/>
            <a:ext cx="795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sp>
        <p:nvSpPr>
          <p:cNvPr id="47" name="Oval 46"/>
          <p:cNvSpPr/>
          <p:nvPr/>
        </p:nvSpPr>
        <p:spPr>
          <a:xfrm>
            <a:off x="4352517" y="6063857"/>
            <a:ext cx="151001" cy="1124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-106113" y="6171017"/>
            <a:ext cx="6283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136204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 544816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5345" y="5093041"/>
            <a:ext cx="2259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20" grpId="0"/>
      <p:bldP spid="4" grpId="0" animBg="1"/>
      <p:bldP spid="25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9" grpId="0"/>
      <p:bldP spid="41" grpId="0" animBg="1"/>
      <p:bldP spid="42" grpId="0"/>
      <p:bldP spid="43" grpId="0"/>
      <p:bldP spid="44" grpId="0"/>
      <p:bldP spid="45" grpId="0" animBg="1"/>
      <p:bldP spid="46" grpId="0"/>
      <p:bldP spid="47" grpId="0" animBg="1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"/>
          <p:cNvSpPr txBox="1"/>
          <p:nvPr/>
        </p:nvSpPr>
        <p:spPr>
          <a:xfrm>
            <a:off x="5507871" y="1066165"/>
            <a:ext cx="1296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kumimoji="1" lang="en-US" altLang="zh-CN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4000" b="1" u="sng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2967411" y="1774051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18372" y="2445117"/>
            <a:ext cx="4576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61297" y="3233906"/>
            <a:ext cx="32480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FontTx/>
              <a:buAutoNum type="alphaLcParenR"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341231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214325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6374" y="3233905"/>
            <a:ext cx="3119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102426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410536 </a:t>
            </a:r>
            <a:r>
              <a:rPr lang="en-US" sz="32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</a:t>
            </a:r>
            <a:r>
              <a:rPr lang="en-US" sz="4000" b="1" dirty="0">
                <a:solidFill>
                  <a:srgbClr val="0000FF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424056" y="3046442"/>
            <a:ext cx="178333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95528" y="3046442"/>
            <a:ext cx="82468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1145" y="-333375"/>
            <a:ext cx="12733655" cy="71634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82" y="1690737"/>
            <a:ext cx="4576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0" name="文本框 3"/>
          <p:cNvSpPr txBox="1"/>
          <p:nvPr/>
        </p:nvSpPr>
        <p:spPr>
          <a:xfrm>
            <a:off x="5616456" y="213360"/>
            <a:ext cx="1296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kumimoji="1" lang="en-US" altLang="zh-CN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4000" b="1" u="sng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2369241" y="921246"/>
            <a:ext cx="8667750" cy="7683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kumimoji="1" lang="en-US" altLang="zh-CN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040255" y="3116580"/>
            <a:ext cx="284797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/>
              <a:t>   </a:t>
            </a:r>
            <a:r>
              <a:rPr lang="vi-VN" altLang="en-US" sz="3600"/>
              <a:t>341231</a:t>
            </a:r>
          </a:p>
          <a:p>
            <a:r>
              <a:rPr lang="vi-VN" altLang="en-US" b="1"/>
              <a:t>X</a:t>
            </a:r>
          </a:p>
          <a:p>
            <a:r>
              <a:rPr lang="vi-VN" altLang="en-US"/>
              <a:t>                       </a:t>
            </a:r>
            <a:r>
              <a:rPr lang="vi-VN" altLang="en-US" sz="3600"/>
              <a:t>2</a:t>
            </a:r>
          </a:p>
          <a:p>
            <a:endParaRPr lang="vi-VN" altLang="en-US" sz="360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913255" y="4585970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 Box 6"/>
          <p:cNvSpPr txBox="1"/>
          <p:nvPr/>
        </p:nvSpPr>
        <p:spPr>
          <a:xfrm>
            <a:off x="2214880" y="4604385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rgbClr val="0070C0"/>
                </a:solidFill>
              </a:rPr>
              <a:t>682462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524240" y="3116580"/>
            <a:ext cx="28479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/>
              <a:t>   </a:t>
            </a:r>
            <a:r>
              <a:rPr lang="vi-VN" altLang="en-US" sz="3600"/>
              <a:t>214325</a:t>
            </a:r>
          </a:p>
          <a:p>
            <a:r>
              <a:rPr lang="vi-VN" altLang="en-US" b="1"/>
              <a:t>X</a:t>
            </a:r>
          </a:p>
          <a:p>
            <a:r>
              <a:rPr lang="vi-VN" altLang="en-US"/>
              <a:t>                       </a:t>
            </a:r>
            <a:r>
              <a:rPr lang="vi-VN" altLang="en-US" sz="3600"/>
              <a:t>4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35645" y="4567555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 Box 12"/>
          <p:cNvSpPr txBox="1"/>
          <p:nvPr/>
        </p:nvSpPr>
        <p:spPr>
          <a:xfrm>
            <a:off x="8750935" y="4659630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857300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1145" y="-333375"/>
            <a:ext cx="12733655" cy="71634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82" y="1690737"/>
            <a:ext cx="4576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0" name="文本框 3"/>
          <p:cNvSpPr txBox="1"/>
          <p:nvPr/>
        </p:nvSpPr>
        <p:spPr>
          <a:xfrm>
            <a:off x="5616456" y="213360"/>
            <a:ext cx="1296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kumimoji="1" lang="en-US" altLang="zh-CN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4000" b="1" u="sng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2369241" y="921246"/>
            <a:ext cx="8667750" cy="7683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kumimoji="1" lang="en-US" altLang="zh-CN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040255" y="3116580"/>
            <a:ext cx="284797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/>
              <a:t>   </a:t>
            </a:r>
            <a:r>
              <a:rPr lang="vi-VN" altLang="en-US" sz="3600"/>
              <a:t>102426</a:t>
            </a:r>
          </a:p>
          <a:p>
            <a:r>
              <a:rPr lang="vi-VN" altLang="en-US" b="1"/>
              <a:t>X</a:t>
            </a:r>
          </a:p>
          <a:p>
            <a:r>
              <a:rPr lang="vi-VN" altLang="en-US"/>
              <a:t>                       </a:t>
            </a:r>
            <a:r>
              <a:rPr lang="vi-VN" altLang="en-US" sz="3600"/>
              <a:t>5</a:t>
            </a:r>
            <a:endParaRPr lang="vi-VN" altLang="en-US" sz="6000"/>
          </a:p>
          <a:p>
            <a:endParaRPr lang="vi-VN" altLang="en-US" sz="600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913255" y="4585970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 Box 6"/>
          <p:cNvSpPr txBox="1"/>
          <p:nvPr/>
        </p:nvSpPr>
        <p:spPr>
          <a:xfrm>
            <a:off x="2262505" y="4604385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512130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524240" y="3116580"/>
            <a:ext cx="28479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/>
              <a:t>   </a:t>
            </a:r>
            <a:r>
              <a:rPr lang="vi-VN" altLang="en-US" sz="3600"/>
              <a:t>410536</a:t>
            </a:r>
            <a:endParaRPr lang="vi-VN" altLang="en-US" sz="6000"/>
          </a:p>
          <a:p>
            <a:r>
              <a:rPr lang="vi-VN" altLang="en-US" b="1"/>
              <a:t>X</a:t>
            </a:r>
          </a:p>
          <a:p>
            <a:r>
              <a:rPr lang="vi-VN" altLang="en-US"/>
              <a:t>                       </a:t>
            </a:r>
            <a:r>
              <a:rPr lang="vi-VN" altLang="en-US" sz="3600"/>
              <a:t>3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35645" y="4567555"/>
            <a:ext cx="2322195" cy="18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 Box 12"/>
          <p:cNvSpPr txBox="1"/>
          <p:nvPr/>
        </p:nvSpPr>
        <p:spPr>
          <a:xfrm>
            <a:off x="8335645" y="4604385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</a:rPr>
              <a:t>1 231608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1529715"/>
            <a:ext cx="10515600" cy="1325563"/>
          </a:xfrm>
        </p:spPr>
        <p:txBody>
          <a:bodyPr/>
          <a:lstStyle/>
          <a:p>
            <a:r>
              <a:rPr lang="vi-VN" altLang="en-US"/>
              <a:t>2. Viết giá trị của biểu thức vào ô trống:</a:t>
            </a:r>
          </a:p>
        </p:txBody>
      </p:sp>
      <p:graphicFrame>
        <p:nvGraphicFramePr>
          <p:cNvPr id="4" name="Table 3"/>
          <p:cNvGraphicFramePr/>
          <p:nvPr>
            <p:custDataLst>
              <p:tags r:id="rId1"/>
            </p:custDataLst>
          </p:nvPr>
        </p:nvGraphicFramePr>
        <p:xfrm>
          <a:off x="476250" y="3048000"/>
          <a:ext cx="11221720" cy="2644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5420"/>
                <a:gridCol w="2222500"/>
                <a:gridCol w="2047240"/>
                <a:gridCol w="1925955"/>
                <a:gridCol w="2300605"/>
              </a:tblGrid>
              <a:tr h="13220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m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3220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3600" b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70C0"/>
                          </a:solidFill>
                        </a:rPr>
                        <a:t>201634 x m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文本框 3"/>
          <p:cNvSpPr txBox="1"/>
          <p:nvPr/>
        </p:nvSpPr>
        <p:spPr>
          <a:xfrm>
            <a:off x="5507871" y="230505"/>
            <a:ext cx="12964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kumimoji="1" lang="en-US" altLang="zh-CN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kumimoji="1" lang="zh-CN" altLang="en-US" sz="4000" b="1" u="sng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2967411" y="938391"/>
            <a:ext cx="717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VỚI SỐ CÓ MỘT CHỮ SỐ</a:t>
            </a:r>
            <a:endParaRPr kumimoji="1"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448685" y="4677410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403 268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549900" y="4677410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604 902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534910" y="4677410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806 536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462770" y="4677410"/>
            <a:ext cx="2247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1 008 170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714cee1-e8bc-4b86-a828-5d74d21176c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627</Words>
  <Application>Microsoft Office PowerPoint</Application>
  <PresentationFormat>Custom</PresentationFormat>
  <Paragraphs>150</Paragraphs>
  <Slides>14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Viết giá trị của biểu thức vào ô trống:</vt:lpstr>
      <vt:lpstr>PowerPoint Presentation</vt:lpstr>
      <vt:lpstr>PowerPoint Presentation</vt:lpstr>
      <vt:lpstr>4. Một huyện miền núi có 8 xã vùng thấp và 9 xã vùng cao. Mỗi xã vùng thấp được cấp 850 quyển truyện, mỗi xã vùng cao được cấp 980 quyển truyện. Hỏi huyện đó được cấp bao nhiêu quyển truyện?</vt:lpstr>
      <vt:lpstr>- Xem lại bài đã học hôm nay. - Chuẩn bị cho bài tiếp theo.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Trương Thị Thùy Dương</dc:creator>
  <cp:lastModifiedBy>DELL</cp:lastModifiedBy>
  <cp:revision>38</cp:revision>
  <dcterms:created xsi:type="dcterms:W3CDTF">2021-11-03T05:44:52Z</dcterms:created>
  <dcterms:modified xsi:type="dcterms:W3CDTF">2021-11-08T08:36:24Z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1033-3.1.6.6275</vt:lpwstr>
  </property>
</Properties>
</file>