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59" r:id="rId7"/>
    <p:sldId id="260" r:id="rId8"/>
    <p:sldId id="261" r:id="rId9"/>
    <p:sldId id="262" r:id="rId10"/>
    <p:sldId id="282" r:id="rId11"/>
    <p:sldId id="264" r:id="rId12"/>
    <p:sldId id="265" r:id="rId13"/>
    <p:sldId id="266" r:id="rId14"/>
    <p:sldId id="267" r:id="rId15"/>
    <p:sldId id="268" r:id="rId16"/>
    <p:sldId id="279" r:id="rId17"/>
    <p:sldId id="273" r:id="rId18"/>
    <p:sldId id="274" r:id="rId19"/>
    <p:sldId id="277" r:id="rId20"/>
    <p:sldId id="275" r:id="rId21"/>
    <p:sldId id="276" r:id="rId22"/>
    <p:sldId id="280" r:id="rId23"/>
    <p:sldId id="278" r:id="rId24"/>
    <p:sldId id="28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506" y="-9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10" indent="0" algn="ctr">
              <a:buNone/>
              <a:defRPr/>
            </a:lvl3pPr>
            <a:lvl4pPr marL="1371464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5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634FD-3B9D-4A93-8CEB-A83A6807CA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6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E5D3A-A23A-49DF-8CFD-6C34EFD3D4D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2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A577-1C74-4D7D-9FD6-5B37E12C0EC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8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578E-7FF4-456B-80EB-6530D4A7A1F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1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3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6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92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64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1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18B22-9A24-45D3-8EE7-0FE6A57CEC3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9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87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08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6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59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4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53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9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75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7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10" indent="0">
              <a:buNone/>
              <a:defRPr sz="1600"/>
            </a:lvl3pPr>
            <a:lvl4pPr marL="1371464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5" indent="0">
              <a:buNone/>
              <a:defRPr sz="1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1D3D-BB68-44F2-9DE8-EFCC116D390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74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95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6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80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9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27385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72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44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8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69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91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7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5242-1B83-43E1-9937-4F0625A1D32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60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49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32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42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39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12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10" indent="0" algn="ctr">
              <a:buNone/>
              <a:defRPr/>
            </a:lvl3pPr>
            <a:lvl4pPr marL="1371464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5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634FD-3B9D-4A93-8CEB-A83A6807CA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02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18B22-9A24-45D3-8EE7-0FE6A57CEC3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33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10" indent="0">
              <a:buNone/>
              <a:defRPr sz="1600"/>
            </a:lvl3pPr>
            <a:lvl4pPr marL="1371464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5" indent="0">
              <a:buNone/>
              <a:defRPr sz="1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1D3D-BB68-44F2-9DE8-EFCC116D390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32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45242-1B83-43E1-9937-4F0625A1D32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26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64C8-E961-4DF3-BE34-BAAE9115BB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94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64C8-E961-4DF3-BE34-BAAE9115BB5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25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E782C-6150-421C-B0FE-BF95012B7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6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1E09-5E2F-46F8-9442-0E4E9A4F96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01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94DED-1EAD-4D3C-8E9A-DF2CFAC48B0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11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B8AE5-69F2-4ECA-ABD9-4E169B9BC2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14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E5D3A-A23A-49DF-8CFD-6C34EFD3D4D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26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A577-1C74-4D7D-9FD6-5B37E12C0EC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7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E782C-6150-421C-B0FE-BF95012B7CE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7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1E09-5E2F-46F8-9442-0E4E9A4F96B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9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94DED-1EAD-4D3C-8E9A-DF2CFAC48B0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8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B8AE5-69F2-4ECA-ABD9-4E169B9BC2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6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24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24"/>
            <a:ext cx="2895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24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1BC9A-A6D8-4BA9-817B-C6761DA7924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6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5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4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7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61033237-BE8C-4606-A112-B4E6C2A014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3BC54B48-B420-479E-9E87-626C90C551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4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7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7"/>
            <a:ext cx="2895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7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C1BC9A-A6D8-4BA9-817B-C6761DA79248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6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7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5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4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8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slide" Target="slide16.xml"/><Relationship Id="rId12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1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19.xml"/><Relationship Id="rId10" Type="http://schemas.openxmlformats.org/officeDocument/2006/relationships/image" Target="../media/image9.gif"/><Relationship Id="rId4" Type="http://schemas.openxmlformats.org/officeDocument/2006/relationships/audio" Target="../media/media6.mp3"/><Relationship Id="rId9" Type="http://schemas.openxmlformats.org/officeDocument/2006/relationships/slide" Target="slide15.xml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2.jpeg"/><Relationship Id="rId15" Type="http://schemas.openxmlformats.org/officeDocument/2006/relationships/slide" Target="slide13.xml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19088"/>
            <a:ext cx="929640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280035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Broadway" pitchFamily="82" charset="0"/>
                <a:cs typeface="Arial" pitchFamily="34" charset="0"/>
              </a:rPr>
              <a:t>CÁC SỐ CÓ SÁU CHỮ SỐ</a:t>
            </a:r>
            <a:endParaRPr lang="en-US" sz="3200">
              <a:solidFill>
                <a:srgbClr val="FF0000"/>
              </a:solidFill>
              <a:latin typeface="Broadway" pitchFamily="8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65735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Bernard MT Condensed" pitchFamily="18" charset="0"/>
              </a:rPr>
              <a:t>MÔN TOÁN</a:t>
            </a:r>
            <a:endParaRPr lang="en-US" sz="400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306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60363"/>
            <a:ext cx="8153400" cy="3476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09" y="342912"/>
            <a:ext cx="4932363" cy="461657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Bài 1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: Viết theo mẫu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(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Tr 9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/>
        </p:nvGraphicFramePr>
        <p:xfrm>
          <a:off x="609611" y="1095377"/>
          <a:ext cx="8000999" cy="264223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7620000" y="17145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7620000" y="21145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7620000" y="25146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76200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64008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5257800" y="25146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52578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3810000" y="246856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3810000" y="206851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3810000" y="286861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22860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7620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762000" y="24574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762000" y="20574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457005" y="708037"/>
            <a:ext cx="115927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SimSun" pitchFamily="2" charset="-122"/>
              </a:rPr>
              <a:t>a) Mẫu</a:t>
            </a:r>
            <a:endParaRPr lang="en-US" altLang="zh-CN" sz="2400" b="1">
              <a:solidFill>
                <a:srgbClr val="C00000"/>
              </a:solidFill>
              <a:ea typeface="SimSun" pitchFamily="2" charset="-122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97761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7937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139929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5575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6641822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7861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65155" y="3889385"/>
            <a:ext cx="2521059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66"/>
                </a:solidFill>
                <a:ea typeface="SimSun" pitchFamily="2" charset="-122"/>
              </a:rPr>
              <a:t>Viết số</a:t>
            </a:r>
            <a:r>
              <a:rPr lang="en-US" altLang="zh-CN" sz="2400" b="1" dirty="0" smtClean="0">
                <a:solidFill>
                  <a:srgbClr val="000066"/>
                </a:solidFill>
                <a:ea typeface="SimSun" pitchFamily="2" charset="-122"/>
              </a:rPr>
              <a:t>:…………</a:t>
            </a:r>
            <a:endParaRPr lang="en-US" altLang="zh-CN" sz="2400" b="1" dirty="0">
              <a:solidFill>
                <a:srgbClr val="000066"/>
              </a:solidFill>
              <a:ea typeface="SimSun" pitchFamily="2" charset="-122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722363" y="3886205"/>
            <a:ext cx="1298736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313 214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57203" y="4346587"/>
            <a:ext cx="27141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1662123" y="4346587"/>
            <a:ext cx="6484451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Ba trăm mười ba nghìn hai trăm mười bốn.</a:t>
            </a:r>
          </a:p>
        </p:txBody>
      </p:sp>
    </p:spTree>
    <p:extLst>
      <p:ext uri="{BB962C8B-B14F-4D97-AF65-F5344CB8AC3E}">
        <p14:creationId xmlns:p14="http://schemas.microsoft.com/office/powerpoint/2010/main" val="2153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5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42912"/>
            <a:ext cx="8153400" cy="346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20" y="342912"/>
            <a:ext cx="4117975" cy="830989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Bài 1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: Viết theo mẫu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(</a:t>
            </a: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Tr 9</a:t>
            </a:r>
            <a:r>
              <a:rPr lang="vi-VN" alt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) b)</a:t>
            </a:r>
          </a:p>
        </p:txBody>
      </p:sp>
      <p:graphicFrame>
        <p:nvGraphicFramePr>
          <p:cNvPr id="37" name="Group 80"/>
          <p:cNvGraphicFramePr/>
          <p:nvPr/>
        </p:nvGraphicFramePr>
        <p:xfrm>
          <a:off x="609611" y="742950"/>
          <a:ext cx="8000999" cy="305181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7620000" y="21717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7620000" y="2571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7620000" y="29718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6400800" y="2914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5257800" y="1704975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5257800" y="2105025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3810000" y="25146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3810000" y="21145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3810000" y="29146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2286000" y="25050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762000" y="21621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762000" y="176212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762000" y="13620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97761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79372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139929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557502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6641822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7861025" y="3368687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65155" y="3825884"/>
            <a:ext cx="2521059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66"/>
                </a:solidFill>
                <a:ea typeface="SimSun" pitchFamily="2" charset="-122"/>
              </a:rPr>
              <a:t>Viết số</a:t>
            </a:r>
            <a:r>
              <a:rPr lang="en-US" altLang="zh-CN" sz="2400" b="1" dirty="0" smtClean="0">
                <a:solidFill>
                  <a:srgbClr val="000066"/>
                </a:solidFill>
                <a:ea typeface="SimSun" pitchFamily="2" charset="-122"/>
              </a:rPr>
              <a:t>:…………</a:t>
            </a:r>
            <a:endParaRPr lang="en-US" altLang="zh-CN" sz="2400" b="1" dirty="0">
              <a:solidFill>
                <a:srgbClr val="000066"/>
              </a:solidFill>
              <a:ea typeface="SimSun" pitchFamily="2" charset="-122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722363" y="3822712"/>
            <a:ext cx="1298736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523 453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57203" y="4248162"/>
            <a:ext cx="27141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1662113" y="4252622"/>
            <a:ext cx="6948487" cy="415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100" b="1">
                <a:solidFill>
                  <a:srgbClr val="C00000"/>
                </a:solidFill>
                <a:ea typeface="SimSun" pitchFamily="2" charset="-122"/>
              </a:rPr>
              <a:t>Năm trăm hai mươi ba nghìn bốn trăm năm mươi ba.</a:t>
            </a: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757238" y="2547938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2" name="AutoShape 71"/>
          <p:cNvSpPr>
            <a:spLocks noChangeArrowheads="1"/>
          </p:cNvSpPr>
          <p:nvPr/>
        </p:nvSpPr>
        <p:spPr bwMode="auto">
          <a:xfrm>
            <a:off x="757238" y="29718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3" name="AutoShape 69"/>
          <p:cNvSpPr>
            <a:spLocks noChangeArrowheads="1"/>
          </p:cNvSpPr>
          <p:nvPr/>
        </p:nvSpPr>
        <p:spPr bwMode="auto">
          <a:xfrm>
            <a:off x="2286000" y="292417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4" name="Oval 59"/>
          <p:cNvSpPr>
            <a:spLocks noChangeArrowheads="1"/>
          </p:cNvSpPr>
          <p:nvPr/>
        </p:nvSpPr>
        <p:spPr bwMode="auto">
          <a:xfrm>
            <a:off x="5181600" y="252888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5181600" y="292893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6400800" y="2571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6400800" y="2205038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6407150" y="1809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6407150" y="1428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24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81150" y="134941"/>
            <a:ext cx="7113588" cy="346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800" smtClean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0" y="15878"/>
            <a:ext cx="5943600" cy="584200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: Viết theo mẫu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vi-V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2293" name="Table 12292"/>
          <p:cNvGraphicFramePr/>
          <p:nvPr>
            <p:extLst>
              <p:ext uri="{D42A27DB-BD31-4B8C-83A1-F6EECF244321}">
                <p14:modId xmlns:p14="http://schemas.microsoft.com/office/powerpoint/2010/main" val="473639953"/>
              </p:ext>
            </p:extLst>
          </p:nvPr>
        </p:nvGraphicFramePr>
        <p:xfrm>
          <a:off x="-5863" y="609195"/>
          <a:ext cx="9144001" cy="4514662"/>
        </p:xfrm>
        <a:graphic>
          <a:graphicData uri="http://schemas.openxmlformats.org/drawingml/2006/table">
            <a:tbl>
              <a:tblPr/>
              <a:tblGrid>
                <a:gridCol w="1151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6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37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5735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9042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 số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 nghìn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 nghìn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 số</a:t>
                      </a:r>
                      <a:endParaRPr lang="en-US" sz="20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4150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2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sz="2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</a:t>
                      </a:r>
                      <a:r>
                        <a:rPr sz="2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671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Bốn trăm hai mươi lăm nghìn sáu trăm bảy mươi mốt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7627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369 815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5736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sz="3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3200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6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2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3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8107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0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Bảy trăm tám mươi sáu nghìn sáu trăm mười hai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41" marR="91441" marT="34294" marB="34294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53200" y="1311244"/>
            <a:ext cx="2590800" cy="9906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800" smtClean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30156" y="2234116"/>
            <a:ext cx="2669871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6850" y="2482056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49922" y="2482055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48058" y="248205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41616" y="2493898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64024" y="248205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949652" y="2449843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8421" y="3444103"/>
            <a:ext cx="1143000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579 623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70814" y="3136327"/>
            <a:ext cx="2555571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000" b="1" dirty="0" smtClean="0">
              <a:solidFill>
                <a:srgbClr val="C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221" y="4410869"/>
            <a:ext cx="1143000" cy="43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786 612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469884" y="4318000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442177" y="4328312"/>
            <a:ext cx="40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414470" y="430431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341616" y="4304315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164024" y="4312514"/>
            <a:ext cx="40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971253" y="4317999"/>
            <a:ext cx="400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20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3" grpId="0" animBg="1"/>
      <p:bldP spid="4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5" grpId="0"/>
      <p:bldP spid="18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3416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4650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41654" y="280034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44788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44" y="71333"/>
            <a:ext cx="3833413" cy="1454242"/>
          </a:xfrm>
          <a:prstGeom prst="rect">
            <a:avLst/>
          </a:prstGeom>
          <a:noFill/>
        </p:spPr>
        <p:txBody>
          <a:bodyPr wrap="none" lIns="68576" tIns="34289" rIns="68576" bIns="34289">
            <a:spAutoFit/>
          </a:bodyPr>
          <a:lstStyle/>
          <a:p>
            <a:pPr algn="ctr" defTabSz="685749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749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5" y="63415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12" y="90561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5" y="510218"/>
            <a:ext cx="371475" cy="32861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3810000" y="116012"/>
            <a:ext cx="5188852" cy="4823877"/>
            <a:chOff x="2889226" y="213081"/>
            <a:chExt cx="6413548" cy="6431836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300000">
              <a:off x="7009153" y="3396414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endPara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900000">
              <a:off x="6953878" y="3719168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500000">
              <a:off x="6844403" y="4053936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100000">
              <a:off x="6696829" y="4337904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2700000">
              <a:off x="6473053" y="460178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Tuệ</a:t>
              </a:r>
              <a:r>
                <a:rPr lang="en-US" sz="1400" dirty="0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endParaRPr lang="en-US" sz="14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3300000">
              <a:off x="6206353" y="481768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  <a:endPara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3900000">
              <a:off x="5922585" y="4978130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4500000">
              <a:off x="5600715" y="5100476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5100000">
              <a:off x="5257816" y="5176676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Diễm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My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5700000">
              <a:off x="4914915" y="5180308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6300000">
              <a:off x="4601043" y="5140396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endPara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6900000">
              <a:off x="4272657" y="499888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</a:rPr>
                <a:t>Yến</a:t>
              </a:r>
              <a:r>
                <a:rPr lang="en-US" sz="1400" dirty="0" smtClean="0">
                  <a:solidFill>
                    <a:prstClr val="black"/>
                  </a:solidFill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Nhi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7500000">
              <a:off x="3987813" y="4828348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8100000">
              <a:off x="3731997" y="4608956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8700000">
              <a:off x="3505209" y="4322305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140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endPara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9300000">
              <a:off x="3321963" y="4064684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endPara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9900000">
              <a:off x="3211287" y="3734492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srgbClr val="5B9BD5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1400" dirty="0" err="1" smtClean="0">
                  <a:solidFill>
                    <a:srgbClr val="5B9BD5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sz="1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0500000">
              <a:off x="3144153" y="3404300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1400" dirty="0" smtClean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endParaRPr lang="en-US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1100000">
              <a:off x="3164103" y="3059593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1700000">
              <a:off x="3213081" y="2743916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Thúy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2300000">
              <a:off x="3320115" y="2428237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rot="12900000">
              <a:off x="3499719" y="2127073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Anh</a:t>
              </a:r>
              <a:endPara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13500000">
              <a:off x="3722865" y="187476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rot="14100000">
              <a:off x="3947906" y="1660935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</a:rPr>
                <a:t>Thụùy</a:t>
              </a:r>
              <a:r>
                <a:rPr lang="en-US" sz="1400" dirty="0" smtClean="0">
                  <a:solidFill>
                    <a:prstClr val="black"/>
                  </a:solidFill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Anh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14700000">
              <a:off x="4270754" y="149014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Nguyệt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15300000">
              <a:off x="4580986" y="137766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15900000">
              <a:off x="4879232" y="1347552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14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14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rot="16500000">
              <a:off x="5259501" y="1312352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17100000">
              <a:off x="5584245" y="1374040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Quỳnh</a:t>
              </a:r>
              <a:r>
                <a:rPr lang="en-US" sz="1400" dirty="0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 Chi</a:t>
              </a:r>
              <a:endParaRPr lang="en-US" sz="1400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rot="17700000">
              <a:off x="5894475" y="1493780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1400" dirty="0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endParaRPr lang="en-US" sz="1400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 rot="18300000">
              <a:off x="6190191" y="1657064"/>
              <a:ext cx="2019117" cy="39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r>
                <a:rPr lang="en-US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</a:t>
              </a:r>
              <a:endPara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 rot="18900000">
              <a:off x="6442366" y="1873093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</a:rPr>
                <a:t>Khánh</a:t>
              </a:r>
              <a:r>
                <a:rPr lang="en-US" sz="1400" dirty="0" smtClean="0">
                  <a:solidFill>
                    <a:prstClr val="black"/>
                  </a:solidFill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</a:rPr>
                <a:t>Duy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19500000">
              <a:off x="6652821" y="2127092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 </a:t>
              </a:r>
              <a:r>
                <a:rPr lang="en-US" sz="140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14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20100000">
              <a:off x="6834249" y="2395604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smtClean="0">
                  <a:solidFill>
                    <a:prstClr val="black"/>
                  </a:solidFill>
                </a:rPr>
                <a:t>Minh Đức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 rot="20700000">
              <a:off x="6972135" y="2736685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 rot="21300000">
              <a:off x="7022937" y="3063253"/>
              <a:ext cx="201911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32"/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14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Hiếu</a:t>
              </a:r>
              <a:endPara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44" y="4243950"/>
            <a:ext cx="2098730" cy="83674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429842" y="1996318"/>
            <a:ext cx="1068747" cy="588800"/>
          </a:xfrm>
          <a:prstGeom prst="rect">
            <a:avLst/>
          </a:prstGeom>
        </p:spPr>
      </p:pic>
      <p:pic>
        <p:nvPicPr>
          <p:cNvPr id="152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915274" y="-457419"/>
            <a:ext cx="457200" cy="457200"/>
          </a:xfrm>
          <a:prstGeom prst="rect">
            <a:avLst/>
          </a:prstGeom>
        </p:spPr>
      </p:pic>
      <p:pic>
        <p:nvPicPr>
          <p:cNvPr id="153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485033" y="-597848"/>
            <a:ext cx="457200" cy="457200"/>
          </a:xfrm>
          <a:prstGeom prst="rect">
            <a:avLst/>
          </a:prstGeom>
        </p:spPr>
      </p:pic>
      <p:sp>
        <p:nvSpPr>
          <p:cNvPr id="154" name="Rounded Rectangle 153">
            <a:hlinkClick r:id="rId15" action="ppaction://hlinksldjump"/>
          </p:cNvPr>
          <p:cNvSpPr/>
          <p:nvPr/>
        </p:nvSpPr>
        <p:spPr>
          <a:xfrm>
            <a:off x="7550518" y="94498"/>
            <a:ext cx="1821956" cy="533216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1400" dirty="0">
                <a:solidFill>
                  <a:prstClr val="white"/>
                </a:solidFill>
              </a:rPr>
              <a:t>Qua </a:t>
            </a:r>
            <a:r>
              <a:rPr lang="en-US" sz="1400" dirty="0" err="1">
                <a:solidFill>
                  <a:prstClr val="white"/>
                </a:solidFill>
              </a:rPr>
              <a:t>nội</a:t>
            </a:r>
            <a:r>
              <a:rPr lang="en-US" sz="1400" dirty="0">
                <a:solidFill>
                  <a:prstClr val="white"/>
                </a:solidFill>
              </a:rPr>
              <a:t> dung </a:t>
            </a:r>
            <a:r>
              <a:rPr lang="en-US" sz="1400" dirty="0" err="1">
                <a:solidFill>
                  <a:prstClr val="white"/>
                </a:solidFill>
              </a:rPr>
              <a:t>tiếp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err="1">
                <a:solidFill>
                  <a:prstClr val="white"/>
                </a:solidFill>
              </a:rPr>
              <a:t>theo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56" name="TextBox 155"/>
          <p:cNvSpPr txBox="1"/>
          <p:nvPr/>
        </p:nvSpPr>
        <p:spPr>
          <a:xfrm rot="11191212">
            <a:off x="4192129" y="2282462"/>
            <a:ext cx="155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32"/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5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6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0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4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1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9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3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4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1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8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5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6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3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0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7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4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8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5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9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6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0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7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4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1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1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8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9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6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3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0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1" dur="30406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audio>
              <p:cMediaNode vol="80000">
                <p:cTn id="4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audio>
              <p:cMediaNode vol="80000">
                <p:cTn id="4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5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798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33506" y="1276386"/>
            <a:ext cx="7895046" cy="1203448"/>
          </a:xfrm>
          <a:prstGeom prst="snip2DiagRect">
            <a:avLst/>
          </a:prstGeom>
          <a:solidFill>
            <a:srgbClr val="FFCC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200" dirty="0" err="1">
                <a:solidFill>
                  <a:prstClr val="black"/>
                </a:solidFill>
              </a:rPr>
              <a:t>Câu</a:t>
            </a:r>
            <a:r>
              <a:rPr lang="en-US" sz="3200" dirty="0">
                <a:solidFill>
                  <a:prstClr val="black"/>
                </a:solidFill>
              </a:rPr>
              <a:t> 1</a:t>
            </a:r>
            <a:r>
              <a:rPr lang="en-US" sz="3200">
                <a:solidFill>
                  <a:prstClr val="black"/>
                </a:solidFill>
              </a:rPr>
              <a:t>: </a:t>
            </a:r>
            <a:r>
              <a:rPr lang="en-US" sz="3200" smtClean="0">
                <a:solidFill>
                  <a:prstClr val="black"/>
                </a:solidFill>
              </a:rPr>
              <a:t>Đọc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sau</a:t>
            </a:r>
            <a:r>
              <a:rPr lang="en-US" sz="3200">
                <a:solidFill>
                  <a:prstClr val="black"/>
                </a:solidFill>
              </a:rPr>
              <a:t>: </a:t>
            </a:r>
            <a:r>
              <a:rPr lang="en-US" sz="3200" smtClean="0">
                <a:solidFill>
                  <a:prstClr val="black"/>
                </a:solidFill>
              </a:rPr>
              <a:t>96 315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62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2" name="Cloud 1">
            <a:hlinkClick r:id="rId9" action="ppaction://hlinksldjump"/>
          </p:cNvPr>
          <p:cNvSpPr/>
          <p:nvPr/>
        </p:nvSpPr>
        <p:spPr>
          <a:xfrm>
            <a:off x="3581426" y="3352839"/>
            <a:ext cx="1612406" cy="685782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5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798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215906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200" err="1">
                <a:solidFill>
                  <a:prstClr val="black"/>
                </a:solidFill>
              </a:rPr>
              <a:t>Câu</a:t>
            </a:r>
            <a:r>
              <a:rPr lang="en-US" sz="3200">
                <a:solidFill>
                  <a:prstClr val="black"/>
                </a:solidFill>
              </a:rPr>
              <a:t> </a:t>
            </a:r>
            <a:r>
              <a:rPr lang="en-US" sz="3200" smtClean="0">
                <a:solidFill>
                  <a:prstClr val="black"/>
                </a:solidFill>
              </a:rPr>
              <a:t>2: Đọc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sau</a:t>
            </a:r>
            <a:r>
              <a:rPr lang="en-US" sz="3200">
                <a:solidFill>
                  <a:prstClr val="black"/>
                </a:solidFill>
              </a:rPr>
              <a:t>: </a:t>
            </a:r>
            <a:r>
              <a:rPr lang="en-US" sz="3200" smtClean="0">
                <a:solidFill>
                  <a:prstClr val="black"/>
                </a:solidFill>
              </a:rPr>
              <a:t>796 315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62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3500622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5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798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106 315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62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3500622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5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798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106 827: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76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vi-VN" sz="2000" dirty="0" err="1" smtClean="0">
                <a:solidFill>
                  <a:prstClr val="black"/>
                </a:solidFill>
                <a:latin typeface="+mj-lt"/>
              </a:rPr>
              <a:t>Một</a:t>
            </a:r>
            <a:r>
              <a:rPr lang="vi-VN" sz="2000" dirty="0" smtClean="0">
                <a:solidFill>
                  <a:prstClr val="black"/>
                </a:solidFill>
                <a:latin typeface="+mj-lt"/>
              </a:rPr>
              <a:t> trăm linh </a:t>
            </a:r>
            <a:r>
              <a:rPr lang="vi-VN" sz="2000" dirty="0" err="1" smtClean="0">
                <a:solidFill>
                  <a:prstClr val="black"/>
                </a:solidFill>
                <a:latin typeface="+mj-lt"/>
              </a:rPr>
              <a:t>sáu</a:t>
            </a:r>
            <a:r>
              <a:rPr lang="vi-VN" sz="20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+mj-lt"/>
              </a:rPr>
              <a:t>nghìn</a:t>
            </a:r>
            <a:r>
              <a:rPr lang="vi-VN" sz="20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+mj-lt"/>
              </a:rPr>
              <a:t>tám</a:t>
            </a:r>
            <a:r>
              <a:rPr lang="vi-VN" sz="2000" dirty="0" smtClean="0">
                <a:solidFill>
                  <a:prstClr val="black"/>
                </a:solidFill>
                <a:latin typeface="+mj-lt"/>
              </a:rPr>
              <a:t> trăm hai mươi </a:t>
            </a:r>
            <a:r>
              <a:rPr lang="vi-VN" sz="2000" dirty="0" err="1" smtClean="0">
                <a:solidFill>
                  <a:prstClr val="black"/>
                </a:solidFill>
                <a:latin typeface="+mj-lt"/>
              </a:rPr>
              <a:t>bảy</a:t>
            </a:r>
            <a:endParaRPr lang="vi-VN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62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72" y="14651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không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trăm hai mươi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76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trăm linh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trăm hai mươi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72" y="213203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trăm linh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vi-V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3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4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4" y="149609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3500622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33"/>
          <p:cNvSpPr txBox="1"/>
          <p:nvPr/>
        </p:nvSpPr>
        <p:spPr>
          <a:xfrm>
            <a:off x="3015186" y="438150"/>
            <a:ext cx="286123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LÀM VÀO VỞ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43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78" y="511277"/>
            <a:ext cx="501175" cy="572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89535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299" y="1352550"/>
            <a:ext cx="6334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9736" y="2232522"/>
            <a:ext cx="6528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9468" y="302895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2565" y="386715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_Văn_Bản 1"/>
          <p:cNvSpPr txBox="1"/>
          <p:nvPr/>
        </p:nvSpPr>
        <p:spPr>
          <a:xfrm>
            <a:off x="2367486" y="1783437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63 115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ộp_Văn_Bản 9"/>
          <p:cNvSpPr txBox="1"/>
          <p:nvPr/>
        </p:nvSpPr>
        <p:spPr>
          <a:xfrm>
            <a:off x="2971800" y="429803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860 372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3450464" y="3459837"/>
            <a:ext cx="1959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943 103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3839890" y="2663409"/>
            <a:ext cx="187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723 936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2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2286000" y="590550"/>
            <a:ext cx="4038494" cy="1238234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cs typeface="Arial"/>
              </a:rPr>
              <a:t>Dặn</a:t>
            </a:r>
            <a:r>
              <a:rPr lang="en-US" sz="16600" b="1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cs typeface="Arial"/>
              </a:rPr>
              <a:t> </a:t>
            </a:r>
            <a:r>
              <a:rPr lang="en-US" sz="16600" b="1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cs typeface="Arial"/>
              </a:rPr>
              <a:t>dò</a:t>
            </a:r>
            <a:endParaRPr lang="en-US" sz="166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2114550"/>
            <a:ext cx="5295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Hoàn thành bài tập đầy đủ vào vở BT Toán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4999" y="2912926"/>
            <a:ext cx="5295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Xem lại bài học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90" y="3311193"/>
            <a:ext cx="5295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Chuẩn bị bài mới 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32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829507" y="386711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29507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257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4826680" y="386711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80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990714" y="2948275"/>
            <a:ext cx="7377973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1: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157 – a,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a = 100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947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artoon Blue Sky Background, Sky, Cloud, Cartoon Sky Background Image for  Free Downlo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6811" y="663179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exagon 7"/>
          <p:cNvSpPr/>
          <p:nvPr/>
        </p:nvSpPr>
        <p:spPr>
          <a:xfrm>
            <a:off x="0" y="1034653"/>
            <a:ext cx="2895600" cy="191809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867" b="1" smtClean="0">
                <a:latin typeface="Times New Roman" pitchFamily="18" charset="0"/>
                <a:cs typeface="Times New Roman" pitchFamily="18" charset="0"/>
              </a:rPr>
              <a:t>Chào</a:t>
            </a:r>
            <a:endParaRPr lang="en-US" sz="58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6" y="148591"/>
            <a:ext cx="2641854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endParaRPr lang="en-US" sz="58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486401" y="1885950"/>
            <a:ext cx="2150939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867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867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5867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810000" y="971550"/>
            <a:ext cx="224399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endParaRPr lang="en-US" sz="5867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1" y="2800350"/>
            <a:ext cx="1987153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709" y="2895150"/>
            <a:ext cx="7037773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</a:rPr>
              <a:t>Câu</a:t>
            </a:r>
            <a:r>
              <a:rPr lang="en-US" sz="2400" dirty="0">
                <a:solidFill>
                  <a:prstClr val="white"/>
                </a:solidFill>
              </a:rPr>
              <a:t> 2 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250 + m,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m = 50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970284" y="387133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300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16718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73111" y="386711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970284" y="4514565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350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21921" y="2926743"/>
            <a:ext cx="7037773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</a:rPr>
              <a:t>Câu</a:t>
            </a:r>
            <a:r>
              <a:rPr lang="en-US" sz="2400" dirty="0">
                <a:solidFill>
                  <a:prstClr val="white"/>
                </a:solidFill>
              </a:rPr>
              <a:t> 3: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30 + 3 x b,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b = 5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3459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828214" y="4495308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80" y="3845559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45559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80" y="4493007"/>
            <a:ext cx="3487814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4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41" y="268822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762117" y="2971350"/>
            <a:ext cx="7552395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defTabSz="685715">
              <a:defRPr/>
            </a:pPr>
            <a:r>
              <a:rPr lang="en-US" sz="2400" dirty="0" err="1">
                <a:solidFill>
                  <a:prstClr val="white"/>
                </a:solidFill>
              </a:rPr>
              <a:t>Câu</a:t>
            </a:r>
            <a:r>
              <a:rPr lang="en-US" sz="2400" dirty="0">
                <a:solidFill>
                  <a:prstClr val="white"/>
                </a:solidFill>
              </a:rPr>
              <a:t> 4 :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Giá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trị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biểu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thức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( 92 – c) + 81,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 a = 4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charset="0"/>
              </a:rPr>
              <a:t>: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214288" indent="-214288" algn="ctr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marL="214288" indent="-214288" algn="ctr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80" y="4545324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169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80" y="3897877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196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7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173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829507" y="4545324"/>
            <a:ext cx="3487814" cy="500135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marL="257144" indent="-257144" defTabSz="68571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8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137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B08642-3A1B-40B6-B2C3-F3FE0FBD0E92}"/>
              </a:ext>
            </a:extLst>
          </p:cNvPr>
          <p:cNvSpPr txBox="1"/>
          <p:nvPr/>
        </p:nvSpPr>
        <p:spPr>
          <a:xfrm>
            <a:off x="76200" y="438150"/>
            <a:ext cx="9133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Các số có sáu chữ số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 bwMode="auto">
          <a:xfrm>
            <a:off x="468313" y="323850"/>
            <a:ext cx="8191500" cy="365522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35" name="Rectangle 34" descr="B32"/>
          <p:cNvSpPr>
            <a:spLocks noChangeArrowheads="1" noChangeShapeType="1" noTextEdit="1"/>
          </p:cNvSpPr>
          <p:nvPr/>
        </p:nvSpPr>
        <p:spPr bwMode="auto">
          <a:xfrm>
            <a:off x="514350" y="1109663"/>
            <a:ext cx="5086350" cy="514350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28575">
                <a:solidFill>
                  <a:srgbClr val="8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42913"/>
            <a:ext cx="3886200" cy="461657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400" b="1">
                <a:solidFill>
                  <a:srgbClr val="000000">
                    <a:lumMod val="95000"/>
                    <a:lumOff val="5000"/>
                  </a:srgbClr>
                </a:solidFill>
                <a:cs typeface="Arial" pitchFamily="34" charset="0"/>
              </a:rPr>
              <a:t>Đơn vị - Chục- Trăm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578710" y="1298988"/>
            <a:ext cx="249238" cy="1881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3" name="Group 8732"/>
          <p:cNvGrpSpPr>
            <a:grpSpLocks/>
          </p:cNvGrpSpPr>
          <p:nvPr/>
        </p:nvGrpSpPr>
        <p:grpSpPr bwMode="auto">
          <a:xfrm>
            <a:off x="3119459" y="1271604"/>
            <a:ext cx="2160587" cy="839392"/>
            <a:chOff x="1519" y="2251"/>
            <a:chExt cx="1361" cy="705"/>
          </a:xfrm>
        </p:grpSpPr>
        <p:sp>
          <p:nvSpPr>
            <p:cNvPr id="14" name="Text Box 8603"/>
            <p:cNvSpPr txBox="1">
              <a:spLocks noChangeArrowheads="1"/>
            </p:cNvSpPr>
            <p:nvPr/>
          </p:nvSpPr>
          <p:spPr bwMode="auto">
            <a:xfrm>
              <a:off x="1701" y="2568"/>
              <a:ext cx="77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000000"/>
                  </a:solidFill>
                </a:rPr>
                <a:t>1 chục</a:t>
              </a:r>
            </a:p>
          </p:txBody>
        </p:sp>
        <p:grpSp>
          <p:nvGrpSpPr>
            <p:cNvPr id="6269" name="Group 8618"/>
            <p:cNvGrpSpPr>
              <a:grpSpLocks/>
            </p:cNvGrpSpPr>
            <p:nvPr/>
          </p:nvGrpSpPr>
          <p:grpSpPr bwMode="auto">
            <a:xfrm>
              <a:off x="1519" y="2251"/>
              <a:ext cx="1361" cy="181"/>
              <a:chOff x="1474" y="2704"/>
              <a:chExt cx="1406" cy="181"/>
            </a:xfrm>
          </p:grpSpPr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2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6" name="Group 8733"/>
          <p:cNvGrpSpPr>
            <a:grpSpLocks/>
          </p:cNvGrpSpPr>
          <p:nvPr/>
        </p:nvGrpSpPr>
        <p:grpSpPr bwMode="auto">
          <a:xfrm>
            <a:off x="5678508" y="1028723"/>
            <a:ext cx="2879725" cy="1164433"/>
            <a:chOff x="2744" y="3022"/>
            <a:chExt cx="1814" cy="978"/>
          </a:xfrm>
        </p:grpSpPr>
        <p:sp>
          <p:nvSpPr>
            <p:cNvPr id="27" name="Text Box 8605"/>
            <p:cNvSpPr txBox="1">
              <a:spLocks noChangeArrowheads="1"/>
            </p:cNvSpPr>
            <p:nvPr/>
          </p:nvSpPr>
          <p:spPr bwMode="auto">
            <a:xfrm>
              <a:off x="3107" y="3612"/>
              <a:ext cx="77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000000"/>
                  </a:solidFill>
                </a:rPr>
                <a:t>1 trăm</a:t>
              </a:r>
            </a:p>
          </p:txBody>
        </p:sp>
        <p:grpSp>
          <p:nvGrpSpPr>
            <p:cNvPr id="6157" name="Group 8730"/>
            <p:cNvGrpSpPr>
              <a:grpSpLocks/>
            </p:cNvGrpSpPr>
            <p:nvPr/>
          </p:nvGrpSpPr>
          <p:grpSpPr bwMode="auto">
            <a:xfrm>
              <a:off x="2744" y="3022"/>
              <a:ext cx="1814" cy="589"/>
              <a:chOff x="2835" y="2523"/>
              <a:chExt cx="1814" cy="589"/>
            </a:xfrm>
          </p:grpSpPr>
          <p:grpSp>
            <p:nvGrpSpPr>
              <p:cNvPr id="6158" name="Group 8619"/>
              <p:cNvGrpSpPr>
                <a:grpSpLocks/>
              </p:cNvGrpSpPr>
              <p:nvPr/>
            </p:nvGrpSpPr>
            <p:grpSpPr bwMode="auto">
              <a:xfrm>
                <a:off x="3243" y="2523"/>
                <a:ext cx="1406" cy="181"/>
                <a:chOff x="1474" y="2704"/>
                <a:chExt cx="1406" cy="181"/>
              </a:xfrm>
            </p:grpSpPr>
            <p:sp>
              <p:nvSpPr>
                <p:cNvPr id="13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59" name="Group 8630"/>
              <p:cNvGrpSpPr>
                <a:grpSpLocks/>
              </p:cNvGrpSpPr>
              <p:nvPr/>
            </p:nvGrpSpPr>
            <p:grpSpPr bwMode="auto">
              <a:xfrm>
                <a:off x="3198" y="2568"/>
                <a:ext cx="1406" cy="181"/>
                <a:chOff x="1474" y="2704"/>
                <a:chExt cx="1406" cy="181"/>
              </a:xfrm>
            </p:grpSpPr>
            <p:sp>
              <p:nvSpPr>
                <p:cNvPr id="12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0" name="Group 8641"/>
              <p:cNvGrpSpPr>
                <a:grpSpLocks/>
              </p:cNvGrpSpPr>
              <p:nvPr/>
            </p:nvGrpSpPr>
            <p:grpSpPr bwMode="auto">
              <a:xfrm>
                <a:off x="3152" y="2614"/>
                <a:ext cx="1406" cy="181"/>
                <a:chOff x="1474" y="2704"/>
                <a:chExt cx="1406" cy="181"/>
              </a:xfrm>
            </p:grpSpPr>
            <p:sp>
              <p:nvSpPr>
                <p:cNvPr id="11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1" name="Group 8652"/>
              <p:cNvGrpSpPr>
                <a:grpSpLocks/>
              </p:cNvGrpSpPr>
              <p:nvPr/>
            </p:nvGrpSpPr>
            <p:grpSpPr bwMode="auto">
              <a:xfrm>
                <a:off x="3107" y="2659"/>
                <a:ext cx="1406" cy="181"/>
                <a:chOff x="1474" y="2704"/>
                <a:chExt cx="1406" cy="181"/>
              </a:xfrm>
            </p:grpSpPr>
            <p:sp>
              <p:nvSpPr>
                <p:cNvPr id="10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2" name="Group 8663"/>
              <p:cNvGrpSpPr>
                <a:grpSpLocks/>
              </p:cNvGrpSpPr>
              <p:nvPr/>
            </p:nvGrpSpPr>
            <p:grpSpPr bwMode="auto">
              <a:xfrm>
                <a:off x="3066" y="2704"/>
                <a:ext cx="1406" cy="181"/>
                <a:chOff x="1474" y="2704"/>
                <a:chExt cx="1406" cy="181"/>
              </a:xfrm>
            </p:grpSpPr>
            <p:sp>
              <p:nvSpPr>
                <p:cNvPr id="9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3" name="Group 8674"/>
              <p:cNvGrpSpPr>
                <a:grpSpLocks/>
              </p:cNvGrpSpPr>
              <p:nvPr/>
            </p:nvGrpSpPr>
            <p:grpSpPr bwMode="auto">
              <a:xfrm>
                <a:off x="3026" y="2750"/>
                <a:ext cx="1406" cy="181"/>
                <a:chOff x="1474" y="2704"/>
                <a:chExt cx="1406" cy="181"/>
              </a:xfrm>
            </p:grpSpPr>
            <p:sp>
              <p:nvSpPr>
                <p:cNvPr id="8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4" name="Group 8685"/>
              <p:cNvGrpSpPr>
                <a:grpSpLocks/>
              </p:cNvGrpSpPr>
              <p:nvPr/>
            </p:nvGrpSpPr>
            <p:grpSpPr bwMode="auto">
              <a:xfrm>
                <a:off x="2975" y="2795"/>
                <a:ext cx="1406" cy="181"/>
                <a:chOff x="1474" y="2704"/>
                <a:chExt cx="1406" cy="181"/>
              </a:xfrm>
            </p:grpSpPr>
            <p:sp>
              <p:nvSpPr>
                <p:cNvPr id="7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5" name="Group 8696"/>
              <p:cNvGrpSpPr>
                <a:grpSpLocks/>
              </p:cNvGrpSpPr>
              <p:nvPr/>
            </p:nvGrpSpPr>
            <p:grpSpPr bwMode="auto">
              <a:xfrm>
                <a:off x="2925" y="2840"/>
                <a:ext cx="1406" cy="181"/>
                <a:chOff x="1474" y="2704"/>
                <a:chExt cx="1406" cy="181"/>
              </a:xfrm>
            </p:grpSpPr>
            <p:sp>
              <p:nvSpPr>
                <p:cNvPr id="6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6" name="Group 8707"/>
              <p:cNvGrpSpPr>
                <a:grpSpLocks/>
              </p:cNvGrpSpPr>
              <p:nvPr/>
            </p:nvGrpSpPr>
            <p:grpSpPr bwMode="auto">
              <a:xfrm>
                <a:off x="2880" y="2886"/>
                <a:ext cx="1406" cy="181"/>
                <a:chOff x="1474" y="2704"/>
                <a:chExt cx="1406" cy="181"/>
              </a:xfrm>
            </p:grpSpPr>
            <p:sp>
              <p:nvSpPr>
                <p:cNvPr id="5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67" name="Group 8718"/>
              <p:cNvGrpSpPr>
                <a:grpSpLocks/>
              </p:cNvGrpSpPr>
              <p:nvPr/>
            </p:nvGrpSpPr>
            <p:grpSpPr bwMode="auto">
              <a:xfrm>
                <a:off x="2835" y="2931"/>
                <a:ext cx="1406" cy="181"/>
                <a:chOff x="1474" y="2704"/>
                <a:chExt cx="1406" cy="181"/>
              </a:xfrm>
            </p:grpSpPr>
            <p:sp>
              <p:nvSpPr>
                <p:cNvPr id="40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96826" y="1626002"/>
            <a:ext cx="1462244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 đơn vị.</a:t>
            </a: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1124541" y="2044304"/>
            <a:ext cx="1631392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Viết số : </a:t>
            </a:r>
            <a:r>
              <a:rPr 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3171845" y="1995500"/>
            <a:ext cx="1802913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Viết số : </a:t>
            </a:r>
            <a:r>
              <a:rPr lang="en-US" sz="2400" b="1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62" name="Rectangle 161"/>
          <p:cNvSpPr>
            <a:spLocks noChangeArrowheads="1"/>
          </p:cNvSpPr>
          <p:nvPr/>
        </p:nvSpPr>
        <p:spPr bwMode="auto">
          <a:xfrm>
            <a:off x="6057908" y="1996690"/>
            <a:ext cx="1974435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Viết số : </a:t>
            </a:r>
            <a:r>
              <a:rPr lang="en-US" sz="2400" b="1">
                <a:solidFill>
                  <a:srgbClr val="C0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7829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35" grpId="0" animBg="1"/>
      <p:bldP spid="2" grpId="0"/>
      <p:bldP spid="12" grpId="0" animBg="1"/>
      <p:bldP spid="5" grpId="0"/>
      <p:bldP spid="140" grpId="0"/>
      <p:bldP spid="141" grpId="0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8" descr="100 ngh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9" y="252425"/>
            <a:ext cx="77708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Rounded Rectangle 160"/>
          <p:cNvSpPr/>
          <p:nvPr/>
        </p:nvSpPr>
        <p:spPr bwMode="auto">
          <a:xfrm>
            <a:off x="468313" y="323862"/>
            <a:ext cx="8191500" cy="708025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142" name="Rectangle 141"/>
          <p:cNvSpPr>
            <a:spLocks noChangeArrowheads="1"/>
          </p:cNvSpPr>
          <p:nvPr/>
        </p:nvSpPr>
        <p:spPr bwMode="auto">
          <a:xfrm>
            <a:off x="477838" y="582625"/>
            <a:ext cx="577373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D0D0D"/>
                </a:solidFill>
                <a:ea typeface="SimSun" pitchFamily="2" charset="-122"/>
              </a:rPr>
              <a:t>b) Nghìn - Chục nghìn - Trăm nghìn</a:t>
            </a:r>
            <a:endParaRPr lang="en-US" altLang="zh-CN" sz="2400" b="1">
              <a:solidFill>
                <a:srgbClr val="0D0D0D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143" name="Text Box 379"/>
          <p:cNvSpPr txBox="1">
            <a:spLocks noChangeArrowheads="1"/>
          </p:cNvSpPr>
          <p:nvPr/>
        </p:nvSpPr>
        <p:spPr bwMode="auto">
          <a:xfrm>
            <a:off x="422295" y="1882784"/>
            <a:ext cx="3387725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4" name="Text Box 751"/>
          <p:cNvSpPr txBox="1">
            <a:spLocks noChangeArrowheads="1"/>
          </p:cNvSpPr>
          <p:nvPr/>
        </p:nvSpPr>
        <p:spPr bwMode="auto">
          <a:xfrm>
            <a:off x="4219584" y="1936760"/>
            <a:ext cx="4848225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5" name="AutoShape 7" descr="Small grid"/>
          <p:cNvSpPr>
            <a:spLocks noChangeArrowheads="1"/>
          </p:cNvSpPr>
          <p:nvPr/>
        </p:nvSpPr>
        <p:spPr bwMode="auto">
          <a:xfrm>
            <a:off x="780257" y="1102021"/>
            <a:ext cx="792162" cy="593725"/>
          </a:xfrm>
          <a:prstGeom prst="cube">
            <a:avLst>
              <a:gd name="adj" fmla="val 25000"/>
            </a:avLst>
          </a:prstGeom>
          <a:pattFill prst="smGrid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latin typeface="Tahoma" pitchFamily="34" charset="0"/>
              <a:ea typeface="SimSun" pitchFamily="2" charset="-122"/>
            </a:endParaRPr>
          </a:p>
        </p:txBody>
      </p:sp>
      <p:sp>
        <p:nvSpPr>
          <p:cNvPr id="156" name="Rectangle 155"/>
          <p:cNvSpPr>
            <a:spLocks noChangeArrowheads="1"/>
          </p:cNvSpPr>
          <p:nvPr/>
        </p:nvSpPr>
        <p:spPr bwMode="auto">
          <a:xfrm>
            <a:off x="456961" y="2282837"/>
            <a:ext cx="223091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24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2400" b="1" dirty="0">
                <a:solidFill>
                  <a:srgbClr val="C00000"/>
                </a:solidFill>
                <a:ea typeface="SimSun" pitchFamily="2" charset="-122"/>
              </a:rPr>
              <a:t>1 000</a:t>
            </a:r>
          </a:p>
        </p:txBody>
      </p:sp>
      <p:sp>
        <p:nvSpPr>
          <p:cNvPr id="157" name="Rectangle 156"/>
          <p:cNvSpPr>
            <a:spLocks noChangeArrowheads="1"/>
          </p:cNvSpPr>
          <p:nvPr/>
        </p:nvSpPr>
        <p:spPr bwMode="auto">
          <a:xfrm>
            <a:off x="4835252" y="2339987"/>
            <a:ext cx="240243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24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2400" b="1" dirty="0">
                <a:solidFill>
                  <a:srgbClr val="C00000"/>
                </a:solidFill>
                <a:ea typeface="SimSun" pitchFamily="2" charset="-122"/>
              </a:rPr>
              <a:t>10 000</a:t>
            </a:r>
          </a:p>
        </p:txBody>
      </p:sp>
      <p:sp>
        <p:nvSpPr>
          <p:cNvPr id="159" name="Text Box 751"/>
          <p:cNvSpPr txBox="1">
            <a:spLocks noChangeArrowheads="1"/>
          </p:cNvSpPr>
          <p:nvPr/>
        </p:nvSpPr>
        <p:spPr bwMode="auto">
          <a:xfrm>
            <a:off x="5741992" y="3028960"/>
            <a:ext cx="4848225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00"/>
                </a:solidFill>
                <a:ea typeface="SimSun" pitchFamily="2" charset="-122"/>
              </a:rPr>
              <a:t> = 100    </a:t>
            </a:r>
            <a:r>
              <a:rPr lang="en-US" altLang="zh-CN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0" name="Rectangle 159"/>
          <p:cNvSpPr>
            <a:spLocks noChangeArrowheads="1"/>
          </p:cNvSpPr>
          <p:nvPr/>
        </p:nvSpPr>
        <p:spPr bwMode="auto">
          <a:xfrm>
            <a:off x="6189356" y="3771912"/>
            <a:ext cx="257395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24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2400" b="1" dirty="0">
                <a:solidFill>
                  <a:srgbClr val="C00000"/>
                </a:solidFill>
                <a:ea typeface="SimSun" pitchFamily="2" charset="-122"/>
              </a:rPr>
              <a:t>100 000</a:t>
            </a:r>
          </a:p>
        </p:txBody>
      </p:sp>
      <p:pic>
        <p:nvPicPr>
          <p:cNvPr id="23" name="Picture 82" descr="10 ngh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1" t="14960" r="1772" b="66000"/>
          <a:stretch>
            <a:fillRect/>
          </a:stretch>
        </p:blipFill>
        <p:spPr bwMode="auto">
          <a:xfrm>
            <a:off x="3364707" y="992750"/>
            <a:ext cx="4801397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8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2" grpId="0"/>
      <p:bldP spid="143" grpId="0"/>
      <p:bldP spid="144" grpId="0"/>
      <p:bldP spid="145" grpId="0" animBg="1"/>
      <p:bldP spid="156" grpId="0"/>
      <p:bldP spid="157" grpId="0"/>
      <p:bldP spid="159" grpId="0"/>
      <p:bldP spid="1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" name="Group 1101"/>
          <p:cNvGraphicFramePr/>
          <p:nvPr/>
        </p:nvGraphicFramePr>
        <p:xfrm>
          <a:off x="609616" y="457200"/>
          <a:ext cx="8077199" cy="328041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nghìn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2" name="AutoShape 1075"/>
          <p:cNvSpPr>
            <a:spLocks noChangeArrowheads="1"/>
          </p:cNvSpPr>
          <p:nvPr/>
        </p:nvSpPr>
        <p:spPr bwMode="auto">
          <a:xfrm>
            <a:off x="838200" y="16573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3" name="AutoShape 1076"/>
          <p:cNvSpPr>
            <a:spLocks noChangeArrowheads="1"/>
          </p:cNvSpPr>
          <p:nvPr/>
        </p:nvSpPr>
        <p:spPr bwMode="auto">
          <a:xfrm>
            <a:off x="838200" y="20574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4" name="AutoShape 1077"/>
          <p:cNvSpPr>
            <a:spLocks noChangeArrowheads="1"/>
          </p:cNvSpPr>
          <p:nvPr/>
        </p:nvSpPr>
        <p:spPr bwMode="auto">
          <a:xfrm>
            <a:off x="838200" y="24574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5" name="AutoShape 1078"/>
          <p:cNvSpPr>
            <a:spLocks noChangeArrowheads="1"/>
          </p:cNvSpPr>
          <p:nvPr/>
        </p:nvSpPr>
        <p:spPr bwMode="auto">
          <a:xfrm>
            <a:off x="8382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100 000</a:t>
            </a:r>
          </a:p>
        </p:txBody>
      </p:sp>
      <p:sp>
        <p:nvSpPr>
          <p:cNvPr id="166" name="AutoShape 1079"/>
          <p:cNvSpPr>
            <a:spLocks noChangeArrowheads="1"/>
          </p:cNvSpPr>
          <p:nvPr/>
        </p:nvSpPr>
        <p:spPr bwMode="auto">
          <a:xfrm>
            <a:off x="2362200" y="20574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10 000</a:t>
            </a:r>
          </a:p>
        </p:txBody>
      </p:sp>
      <p:sp>
        <p:nvSpPr>
          <p:cNvPr id="167" name="AutoShape 1080"/>
          <p:cNvSpPr>
            <a:spLocks noChangeArrowheads="1"/>
          </p:cNvSpPr>
          <p:nvPr/>
        </p:nvSpPr>
        <p:spPr bwMode="auto">
          <a:xfrm>
            <a:off x="2362200" y="28575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10 000</a:t>
            </a:r>
          </a:p>
        </p:txBody>
      </p:sp>
      <p:sp>
        <p:nvSpPr>
          <p:cNvPr id="168" name="AutoShape 1081"/>
          <p:cNvSpPr>
            <a:spLocks noChangeArrowheads="1"/>
          </p:cNvSpPr>
          <p:nvPr/>
        </p:nvSpPr>
        <p:spPr bwMode="auto">
          <a:xfrm>
            <a:off x="2362200" y="24574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10 000</a:t>
            </a:r>
          </a:p>
        </p:txBody>
      </p:sp>
      <p:sp>
        <p:nvSpPr>
          <p:cNvPr id="169" name="AutoShape 1082"/>
          <p:cNvSpPr>
            <a:spLocks noChangeArrowheads="1"/>
          </p:cNvSpPr>
          <p:nvPr/>
        </p:nvSpPr>
        <p:spPr bwMode="auto">
          <a:xfrm>
            <a:off x="3886200" y="240030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70" name="AutoShape 1083"/>
          <p:cNvSpPr>
            <a:spLocks noChangeArrowheads="1"/>
          </p:cNvSpPr>
          <p:nvPr/>
        </p:nvSpPr>
        <p:spPr bwMode="auto">
          <a:xfrm>
            <a:off x="3886200" y="280035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1 000</a:t>
            </a:r>
          </a:p>
        </p:txBody>
      </p:sp>
      <p:sp>
        <p:nvSpPr>
          <p:cNvPr id="171" name="Oval 1088"/>
          <p:cNvSpPr>
            <a:spLocks noChangeArrowheads="1"/>
          </p:cNvSpPr>
          <p:nvPr/>
        </p:nvSpPr>
        <p:spPr bwMode="auto">
          <a:xfrm>
            <a:off x="7620000" y="10287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2" name="Oval 1089"/>
          <p:cNvSpPr>
            <a:spLocks noChangeArrowheads="1"/>
          </p:cNvSpPr>
          <p:nvPr/>
        </p:nvSpPr>
        <p:spPr bwMode="auto">
          <a:xfrm>
            <a:off x="7620000" y="14287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3" name="Oval 1090"/>
          <p:cNvSpPr>
            <a:spLocks noChangeArrowheads="1"/>
          </p:cNvSpPr>
          <p:nvPr/>
        </p:nvSpPr>
        <p:spPr bwMode="auto">
          <a:xfrm>
            <a:off x="7620000" y="17716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4" name="Oval 1091"/>
          <p:cNvSpPr>
            <a:spLocks noChangeArrowheads="1"/>
          </p:cNvSpPr>
          <p:nvPr/>
        </p:nvSpPr>
        <p:spPr bwMode="auto">
          <a:xfrm>
            <a:off x="7620000" y="21145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5" name="Oval 1092"/>
          <p:cNvSpPr>
            <a:spLocks noChangeArrowheads="1"/>
          </p:cNvSpPr>
          <p:nvPr/>
        </p:nvSpPr>
        <p:spPr bwMode="auto">
          <a:xfrm>
            <a:off x="7620000" y="24574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6" name="Oval 1093"/>
          <p:cNvSpPr>
            <a:spLocks noChangeArrowheads="1"/>
          </p:cNvSpPr>
          <p:nvPr/>
        </p:nvSpPr>
        <p:spPr bwMode="auto">
          <a:xfrm>
            <a:off x="6400800" y="28003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77" name="Oval 1094"/>
          <p:cNvSpPr>
            <a:spLocks noChangeArrowheads="1"/>
          </p:cNvSpPr>
          <p:nvPr/>
        </p:nvSpPr>
        <p:spPr bwMode="auto">
          <a:xfrm>
            <a:off x="5334000" y="12573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78" name="Oval 1095"/>
          <p:cNvSpPr>
            <a:spLocks noChangeArrowheads="1"/>
          </p:cNvSpPr>
          <p:nvPr/>
        </p:nvSpPr>
        <p:spPr bwMode="auto">
          <a:xfrm>
            <a:off x="5334000" y="16573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79" name="Oval 1096"/>
          <p:cNvSpPr>
            <a:spLocks noChangeArrowheads="1"/>
          </p:cNvSpPr>
          <p:nvPr/>
        </p:nvSpPr>
        <p:spPr bwMode="auto">
          <a:xfrm>
            <a:off x="5334000" y="20574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80" name="Oval 1097"/>
          <p:cNvSpPr>
            <a:spLocks noChangeArrowheads="1"/>
          </p:cNvSpPr>
          <p:nvPr/>
        </p:nvSpPr>
        <p:spPr bwMode="auto">
          <a:xfrm>
            <a:off x="5334000" y="245745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91" name="Rectangle 190"/>
          <p:cNvSpPr>
            <a:spLocks noChangeArrowheads="1"/>
          </p:cNvSpPr>
          <p:nvPr/>
        </p:nvSpPr>
        <p:spPr bwMode="auto">
          <a:xfrm>
            <a:off x="97761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192" name="Rectangle 191"/>
          <p:cNvSpPr>
            <a:spLocks noChangeArrowheads="1"/>
          </p:cNvSpPr>
          <p:nvPr/>
        </p:nvSpPr>
        <p:spPr bwMode="auto">
          <a:xfrm>
            <a:off x="27937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193" name="Rectangle 192"/>
          <p:cNvSpPr>
            <a:spLocks noChangeArrowheads="1"/>
          </p:cNvSpPr>
          <p:nvPr/>
        </p:nvSpPr>
        <p:spPr bwMode="auto">
          <a:xfrm>
            <a:off x="4139929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5575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195" name="Rectangle 194"/>
          <p:cNvSpPr>
            <a:spLocks noChangeArrowheads="1"/>
          </p:cNvSpPr>
          <p:nvPr/>
        </p:nvSpPr>
        <p:spPr bwMode="auto">
          <a:xfrm>
            <a:off x="6641822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196" name="Rectangle 195"/>
          <p:cNvSpPr>
            <a:spLocks noChangeArrowheads="1"/>
          </p:cNvSpPr>
          <p:nvPr/>
        </p:nvSpPr>
        <p:spPr bwMode="auto">
          <a:xfrm>
            <a:off x="7861025" y="3371862"/>
            <a:ext cx="35617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6</a:t>
            </a:r>
          </a:p>
        </p:txBody>
      </p:sp>
      <p:sp>
        <p:nvSpPr>
          <p:cNvPr id="197" name="Rectangle 196"/>
          <p:cNvSpPr>
            <a:spLocks noChangeArrowheads="1"/>
          </p:cNvSpPr>
          <p:nvPr/>
        </p:nvSpPr>
        <p:spPr bwMode="auto">
          <a:xfrm>
            <a:off x="565155" y="3889385"/>
            <a:ext cx="2521059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66"/>
                </a:solidFill>
                <a:ea typeface="SimSun" pitchFamily="2" charset="-122"/>
              </a:rPr>
              <a:t>Viết số</a:t>
            </a:r>
            <a:r>
              <a:rPr lang="en-US" altLang="zh-CN" sz="2400" b="1" dirty="0" smtClean="0">
                <a:solidFill>
                  <a:srgbClr val="000066"/>
                </a:solidFill>
                <a:ea typeface="SimSun" pitchFamily="2" charset="-122"/>
              </a:rPr>
              <a:t>:…………</a:t>
            </a:r>
            <a:endParaRPr lang="en-US" altLang="zh-CN" sz="2400" b="1" dirty="0">
              <a:solidFill>
                <a:srgbClr val="000066"/>
              </a:solidFill>
              <a:ea typeface="SimSun" pitchFamily="2" charset="-122"/>
            </a:endParaRPr>
          </a:p>
        </p:txBody>
      </p:sp>
      <p:sp>
        <p:nvSpPr>
          <p:cNvPr id="198" name="Rectangle 197"/>
          <p:cNvSpPr>
            <a:spLocks noChangeArrowheads="1"/>
          </p:cNvSpPr>
          <p:nvPr/>
        </p:nvSpPr>
        <p:spPr bwMode="auto">
          <a:xfrm>
            <a:off x="1722363" y="3886205"/>
            <a:ext cx="1298736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432 516</a:t>
            </a:r>
          </a:p>
        </p:txBody>
      </p:sp>
      <p:sp>
        <p:nvSpPr>
          <p:cNvPr id="199" name="Rectangle 198"/>
          <p:cNvSpPr>
            <a:spLocks noChangeArrowheads="1"/>
          </p:cNvSpPr>
          <p:nvPr/>
        </p:nvSpPr>
        <p:spPr bwMode="auto">
          <a:xfrm>
            <a:off x="457203" y="4346587"/>
            <a:ext cx="27141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200" name="Rectangle 199"/>
          <p:cNvSpPr>
            <a:spLocks noChangeArrowheads="1"/>
          </p:cNvSpPr>
          <p:nvPr/>
        </p:nvSpPr>
        <p:spPr bwMode="auto">
          <a:xfrm>
            <a:off x="1662114" y="4346587"/>
            <a:ext cx="7374118" cy="461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C00000"/>
                </a:solidFill>
                <a:ea typeface="SimSun" pitchFamily="2" charset="-122"/>
              </a:rPr>
              <a:t>Bốn trăm ba mươi hai nghìn năm trăm mười sáu.</a:t>
            </a:r>
          </a:p>
        </p:txBody>
      </p:sp>
      <p:sp>
        <p:nvSpPr>
          <p:cNvPr id="201" name="Oval 1097"/>
          <p:cNvSpPr>
            <a:spLocks noChangeArrowheads="1"/>
          </p:cNvSpPr>
          <p:nvPr/>
        </p:nvSpPr>
        <p:spPr bwMode="auto">
          <a:xfrm>
            <a:off x="5334000" y="28575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02" name="Oval 1092"/>
          <p:cNvSpPr>
            <a:spLocks noChangeArrowheads="1"/>
          </p:cNvSpPr>
          <p:nvPr/>
        </p:nvSpPr>
        <p:spPr bwMode="auto">
          <a:xfrm>
            <a:off x="7620000" y="2857500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11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 animBg="1"/>
      <p:bldP spid="199" grpId="0"/>
      <p:bldP spid="200" grpId="0" animBg="1"/>
      <p:bldP spid="201" grpId="0" animBg="1"/>
      <p:bldP spid="20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814</Words>
  <Application>Microsoft Office PowerPoint</Application>
  <PresentationFormat>Trình chiếu Trên-màn-hình (16:9)</PresentationFormat>
  <Paragraphs>262</Paragraphs>
  <Slides>20</Slides>
  <Notes>0</Notes>
  <HiddenSlides>0</HiddenSlides>
  <MMClips>19</MMClips>
  <ScaleCrop>false</ScaleCrop>
  <HeadingPairs>
    <vt:vector size="4" baseType="variant">
      <vt:variant>
        <vt:lpstr>Chủ đề</vt:lpstr>
      </vt:variant>
      <vt:variant>
        <vt:i4>5</vt:i4>
      </vt:variant>
      <vt:variant>
        <vt:lpstr>Tiêu đề Bản chiếu</vt:lpstr>
      </vt:variant>
      <vt:variant>
        <vt:i4>20</vt:i4>
      </vt:variant>
    </vt:vector>
  </HeadingPairs>
  <TitlesOfParts>
    <vt:vector size="25" baseType="lpstr">
      <vt:lpstr>Default Design</vt:lpstr>
      <vt:lpstr>1_Office Theme</vt:lpstr>
      <vt:lpstr>2_Office Theme</vt:lpstr>
      <vt:lpstr>3_Office Theme</vt:lpstr>
      <vt:lpstr>1_Default Design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NK</dc:creator>
  <cp:lastModifiedBy>Windows User</cp:lastModifiedBy>
  <cp:revision>38</cp:revision>
  <dcterms:created xsi:type="dcterms:W3CDTF">2021-08-12T04:24:11Z</dcterms:created>
  <dcterms:modified xsi:type="dcterms:W3CDTF">2021-09-05T14:38:13Z</dcterms:modified>
</cp:coreProperties>
</file>