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9" r:id="rId2"/>
    <p:sldId id="260" r:id="rId3"/>
    <p:sldId id="259" r:id="rId4"/>
    <p:sldId id="264" r:id="rId5"/>
    <p:sldId id="282" r:id="rId6"/>
    <p:sldId id="283" r:id="rId7"/>
    <p:sldId id="281" r:id="rId8"/>
    <p:sldId id="294" r:id="rId9"/>
    <p:sldId id="273" r:id="rId10"/>
    <p:sldId id="295" r:id="rId11"/>
    <p:sldId id="296" r:id="rId12"/>
    <p:sldId id="284" r:id="rId13"/>
    <p:sldId id="285" r:id="rId14"/>
    <p:sldId id="289" r:id="rId15"/>
    <p:sldId id="290" r:id="rId16"/>
    <p:sldId id="299" r:id="rId17"/>
    <p:sldId id="297" r:id="rId18"/>
    <p:sldId id="268" r:id="rId19"/>
    <p:sldId id="269" r:id="rId20"/>
    <p:sldId id="292" r:id="rId21"/>
    <p:sldId id="280" r:id="rId22"/>
    <p:sldId id="275" r:id="rId23"/>
    <p:sldId id="270" r:id="rId24"/>
    <p:sldId id="276" r:id="rId25"/>
    <p:sldId id="277" r:id="rId26"/>
    <p:sldId id="261" r:id="rId27"/>
    <p:sldId id="293" r:id="rId28"/>
    <p:sldId id="272" r:id="rId29"/>
    <p:sldId id="291" r:id="rId30"/>
    <p:sldId id="300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8986"/>
    <a:srgbClr val="FFE4C9"/>
    <a:srgbClr val="FFD9B3"/>
    <a:srgbClr val="FFCC99"/>
    <a:srgbClr val="FADDCA"/>
    <a:srgbClr val="FCEEE4"/>
    <a:srgbClr val="FDF3ED"/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02" autoAdjust="0"/>
  </p:normalViewPr>
  <p:slideViewPr>
    <p:cSldViewPr snapToGrid="0">
      <p:cViewPr>
        <p:scale>
          <a:sx n="60" d="100"/>
          <a:sy n="60" d="100"/>
        </p:scale>
        <p:origin x="-908" y="-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esktop\MT TUẦN 6\vẽ chú thỏ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9722"/>
  <ax:ocxPr ax:name="_cy" ax:value="18521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%E1%BA%A7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3</a:t>
            </a: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8751" r="12147" b="5518"/>
          <a:stretch/>
        </p:blipFill>
        <p:spPr bwMode="auto">
          <a:xfrm>
            <a:off x="37213" y="116956"/>
            <a:ext cx="6246629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1" t="8751" r="4943" b="5518"/>
          <a:stretch/>
        </p:blipFill>
        <p:spPr bwMode="auto">
          <a:xfrm>
            <a:off x="6294474" y="116955"/>
            <a:ext cx="5816010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527" y="385873"/>
            <a:ext cx="8396177" cy="971550"/>
          </a:xfrm>
        </p:spPr>
        <p:txBody>
          <a:bodyPr>
            <a:normAutofit fontScale="90000"/>
          </a:bodyPr>
          <a:lstStyle/>
          <a:p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455580" y="1233376"/>
            <a:ext cx="3710764" cy="486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>
                <a:solidFill>
                  <a:srgbClr val="FF0000"/>
                </a:solidFill>
              </a:rPr>
              <a:t>Con </a:t>
            </a:r>
            <a:r>
              <a:rPr lang="en-US" altLang="en-US" sz="4000" b="0" dirty="0" err="1">
                <a:solidFill>
                  <a:srgbClr val="FF0000"/>
                </a:solidFill>
              </a:rPr>
              <a:t>gà</a:t>
            </a:r>
            <a:r>
              <a:rPr lang="en-US" altLang="en-US" sz="4000" b="0" dirty="0">
                <a:solidFill>
                  <a:srgbClr val="FF0000"/>
                </a:solidFill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</a:rPr>
              <a:t>trống</a:t>
            </a:r>
            <a:endParaRPr lang="en-US" altLang="en-US" sz="4000" b="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altLang="en-US" sz="2800" b="0" dirty="0" err="1">
                <a:solidFill>
                  <a:schemeClr val="accent2"/>
                </a:solidFill>
              </a:rPr>
              <a:t>Nó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gồm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những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bộ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phận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nào</a:t>
            </a:r>
            <a:r>
              <a:rPr lang="en-US" altLang="en-US" sz="2800" b="0" dirty="0">
                <a:solidFill>
                  <a:schemeClr val="accent2"/>
                </a:solidFill>
              </a:rPr>
              <a:t>?</a:t>
            </a:r>
          </a:p>
          <a:p>
            <a:pPr>
              <a:buFontTx/>
              <a:buNone/>
            </a:pPr>
            <a:r>
              <a:rPr lang="it-IT" altLang="en-US" sz="2800" b="0" dirty="0">
                <a:solidFill>
                  <a:srgbClr val="FF0000"/>
                </a:solidFill>
              </a:rPr>
              <a:t>Đầu, mình, chân, mắt, mồng, mỏ, lông, đuôi</a:t>
            </a:r>
          </a:p>
          <a:p>
            <a:pPr>
              <a:buFontTx/>
              <a:buNone/>
            </a:pPr>
            <a:r>
              <a:rPr lang="it-IT" altLang="en-US" sz="2800" b="0" dirty="0">
                <a:solidFill>
                  <a:schemeClr val="accent2"/>
                </a:solidFill>
              </a:rPr>
              <a:t>Hình dáng, màu sắc như thế nào?</a:t>
            </a:r>
          </a:p>
          <a:p>
            <a:pPr>
              <a:buFontTx/>
              <a:buNone/>
            </a:pPr>
            <a:r>
              <a:rPr lang="it-IT" altLang="en-US" sz="2800" b="0" dirty="0">
                <a:solidFill>
                  <a:srgbClr val="FF0000"/>
                </a:solidFill>
              </a:rPr>
              <a:t>Bộ lông sặc sỡ nhiều màu, lông đuôi dài và cong, mào đỏ...</a:t>
            </a:r>
          </a:p>
          <a:p>
            <a:pPr>
              <a:buFontTx/>
              <a:buNone/>
            </a:pPr>
            <a:endParaRPr lang="it-IT" altLang="en-US" sz="2800" b="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altLang="en-US" sz="3600" b="0" dirty="0">
              <a:solidFill>
                <a:srgbClr val="3333FF"/>
              </a:solidFill>
            </a:endParaRPr>
          </a:p>
        </p:txBody>
      </p:sp>
      <p:pic>
        <p:nvPicPr>
          <p:cNvPr id="4099" name="Picture 3" descr="C:\Users\admin\Desktop\ga_trong_b15330cf98ea4bdb95f81caeeffae67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t="14432" r="26281" b="11587"/>
          <a:stretch/>
        </p:blipFill>
        <p:spPr bwMode="auto">
          <a:xfrm>
            <a:off x="7166343" y="1116419"/>
            <a:ext cx="4072272" cy="45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919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8751" r="12147" b="5518"/>
          <a:stretch/>
        </p:blipFill>
        <p:spPr bwMode="auto">
          <a:xfrm>
            <a:off x="37213" y="116956"/>
            <a:ext cx="6246629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1" t="8751" r="4943" b="5518"/>
          <a:stretch/>
        </p:blipFill>
        <p:spPr bwMode="auto">
          <a:xfrm>
            <a:off x="6283841" y="116956"/>
            <a:ext cx="5816010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527" y="385873"/>
            <a:ext cx="8396177" cy="971550"/>
          </a:xfrm>
        </p:spPr>
        <p:txBody>
          <a:bodyPr>
            <a:normAutofit fontScale="90000"/>
          </a:bodyPr>
          <a:lstStyle/>
          <a:p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4195" y="1722473"/>
            <a:ext cx="3921642" cy="4097079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rgbClr val="FF0000"/>
                </a:solidFill>
              </a:rPr>
              <a:t>Con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3600" dirty="0" err="1" smtClean="0">
                <a:solidFill>
                  <a:srgbClr val="3333FF"/>
                </a:solidFill>
              </a:rPr>
              <a:t>Màu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sắc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của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nó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như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thế</a:t>
            </a:r>
            <a:r>
              <a:rPr lang="en-US" altLang="en-US" sz="3600" dirty="0" smtClean="0">
                <a:solidFill>
                  <a:srgbClr val="3333FF"/>
                </a:solidFill>
              </a:rPr>
              <a:t> </a:t>
            </a:r>
            <a:r>
              <a:rPr lang="en-US" altLang="en-US" sz="3600" dirty="0" err="1" smtClean="0">
                <a:solidFill>
                  <a:srgbClr val="3333FF"/>
                </a:solidFill>
              </a:rPr>
              <a:t>nào</a:t>
            </a:r>
            <a:r>
              <a:rPr lang="en-US" altLang="en-US" sz="3600" dirty="0" smtClean="0">
                <a:solidFill>
                  <a:srgbClr val="3333FF"/>
                </a:solidFill>
              </a:rPr>
              <a:t>?</a:t>
            </a:r>
          </a:p>
          <a:p>
            <a:r>
              <a:rPr lang="en-US" altLang="en-US" sz="2800" dirty="0" err="1" smtClean="0">
                <a:solidFill>
                  <a:srgbClr val="FF0000"/>
                </a:solidFill>
              </a:rPr>
              <a:t>Màu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vàng</a:t>
            </a:r>
            <a:r>
              <a:rPr lang="en-US" altLang="en-US" sz="2800" dirty="0" smtClean="0">
                <a:solidFill>
                  <a:srgbClr val="FF0000"/>
                </a:solidFill>
              </a:rPr>
              <a:t>-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trắng</a:t>
            </a:r>
            <a:r>
              <a:rPr lang="en-US" altLang="en-US" sz="2800" dirty="0" smtClean="0">
                <a:solidFill>
                  <a:srgbClr val="FF0000"/>
                </a:solidFill>
              </a:rPr>
              <a:t>-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đen</a:t>
            </a:r>
            <a:endParaRPr lang="en-US" altLang="en-US" sz="2800" dirty="0" smtClean="0">
              <a:solidFill>
                <a:srgbClr val="FF0000"/>
              </a:solidFill>
            </a:endParaRPr>
          </a:p>
          <a:p>
            <a:r>
              <a:rPr lang="en-US" altLang="en-US" sz="2800" dirty="0" smtClean="0">
                <a:solidFill>
                  <a:srgbClr val="FF0000"/>
                </a:solidFill>
              </a:rPr>
              <a:t>=&gt;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nó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rất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đẹp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Downloads\Picture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2" y="633118"/>
            <a:ext cx="6597697" cy="54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060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1200" y="1905000"/>
            <a:ext cx="508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 dirty="0" smtClean="0">
                <a:solidFill>
                  <a:srgbClr val="0033CC"/>
                </a:solidFill>
              </a:rPr>
              <a:t>* </a:t>
            </a:r>
            <a:r>
              <a:rPr lang="en-US" altLang="en-US" sz="3600" b="1" dirty="0" err="1" smtClean="0">
                <a:solidFill>
                  <a:srgbClr val="0033CC"/>
                </a:solidFill>
              </a:rPr>
              <a:t>Đây</a:t>
            </a:r>
            <a:r>
              <a:rPr lang="en-US" altLang="en-US" sz="3600" b="1" dirty="0" smtClean="0">
                <a:solidFill>
                  <a:srgbClr val="0033CC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33CC"/>
                </a:solidFill>
              </a:rPr>
              <a:t>là</a:t>
            </a:r>
            <a:r>
              <a:rPr lang="en-US" altLang="en-US" sz="3600" b="1" dirty="0" smtClean="0">
                <a:solidFill>
                  <a:srgbClr val="0033CC"/>
                </a:solidFill>
              </a:rPr>
              <a:t> con </a:t>
            </a:r>
            <a:r>
              <a:rPr lang="en-US" altLang="en-US" sz="3600" b="1" dirty="0" err="1" smtClean="0">
                <a:solidFill>
                  <a:srgbClr val="0033CC"/>
                </a:solidFill>
              </a:rPr>
              <a:t>vật</a:t>
            </a:r>
            <a:r>
              <a:rPr lang="en-US" altLang="en-US" sz="3600" b="1" dirty="0" smtClean="0">
                <a:solidFill>
                  <a:srgbClr val="0033CC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33CC"/>
                </a:solidFill>
              </a:rPr>
              <a:t>gì</a:t>
            </a:r>
            <a:r>
              <a:rPr lang="en-US" altLang="en-US" sz="3600" b="1" dirty="0" smtClean="0">
                <a:solidFill>
                  <a:srgbClr val="0033CC"/>
                </a:solidFill>
              </a:rPr>
              <a:t>?</a:t>
            </a:r>
          </a:p>
          <a:p>
            <a:r>
              <a:rPr lang="en-US" altLang="en-US" sz="2800" b="1" dirty="0" smtClean="0">
                <a:solidFill>
                  <a:srgbClr val="FF0000"/>
                </a:solidFill>
              </a:rPr>
              <a:t>Con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thỏ</a:t>
            </a:r>
            <a:endParaRPr lang="en-US" altLang="en-US" sz="28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altLang="en-US" sz="3600" dirty="0" smtClean="0">
                <a:solidFill>
                  <a:srgbClr val="0033CC"/>
                </a:solidFill>
              </a:rPr>
              <a:t>*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Nó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có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đặc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điểm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gì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nổi</a:t>
            </a:r>
            <a:r>
              <a:rPr lang="en-US" altLang="en-US" sz="3600" dirty="0" smtClean="0">
                <a:solidFill>
                  <a:srgbClr val="0033CC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</a:rPr>
              <a:t>bật</a:t>
            </a:r>
            <a:r>
              <a:rPr lang="en-US" altLang="en-US" sz="3600" dirty="0" smtClean="0">
                <a:solidFill>
                  <a:srgbClr val="0033CC"/>
                </a:solidFill>
              </a:rPr>
              <a:t>?</a:t>
            </a:r>
          </a:p>
          <a:p>
            <a:r>
              <a:rPr lang="en-US" alt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dài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ngắn</a:t>
            </a:r>
            <a:endParaRPr lang="en-US" altLang="en-US" sz="28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51204" name="Picture 4" descr="Ct06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871870"/>
            <a:ext cx="4967767" cy="4243388"/>
          </a:xfrm>
          <a:noFill/>
        </p:spPr>
      </p:pic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0" y="685800"/>
            <a:ext cx="12192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1207" name="Picture 7" descr="bunny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09600" y="54102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257800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6096000" y="3048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1467114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26  C 0.081 -0.06524  0.102 -0.0719  0.124 -0.0719  C 0.149 -0.0719  0.169 -0.06524  0.183 -0.05326  L 0.25 0  E" pathEditMode="relative" ptsTypes="">
                                      <p:cBhvr>
                                        <p:cTn id="50" dur="2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04850"/>
            <a:ext cx="10363200" cy="971550"/>
          </a:xfrm>
        </p:spPr>
        <p:txBody>
          <a:bodyPr>
            <a:normAutofit fontScale="90000"/>
          </a:bodyPr>
          <a:lstStyle/>
          <a:p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5584" y="1554126"/>
            <a:ext cx="5080000" cy="4114800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rgbClr val="FF0000"/>
                </a:solidFill>
              </a:rPr>
              <a:t>Con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mèo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.</a:t>
            </a:r>
          </a:p>
          <a:p>
            <a:pPr>
              <a:buFontTx/>
              <a:buNone/>
            </a:pPr>
            <a:r>
              <a:rPr lang="en-US" altLang="en-US" sz="2800" dirty="0" smtClean="0">
                <a:solidFill>
                  <a:schemeClr val="tx2"/>
                </a:solidFill>
              </a:rPr>
              <a:t>*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8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 mình, chân, mắt, mũi, miệng, lông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2228" name="Picture 4" descr="ocats00003p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9562" y="685800"/>
            <a:ext cx="6556745" cy="4825336"/>
          </a:xfrm>
          <a:noFill/>
        </p:spPr>
      </p:pic>
      <p:pic>
        <p:nvPicPr>
          <p:cNvPr id="52230" name="Picture 6" descr="cat4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51450"/>
            <a:ext cx="254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685800"/>
            <a:ext cx="12192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2232" name="Picture 8" descr="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784" y="5453063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706034" y="4079875"/>
            <a:ext cx="35771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-66796" y="3560762"/>
            <a:ext cx="528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 dirty="0">
                <a:solidFill>
                  <a:srgbClr val="00FFFF"/>
                </a:solidFill>
              </a:rPr>
              <a:t>* </a:t>
            </a:r>
            <a:r>
              <a:rPr lang="en-US" altLang="en-US" sz="2800" dirty="0" err="1">
                <a:solidFill>
                  <a:srgbClr val="9933FF"/>
                </a:solidFill>
              </a:rPr>
              <a:t>Nó</a:t>
            </a:r>
            <a:r>
              <a:rPr lang="en-US" altLang="en-US" sz="2800" dirty="0">
                <a:solidFill>
                  <a:srgbClr val="9933FF"/>
                </a:solidFill>
              </a:rPr>
              <a:t> </a:t>
            </a:r>
            <a:r>
              <a:rPr lang="en-US" altLang="en-US" sz="2800" dirty="0" err="1">
                <a:solidFill>
                  <a:srgbClr val="9933FF"/>
                </a:solidFill>
              </a:rPr>
              <a:t>có</a:t>
            </a:r>
            <a:r>
              <a:rPr lang="en-US" altLang="en-US" sz="2800" dirty="0">
                <a:solidFill>
                  <a:srgbClr val="9933FF"/>
                </a:solidFill>
              </a:rPr>
              <a:t> </a:t>
            </a:r>
            <a:r>
              <a:rPr lang="en-US" altLang="en-US" sz="2800" dirty="0" err="1">
                <a:solidFill>
                  <a:srgbClr val="9933FF"/>
                </a:solidFill>
              </a:rPr>
              <a:t>ích</a:t>
            </a:r>
            <a:r>
              <a:rPr lang="en-US" altLang="en-US" sz="2800" dirty="0">
                <a:solidFill>
                  <a:srgbClr val="9933FF"/>
                </a:solidFill>
              </a:rPr>
              <a:t> </a:t>
            </a:r>
            <a:r>
              <a:rPr lang="en-US" altLang="en-US" sz="2800" dirty="0" err="1">
                <a:solidFill>
                  <a:srgbClr val="9933FF"/>
                </a:solidFill>
              </a:rPr>
              <a:t>lợi</a:t>
            </a:r>
            <a:r>
              <a:rPr lang="en-US" altLang="en-US" sz="2800" dirty="0">
                <a:solidFill>
                  <a:srgbClr val="9933FF"/>
                </a:solidFill>
              </a:rPr>
              <a:t> </a:t>
            </a:r>
            <a:r>
              <a:rPr lang="en-US" altLang="en-US" sz="2800" dirty="0" err="1">
                <a:solidFill>
                  <a:srgbClr val="9933FF"/>
                </a:solidFill>
              </a:rPr>
              <a:t>gì</a:t>
            </a:r>
            <a:r>
              <a:rPr lang="en-US" altLang="en-US" sz="2800" dirty="0">
                <a:solidFill>
                  <a:srgbClr val="9933FF"/>
                </a:solidFill>
              </a:rPr>
              <a:t> </a:t>
            </a:r>
            <a:r>
              <a:rPr lang="en-US" altLang="en-US" sz="2800" dirty="0" err="1">
                <a:solidFill>
                  <a:srgbClr val="9933FF"/>
                </a:solidFill>
              </a:rPr>
              <a:t>không</a:t>
            </a:r>
            <a:r>
              <a:rPr lang="en-US" altLang="en-US" sz="2800" dirty="0">
                <a:solidFill>
                  <a:srgbClr val="9933FF"/>
                </a:solidFill>
              </a:rPr>
              <a:t>?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44404" y="4247356"/>
            <a:ext cx="4572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-</a:t>
            </a:r>
            <a:r>
              <a:rPr lang="en-US" altLang="en-US" b="0" dirty="0" smtClean="0"/>
              <a:t> </a:t>
            </a:r>
            <a:r>
              <a:rPr lang="en-US" altLang="en-US" b="0" dirty="0" err="1">
                <a:solidFill>
                  <a:schemeClr val="accent2"/>
                </a:solidFill>
              </a:rPr>
              <a:t>N</a:t>
            </a:r>
            <a:r>
              <a:rPr lang="en-US" altLang="en-US" sz="2800" b="0" dirty="0" err="1">
                <a:solidFill>
                  <a:schemeClr val="accent2"/>
                </a:solidFill>
              </a:rPr>
              <a:t>ó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bắt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chuột</a:t>
            </a:r>
            <a:endParaRPr lang="en-US" altLang="en-US" sz="28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855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6671E-6 C 0.00937 -0.0252 0.02222 -0.04924 0.04791 -0.04924 C 0.07691 -0.04924 0.08698 -0.0252 0.09652 3.96671E-6 C 0.10937 0.02797 0.11892 0.05594 0.15121 0.05594 C 0.18021 0.05594 0.18975 0.02797 0.2026 3.96671E-6 C 0.20885 -0.0252 0.2217 -0.04924 0.25069 -0.04924 C 0.27639 -0.04924 0.28923 -0.0252 0.2993 3.96671E-6 C 0.30868 0.02797 0.32152 0.05594 0.35069 0.05594 C 0.37968 0.05594 0.40208 3.96671E-6 0.40208 0.00023 C 0.41146 -0.0252 0.42152 -0.04924 0.45 -0.04924 C 0.47899 -0.04924 0.48906 -0.0252 0.49861 3.96671E-6 C 0.51146 0.02797 0.521 0.05594 0.5533 0.05594 C 0.58229 0.05594 0.59184 0.02797 0.60139 3.96671E-6 C 0.61423 -0.0252 0.62378 -0.04924 0.65277 -0.04924 C 0.67847 -0.04924 0.69132 -0.0252 0.70139 3.96671E-6 C 0.71076 0.02797 0.72361 0.05594 0.75277 0.05594 C 0.78177 0.05594 0.79132 0.02797 0.80416 3.96671E-6 " pathEditMode="relative" rAng="0" ptsTypes="fffffffffffffffff">
                                      <p:cBhvr>
                                        <p:cTn id="70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8" presetClass="exit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  <p:bldP spid="52234" grpId="0"/>
      <p:bldP spid="522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8751" r="12147" b="5518"/>
          <a:stretch/>
        </p:blipFill>
        <p:spPr bwMode="auto">
          <a:xfrm>
            <a:off x="37213" y="116956"/>
            <a:ext cx="6246629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09b99ae613ceda9083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1" t="8751" r="4943" b="5518"/>
          <a:stretch/>
        </p:blipFill>
        <p:spPr bwMode="auto">
          <a:xfrm>
            <a:off x="6283841" y="116956"/>
            <a:ext cx="5816010" cy="66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527" y="385873"/>
            <a:ext cx="8396177" cy="971550"/>
          </a:xfrm>
        </p:spPr>
        <p:txBody>
          <a:bodyPr>
            <a:normAutofit fontScale="90000"/>
          </a:bodyPr>
          <a:lstStyle/>
          <a:p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455580" y="861238"/>
            <a:ext cx="3710764" cy="546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0" dirty="0" err="1" smtClean="0">
                <a:solidFill>
                  <a:schemeClr val="accent2"/>
                </a:solidFill>
              </a:rPr>
              <a:t>Nó</a:t>
            </a:r>
            <a:r>
              <a:rPr lang="en-US" altLang="en-US" sz="2800" b="0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gồm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những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bộ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phận</a:t>
            </a:r>
            <a:r>
              <a:rPr lang="en-US" altLang="en-US" sz="2800" b="0" dirty="0">
                <a:solidFill>
                  <a:schemeClr val="accent2"/>
                </a:solidFill>
              </a:rPr>
              <a:t> </a:t>
            </a:r>
            <a:r>
              <a:rPr lang="en-US" altLang="en-US" sz="2800" b="0" dirty="0" err="1">
                <a:solidFill>
                  <a:schemeClr val="accent2"/>
                </a:solidFill>
              </a:rPr>
              <a:t>nào</a:t>
            </a:r>
            <a:r>
              <a:rPr lang="en-US" altLang="en-US" sz="2800" b="0" dirty="0">
                <a:solidFill>
                  <a:schemeClr val="accent2"/>
                </a:solidFill>
              </a:rPr>
              <a:t>?</a:t>
            </a:r>
          </a:p>
          <a:p>
            <a:pPr>
              <a:buFontTx/>
              <a:buNone/>
            </a:pPr>
            <a:r>
              <a:rPr lang="it-IT" altLang="en-US" sz="2800" b="0" dirty="0">
                <a:solidFill>
                  <a:srgbClr val="FF0000"/>
                </a:solidFill>
              </a:rPr>
              <a:t>Đầu, </a:t>
            </a:r>
            <a:r>
              <a:rPr lang="vi-VN" sz="2800" dirty="0" smtClean="0">
                <a:solidFill>
                  <a:srgbClr val="FF0000"/>
                </a:solidFill>
              </a:rPr>
              <a:t>cổ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vi-VN" sz="2800" dirty="0" smtClean="0">
                <a:solidFill>
                  <a:srgbClr val="FF0000"/>
                </a:solidFill>
              </a:rPr>
              <a:t>thân</a:t>
            </a:r>
            <a:r>
              <a:rPr lang="it-IT" altLang="en-US" sz="2800" b="0" dirty="0" smtClean="0">
                <a:solidFill>
                  <a:srgbClr val="FF0000"/>
                </a:solidFill>
              </a:rPr>
              <a:t>, </a:t>
            </a:r>
            <a:r>
              <a:rPr lang="it-IT" altLang="en-US" sz="2800" b="0" dirty="0">
                <a:solidFill>
                  <a:srgbClr val="FF0000"/>
                </a:solidFill>
              </a:rPr>
              <a:t>chân, </a:t>
            </a:r>
            <a:r>
              <a:rPr lang="it-IT" altLang="en-US" sz="2800" dirty="0" smtClean="0">
                <a:solidFill>
                  <a:srgbClr val="FF0000"/>
                </a:solidFill>
              </a:rPr>
              <a:t>đuôi</a:t>
            </a:r>
            <a:r>
              <a:rPr lang="it-IT" altLang="en-US" sz="2800" b="0" dirty="0" smtClean="0">
                <a:solidFill>
                  <a:srgbClr val="FF0000"/>
                </a:solidFill>
              </a:rPr>
              <a:t>, tai, sừng....</a:t>
            </a:r>
            <a:r>
              <a:rPr lang="vi-VN" sz="2800" dirty="0">
                <a:hlinkClick r:id="rId3" tooltip="Đầu"/>
              </a:rPr>
              <a:t> </a:t>
            </a:r>
            <a:endParaRPr lang="en-US" sz="2800" dirty="0" smtClean="0"/>
          </a:p>
          <a:p>
            <a:pPr>
              <a:buFontTx/>
              <a:buNone/>
            </a:pPr>
            <a:r>
              <a:rPr lang="it-IT" altLang="en-US" sz="2800" b="0" dirty="0" smtClean="0">
                <a:solidFill>
                  <a:schemeClr val="accent2"/>
                </a:solidFill>
              </a:rPr>
              <a:t>Hình </a:t>
            </a:r>
            <a:r>
              <a:rPr lang="it-IT" altLang="en-US" sz="2800" b="0" dirty="0">
                <a:solidFill>
                  <a:schemeClr val="accent2"/>
                </a:solidFill>
              </a:rPr>
              <a:t>dáng, màu sắc như thế nào?</a:t>
            </a:r>
          </a:p>
          <a:p>
            <a:pPr>
              <a:buNone/>
            </a:pPr>
            <a:r>
              <a:rPr lang="en-US" sz="2800" dirty="0"/>
              <a:t> </a:t>
            </a:r>
            <a:r>
              <a:rPr lang="en-US" sz="2800" dirty="0" err="1">
                <a:solidFill>
                  <a:srgbClr val="FF0000"/>
                </a:solidFill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</a:rPr>
              <a:t>râu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khỏe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khoắn</a:t>
            </a:r>
            <a:r>
              <a:rPr lang="en-US" sz="2800" dirty="0" smtClean="0">
                <a:solidFill>
                  <a:srgbClr val="FF0000"/>
                </a:solidFill>
              </a:rPr>
              <a:t>, to</a:t>
            </a:r>
            <a:r>
              <a:rPr lang="vi-VN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lớn, </a:t>
            </a:r>
            <a:r>
              <a:rPr lang="en-US" sz="2800" dirty="0" err="1" smtClean="0">
                <a:solidFill>
                  <a:srgbClr val="FF0000"/>
                </a:solidFill>
              </a:rPr>
              <a:t>màu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đen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bóng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en-US" sz="2800" dirty="0" err="1" smtClean="0">
                <a:solidFill>
                  <a:srgbClr val="FF0000"/>
                </a:solidFill>
              </a:rPr>
              <a:t>Trâu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chính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nông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\Downloads\1562039166_news_5713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13" y="-510362"/>
            <a:ext cx="5507665" cy="59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3637" y="5411972"/>
            <a:ext cx="17684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190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080" y="-1"/>
            <a:ext cx="1101533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2299289" y="-106326"/>
            <a:ext cx="6267893" cy="2895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FF00"/>
                </a:solidFill>
                <a:cs typeface="Times New Roman" pitchFamily="18" charset="0"/>
              </a:rPr>
              <a:t>Kể thêm một số con </a:t>
            </a:r>
            <a:r>
              <a:rPr lang="en-US" sz="3600" b="1" kern="0" dirty="0" err="1">
                <a:solidFill>
                  <a:srgbClr val="FFFF00"/>
                </a:solidFill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FF00"/>
                </a:solidFill>
                <a:cs typeface="Times New Roman" pitchFamily="18" charset="0"/>
              </a:rPr>
              <a:t>nuôi</a:t>
            </a:r>
            <a:r>
              <a:rPr lang="en-US" sz="3600" b="1" kern="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FF00"/>
                </a:solidFill>
                <a:cs typeface="Times New Roman" pitchFamily="18" charset="0"/>
              </a:rPr>
              <a:t>mà</a:t>
            </a:r>
            <a:r>
              <a:rPr lang="en-US" sz="3600" b="1" kern="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FF00"/>
                </a:solidFill>
                <a:cs typeface="Times New Roman" pitchFamily="18" charset="0"/>
              </a:rPr>
              <a:t>em</a:t>
            </a:r>
            <a:r>
              <a:rPr lang="en-US" sz="3600" b="1" kern="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cs typeface="Times New Roman" pitchFamily="18" charset="0"/>
              </a:rPr>
              <a:t>biết</a:t>
            </a:r>
            <a:r>
              <a:rPr lang="en-US" sz="3600" b="1" kern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FF00"/>
                </a:solidFill>
                <a:cs typeface="Times New Roman" pitchFamily="18" charset="0"/>
              </a:rPr>
              <a:t>nhé</a:t>
            </a:r>
            <a:r>
              <a:rPr lang="en-US" sz="3600" b="1" kern="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FFFF00"/>
                </a:solidFill>
                <a:cs typeface="Times New Roman" pitchFamily="18" charset="0"/>
              </a:rPr>
              <a:t>? </a:t>
            </a:r>
            <a:endParaRPr lang="en-US" sz="3600" b="1" kern="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7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5784" y="465138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9785" y="295861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7918" y="834470"/>
            <a:ext cx="6754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2.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5845" y="244312"/>
            <a:ext cx="11358823" cy="6262814"/>
            <a:chOff x="890818" y="757813"/>
            <a:chExt cx="10697144" cy="5646779"/>
          </a:xfrm>
        </p:grpSpPr>
        <p:pic>
          <p:nvPicPr>
            <p:cNvPr id="2051" name="Picture 3" descr="C:\Users\Admin\Downloads\download (1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890818" y="929833"/>
              <a:ext cx="3376381" cy="2197980"/>
            </a:xfrm>
            <a:prstGeom prst="rect">
              <a:avLst/>
            </a:prstGeom>
            <a:noFill/>
          </p:spPr>
        </p:pic>
        <p:pic>
          <p:nvPicPr>
            <p:cNvPr id="2052" name="Picture 4" descr="C:\Users\Admin\Downloads\download (2).jpg"/>
            <p:cNvPicPr>
              <a:picLocks noChangeAspect="1" noChangeArrowheads="1"/>
            </p:cNvPicPr>
            <p:nvPr/>
          </p:nvPicPr>
          <p:blipFill>
            <a:blip r:embed="rId3"/>
            <a:srcRect l="6943" t="9268" r="9075" b="10932"/>
            <a:stretch>
              <a:fillRect/>
            </a:stretch>
          </p:blipFill>
          <p:spPr bwMode="auto">
            <a:xfrm>
              <a:off x="7803777" y="757813"/>
              <a:ext cx="3784185" cy="2104071"/>
            </a:xfrm>
            <a:prstGeom prst="rect">
              <a:avLst/>
            </a:prstGeom>
            <a:noFill/>
          </p:spPr>
        </p:pic>
        <p:pic>
          <p:nvPicPr>
            <p:cNvPr id="2056" name="Picture 8" descr="C:\Users\Admin\Downloads\downloa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8504" y="1020427"/>
              <a:ext cx="3162538" cy="2288469"/>
            </a:xfrm>
            <a:prstGeom prst="rect">
              <a:avLst/>
            </a:prstGeom>
            <a:noFill/>
          </p:spPr>
        </p:pic>
        <p:pic>
          <p:nvPicPr>
            <p:cNvPr id="2058" name="Picture 10" descr="Bộ 3 tranh trang trí con vật chú voi với họa tiết độc đáo13718 -  123Design.org"/>
            <p:cNvPicPr>
              <a:picLocks noChangeAspect="1" noChangeArrowheads="1"/>
            </p:cNvPicPr>
            <p:nvPr/>
          </p:nvPicPr>
          <p:blipFill>
            <a:blip r:embed="rId5"/>
            <a:srcRect l="4690" t="16699" r="5364" b="17812"/>
            <a:stretch>
              <a:fillRect/>
            </a:stretch>
          </p:blipFill>
          <p:spPr bwMode="auto">
            <a:xfrm>
              <a:off x="1179443" y="2937019"/>
              <a:ext cx="3101008" cy="2257834"/>
            </a:xfrm>
            <a:prstGeom prst="rect">
              <a:avLst/>
            </a:prstGeom>
            <a:noFill/>
          </p:spPr>
        </p:pic>
        <p:pic>
          <p:nvPicPr>
            <p:cNvPr id="2060" name="Picture 12" descr="Bộ 3 tranh trang trí con vật chú voi với họa tiết độc đáo13722 -  123Design.org"/>
            <p:cNvPicPr>
              <a:picLocks noChangeAspect="1" noChangeArrowheads="1"/>
            </p:cNvPicPr>
            <p:nvPr/>
          </p:nvPicPr>
          <p:blipFill>
            <a:blip r:embed="rId6"/>
            <a:srcRect l="5074" t="18551" r="5457" b="19227"/>
            <a:stretch>
              <a:fillRect/>
            </a:stretch>
          </p:blipFill>
          <p:spPr bwMode="auto">
            <a:xfrm>
              <a:off x="7945769" y="2950268"/>
              <a:ext cx="3265570" cy="2271087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073425" y="5327374"/>
              <a:ext cx="104427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29202" y="3069771"/>
              <a:ext cx="2351314" cy="2351314"/>
              <a:chOff x="7628707" y="1110343"/>
              <a:chExt cx="3997236" cy="5003074"/>
            </a:xfrm>
          </p:grpSpPr>
          <p:pic>
            <p:nvPicPr>
              <p:cNvPr id="11" name="Picture 5" descr="C:\Users\Admin\Downloads\ee942c7505e7f3b9aaf6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628707" y="1110343"/>
                <a:ext cx="3956566" cy="5003074"/>
              </a:xfrm>
              <a:prstGeom prst="rect">
                <a:avLst/>
              </a:prstGeom>
              <a:noFill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1051177" y="5460274"/>
                <a:ext cx="574766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175788" cy="6858000"/>
          </a:xfrm>
          <a:prstGeom prst="rect">
            <a:avLst/>
          </a:prstGeom>
        </p:spPr>
      </p:pic>
      <p:pic>
        <p:nvPicPr>
          <p:cNvPr id="4" name="Picture 5" descr="C:\Users\Admin\Downloads\download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9" y="661574"/>
            <a:ext cx="3981422" cy="2818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6" descr="C:\Users\Admin\Downloads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3508" y="616607"/>
            <a:ext cx="3948771" cy="2812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5294" y="3934046"/>
            <a:ext cx="389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8870" y="3919873"/>
            <a:ext cx="331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8136" y="3875189"/>
            <a:ext cx="331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11" y="689595"/>
            <a:ext cx="3842708" cy="2727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4" y="311888"/>
            <a:ext cx="8527311" cy="6053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5164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" y="0"/>
            <a:ext cx="12175788" cy="68580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3" name="WindowsMediaPlayer1" r:id="rId2" imgW="10700300" imgH="6667843"/>
        </mc:Choice>
        <mc:Fallback>
          <p:control name="WindowsMediaPlayer1" r:id="rId2" imgW="10700300" imgH="6667843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" y="0"/>
                  <a:ext cx="10696575" cy="6667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31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31473" y="1688329"/>
            <a:ext cx="559090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ẽ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050" name="Picture 2" descr="C:\Users\Admin\Downloads\164ff852d0c0269e7f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968" y="1619796"/>
            <a:ext cx="3409654" cy="4232366"/>
          </a:xfrm>
          <a:prstGeom prst="rect">
            <a:avLst/>
          </a:prstGeom>
          <a:noFill/>
        </p:spPr>
      </p:pic>
      <p:pic>
        <p:nvPicPr>
          <p:cNvPr id="2051" name="Picture 3" descr="C:\Users\Admin\Downloads\881bb81a908866d63f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009" y="1659120"/>
            <a:ext cx="3146140" cy="4193907"/>
          </a:xfrm>
          <a:prstGeom prst="rect">
            <a:avLst/>
          </a:prstGeom>
          <a:noFill/>
        </p:spPr>
      </p:pic>
      <p:pic>
        <p:nvPicPr>
          <p:cNvPr id="2054" name="Picture 6" descr="C:\Users\Admin\Downloads\aafe1b3232a0c4fe9d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0709" y="1645920"/>
            <a:ext cx="3267493" cy="4219303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5" name="Picture 4" descr="C:\Users\Admin\Downloads\19159e18b68a40d419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95" y="1783216"/>
            <a:ext cx="3049598" cy="4330202"/>
          </a:xfrm>
          <a:prstGeom prst="rect">
            <a:avLst/>
          </a:prstGeom>
          <a:noFill/>
        </p:spPr>
      </p:pic>
      <p:pic>
        <p:nvPicPr>
          <p:cNvPr id="6" name="Picture 5" descr="C:\Users\Admin\Downloads\81a3a2d88a4a7c14255b.jpg"/>
          <p:cNvPicPr>
            <a:picLocks noChangeAspect="1" noChangeArrowheads="1"/>
          </p:cNvPicPr>
          <p:nvPr/>
        </p:nvPicPr>
        <p:blipFill>
          <a:blip r:embed="rId4" cstate="print"/>
          <a:srcRect t="669"/>
          <a:stretch>
            <a:fillRect/>
          </a:stretch>
        </p:blipFill>
        <p:spPr bwMode="auto">
          <a:xfrm>
            <a:off x="9010732" y="1770379"/>
            <a:ext cx="2470385" cy="4299117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3" descr="C:\Users\Admin\Downloads\4caffe9dd60f2051791e.jpg"/>
          <p:cNvPicPr>
            <a:picLocks noChangeAspect="1" noChangeArrowheads="1"/>
          </p:cNvPicPr>
          <p:nvPr/>
        </p:nvPicPr>
        <p:blipFill>
          <a:blip r:embed="rId5" cstate="print"/>
          <a:srcRect t="6165"/>
          <a:stretch>
            <a:fillRect/>
          </a:stretch>
        </p:blipFill>
        <p:spPr bwMode="auto">
          <a:xfrm>
            <a:off x="4380419" y="1796237"/>
            <a:ext cx="3773557" cy="42600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1026" name="Picture 2" descr="C:\Users\Admin\Downloads\1c0495c6bc544a0a1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522" y="3850021"/>
            <a:ext cx="3394118" cy="242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ownloads\cf330c162484d2da8b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773" y="1082968"/>
            <a:ext cx="3313043" cy="23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:\Users\Admin\Downloads\ac23df68f6fa00a459eb.jpg"/>
          <p:cNvPicPr>
            <a:picLocks noChangeAspect="1" noChangeArrowheads="1"/>
          </p:cNvPicPr>
          <p:nvPr/>
        </p:nvPicPr>
        <p:blipFill>
          <a:blip r:embed="rId5"/>
          <a:srcRect t="27082" b="27612"/>
          <a:stretch>
            <a:fillRect/>
          </a:stretch>
        </p:blipFill>
        <p:spPr bwMode="auto">
          <a:xfrm>
            <a:off x="1056041" y="1339496"/>
            <a:ext cx="5914603" cy="47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4566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quen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6" y="-95693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64038" y="1312705"/>
            <a:ext cx="630095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-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- Con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398334" y="765252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7292" y="1528350"/>
            <a:ext cx="824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... Cho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781" y="3405189"/>
            <a:ext cx="1790700" cy="1876425"/>
          </a:xfrm>
          <a:prstGeom prst="rect">
            <a:avLst/>
          </a:prstGeom>
          <a:noFill/>
        </p:spPr>
      </p:pic>
      <p:pic>
        <p:nvPicPr>
          <p:cNvPr id="1027" name="Picture 3" descr="C:\Users\Admin\Downloads\download (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2840" y="3371850"/>
            <a:ext cx="2219325" cy="1943100"/>
          </a:xfrm>
          <a:prstGeom prst="rect">
            <a:avLst/>
          </a:prstGeom>
          <a:noFill/>
        </p:spPr>
      </p:pic>
      <p:pic>
        <p:nvPicPr>
          <p:cNvPr id="1028" name="Picture 4" descr="C:\Users\Admin\Downloads\download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7139" y="3392126"/>
            <a:ext cx="1752600" cy="1876425"/>
          </a:xfrm>
          <a:prstGeom prst="rect">
            <a:avLst/>
          </a:prstGeom>
          <a:noFill/>
        </p:spPr>
      </p:pic>
      <p:pic>
        <p:nvPicPr>
          <p:cNvPr id="1029" name="Picture 5" descr="C:\Users\Admin\Downloads\download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107" y="3728629"/>
            <a:ext cx="1828800" cy="1543050"/>
          </a:xfrm>
          <a:prstGeom prst="rect">
            <a:avLst/>
          </a:prstGeom>
          <a:noFill/>
        </p:spPr>
      </p:pic>
      <p:pic>
        <p:nvPicPr>
          <p:cNvPr id="1030" name="Picture 6" descr="C:\Users\Admin\Downloads\download (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868" y="3688216"/>
            <a:ext cx="22479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  <a:endParaRPr lang="en-US" sz="4800" b="1" dirty="0">
              <a:solidFill>
                <a:srgbClr val="6600CC"/>
              </a:solidFill>
              <a:latin typeface="Jokerman" panose="04090605060D06020702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77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838200"/>
            <a:ext cx="629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10000"/>
            <a:ext cx="477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1" descr="Kết quả hình ảnh cho tạo hình con vật bằng đất nă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733800"/>
            <a:ext cx="660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2032000" y="228600"/>
            <a:ext cx="8737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Bài vận dụng sáng tạo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72913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=""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42779" y="4020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382" y="2668985"/>
            <a:ext cx="8314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...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2860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3: </a:t>
            </a:r>
          </a:p>
          <a:p>
            <a:pPr algn="ctr"/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alt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quen</a:t>
            </a:r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thuộc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 algn="just" fontAlgn="base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  <a:tab pos="6931025" algn="l"/>
              </a:tabLst>
            </a:pP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bộ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phận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,…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quen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thuộc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solidFill>
                <a:srgbClr val="0070C0"/>
              </a:solidFill>
              <a:cs typeface="Times New Roman" pitchFamily="18" charset="0"/>
            </a:endParaRPr>
          </a:p>
          <a:p>
            <a:pPr marL="457200" lvl="1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  <a:tab pos="6931025" algn="l"/>
              </a:tabLst>
            </a:pP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Vẽ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quen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thuộc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ý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thích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nét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3400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solidFill>
                <a:srgbClr val="0070C0"/>
              </a:solidFill>
              <a:cs typeface="Times New Roman" pitchFamily="18" charset="0"/>
            </a:endParaRPr>
          </a:p>
          <a:p>
            <a:pPr marL="457200" lvl="1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  <a:tab pos="6931025" algn="l"/>
              </a:tabLst>
            </a:pP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400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</a:rPr>
              <a:t>1/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Sách</a:t>
            </a:r>
            <a:r>
              <a:rPr lang="en-US" altLang="en-US" sz="5400" dirty="0" smtClean="0">
                <a:solidFill>
                  <a:srgbClr val="FF0000"/>
                </a:solidFill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học</a:t>
            </a:r>
            <a:r>
              <a:rPr lang="en-US" altLang="en-US" sz="5400" dirty="0" smtClean="0">
                <a:solidFill>
                  <a:srgbClr val="FF0000"/>
                </a:solidFill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mĩ</a:t>
            </a:r>
            <a:r>
              <a:rPr lang="en-US" altLang="en-US" sz="5400" dirty="0" smtClean="0">
                <a:solidFill>
                  <a:srgbClr val="FF0000"/>
                </a:solidFill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thuật</a:t>
            </a:r>
            <a:r>
              <a:rPr lang="en-US" altLang="en-US" sz="5400" dirty="0" smtClean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5400" dirty="0" smtClean="0">
                <a:solidFill>
                  <a:srgbClr val="FF0000"/>
                </a:solidFill>
              </a:rPr>
              <a:t>2</a:t>
            </a:r>
            <a:r>
              <a:rPr lang="en-US" altLang="en-US" sz="5400" dirty="0">
                <a:solidFill>
                  <a:srgbClr val="FF0000"/>
                </a:solidFill>
              </a:rPr>
              <a:t>/ </a:t>
            </a:r>
            <a:r>
              <a:rPr lang="en-US" altLang="en-US" sz="5400" dirty="0" err="1">
                <a:solidFill>
                  <a:srgbClr val="FF0000"/>
                </a:solidFill>
              </a:rPr>
              <a:t>Giấy</a:t>
            </a:r>
            <a:r>
              <a:rPr lang="en-US" altLang="en-US" sz="5400" dirty="0">
                <a:solidFill>
                  <a:srgbClr val="FF0000"/>
                </a:solidFill>
              </a:rPr>
              <a:t> </a:t>
            </a:r>
            <a:r>
              <a:rPr lang="en-US" altLang="en-US" sz="5400" dirty="0" smtClean="0">
                <a:solidFill>
                  <a:srgbClr val="FF0000"/>
                </a:solidFill>
              </a:rPr>
              <a:t>A4,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màu</a:t>
            </a:r>
            <a:r>
              <a:rPr lang="en-US" altLang="en-US" sz="5400" dirty="0" smtClean="0">
                <a:solidFill>
                  <a:srgbClr val="FF0000"/>
                </a:solidFill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vẽ</a:t>
            </a:r>
            <a:r>
              <a:rPr lang="en-US" altLang="en-US" sz="5400" dirty="0" smtClean="0">
                <a:solidFill>
                  <a:srgbClr val="FF0000"/>
                </a:solidFill>
              </a:rPr>
              <a:t>(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màu</a:t>
            </a:r>
            <a:r>
              <a:rPr lang="en-US" altLang="en-US" sz="5400" dirty="0" smtClean="0">
                <a:solidFill>
                  <a:srgbClr val="FF0000"/>
                </a:solidFill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</a:rPr>
              <a:t>nước</a:t>
            </a:r>
            <a:r>
              <a:rPr lang="en-US" altLang="en-US" sz="5400" dirty="0">
                <a:solidFill>
                  <a:srgbClr val="FF0000"/>
                </a:solidFill>
              </a:rPr>
              <a:t>, </a:t>
            </a:r>
            <a:r>
              <a:rPr lang="en-US" altLang="en-US" sz="5400" dirty="0" err="1">
                <a:solidFill>
                  <a:srgbClr val="FF0000"/>
                </a:solidFill>
              </a:rPr>
              <a:t>màu</a:t>
            </a:r>
            <a:r>
              <a:rPr lang="en-US" altLang="en-US" sz="5400" dirty="0">
                <a:solidFill>
                  <a:srgbClr val="FF0000"/>
                </a:solidFill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</a:rPr>
              <a:t>dạ</a:t>
            </a:r>
            <a:r>
              <a:rPr lang="en-US" altLang="en-US" sz="5400" dirty="0">
                <a:solidFill>
                  <a:srgbClr val="FF0000"/>
                </a:solidFill>
              </a:rPr>
              <a:t>,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sáp</a:t>
            </a:r>
            <a:r>
              <a:rPr lang="en-US" altLang="en-US" sz="5400" dirty="0">
                <a:solidFill>
                  <a:srgbClr val="FF0000"/>
                </a:solidFill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màu</a:t>
            </a:r>
            <a:r>
              <a:rPr lang="en-US" altLang="en-US" sz="5400" dirty="0">
                <a:solidFill>
                  <a:srgbClr val="FF0000"/>
                </a:solidFill>
              </a:rPr>
              <a:t>...)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</a:rPr>
              <a:t>3/ </a:t>
            </a:r>
            <a:r>
              <a:rPr lang="en-US" altLang="en-US" sz="5400" dirty="0" err="1">
                <a:solidFill>
                  <a:srgbClr val="FF0000"/>
                </a:solidFill>
              </a:rPr>
              <a:t>Bút</a:t>
            </a:r>
            <a:r>
              <a:rPr lang="en-US" altLang="en-US" sz="5400" dirty="0">
                <a:solidFill>
                  <a:srgbClr val="FF0000"/>
                </a:solidFill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</a:rPr>
              <a:t>vẽ</a:t>
            </a:r>
            <a:r>
              <a:rPr lang="en-US" altLang="en-US" sz="5400" dirty="0">
                <a:solidFill>
                  <a:srgbClr val="FF0000"/>
                </a:solidFill>
              </a:rPr>
              <a:t>, </a:t>
            </a:r>
            <a:r>
              <a:rPr lang="en-US" altLang="en-US" sz="5400" dirty="0" err="1">
                <a:solidFill>
                  <a:srgbClr val="FF0000"/>
                </a:solidFill>
              </a:rPr>
              <a:t>chì</a:t>
            </a:r>
            <a:r>
              <a:rPr lang="en-US" altLang="en-US" sz="5400" dirty="0">
                <a:solidFill>
                  <a:srgbClr val="FF0000"/>
                </a:solidFill>
              </a:rPr>
              <a:t>, </a:t>
            </a:r>
            <a:r>
              <a:rPr lang="en-US" altLang="en-US" sz="5400" dirty="0" err="1">
                <a:solidFill>
                  <a:srgbClr val="FF0000"/>
                </a:solidFill>
              </a:rPr>
              <a:t>tẩy</a:t>
            </a:r>
            <a:r>
              <a:rPr lang="en-US" altLang="en-US" sz="5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 smtClean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</a:t>
            </a: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8784" y="707283"/>
            <a:ext cx="2453388" cy="1681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 rotWithShape="1">
          <a:blip r:embed="rId3" cstate="print"/>
          <a:srcRect r="11776"/>
          <a:stretch/>
        </p:blipFill>
        <p:spPr bwMode="auto">
          <a:xfrm>
            <a:off x="6798784" y="2581996"/>
            <a:ext cx="2453387" cy="1801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9507890" y="2613422"/>
            <a:ext cx="2538798" cy="1738524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6713722" y="4654893"/>
            <a:ext cx="2538449" cy="1727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9444094" y="4654893"/>
            <a:ext cx="2591813" cy="177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46568" y="1190847"/>
            <a:ext cx="5932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07889" y="702829"/>
            <a:ext cx="2464224" cy="1686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685</Words>
  <Application>Microsoft Office PowerPoint</Application>
  <PresentationFormat>Custom</PresentationFormat>
  <Paragraphs>106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Đây là con vật gì? </vt:lpstr>
      <vt:lpstr>Đây là con vật gì? </vt:lpstr>
      <vt:lpstr>PowerPoint Presentation</vt:lpstr>
      <vt:lpstr>Đây là con vật gì? </vt:lpstr>
      <vt:lpstr>Đây là con vật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148</cp:revision>
  <dcterms:created xsi:type="dcterms:W3CDTF">2021-08-28T05:17:52Z</dcterms:created>
  <dcterms:modified xsi:type="dcterms:W3CDTF">2021-10-09T07:03:55Z</dcterms:modified>
</cp:coreProperties>
</file>