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269" r:id="rId6"/>
    <p:sldId id="275" r:id="rId7"/>
    <p:sldId id="271" r:id="rId8"/>
    <p:sldId id="258" r:id="rId9"/>
    <p:sldId id="272" r:id="rId10"/>
    <p:sldId id="276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7" r:id="rId19"/>
    <p:sldId id="274" r:id="rId20"/>
    <p:sldId id="27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7" autoAdjust="0"/>
  </p:normalViewPr>
  <p:slideViewPr>
    <p:cSldViewPr showGuides="1"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22B1-BE29-4C40-9616-772825F6226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4C03-87EB-48F9-85DE-5F9BDED34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7409">
            <a:extLst>
              <a:ext uri="{FF2B5EF4-FFF2-40B4-BE49-F238E27FC236}">
                <a16:creationId xmlns:a16="http://schemas.microsoft.com/office/drawing/2014/main" xmlns="" id="{1B7F2CF3-D826-44C3-838A-A0D52C585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文本占位符 17410">
            <a:extLst>
              <a:ext uri="{FF2B5EF4-FFF2-40B4-BE49-F238E27FC236}">
                <a16:creationId xmlns:a16="http://schemas.microsoft.com/office/drawing/2014/main" xmlns="" id="{0158F31C-9484-438F-9BE0-463B76B0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灯片编号占位符 1">
            <a:extLst>
              <a:ext uri="{FF2B5EF4-FFF2-40B4-BE49-F238E27FC236}">
                <a16:creationId xmlns:a16="http://schemas.microsoft.com/office/drawing/2014/main" xmlns="" id="{D1A07D03-D7DD-41B8-A609-965FD99D0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B57936FE-954F-4B56-84E4-B77D08C3A83A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zh-CN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độ dài dưới dạng số thập phân?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Con hãy nhắc lại cách viết các số đo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vi-VN" dirty="0"/>
              <a:t> dưới dạng số thập phân?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1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  <a:cs typeface="Arial" charset="0"/>
              </a:rPr>
              <a:t>Khi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viết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các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đo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khối</a:t>
            </a:r>
            <a:r>
              <a:rPr lang="en-US" baseline="0" dirty="0">
                <a:latin typeface="Arial" charset="0"/>
                <a:cs typeface="Arial" charset="0"/>
              </a:rPr>
              <a:t> </a:t>
            </a:r>
            <a:r>
              <a:rPr lang="en-US" baseline="0" dirty="0" err="1">
                <a:latin typeface="Arial" charset="0"/>
                <a:cs typeface="Arial" charset="0"/>
              </a:rPr>
              <a:t>lượng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dưới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dạng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thập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phân</a:t>
            </a:r>
            <a:r>
              <a:rPr lang="en-US" dirty="0">
                <a:latin typeface="Arial" charset="0"/>
                <a:cs typeface="Arial" charset="0"/>
              </a:rPr>
              <a:t> con </a:t>
            </a:r>
            <a:r>
              <a:rPr lang="en-US" dirty="0" err="1">
                <a:latin typeface="Arial" charset="0"/>
                <a:cs typeface="Arial" charset="0"/>
              </a:rPr>
              <a:t>cần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lưu</a:t>
            </a:r>
            <a:r>
              <a:rPr lang="en-US" dirty="0">
                <a:latin typeface="Arial" charset="0"/>
                <a:cs typeface="Arial" charset="0"/>
              </a:rPr>
              <a:t> ý </a:t>
            </a:r>
            <a:r>
              <a:rPr lang="en-US" dirty="0" err="1">
                <a:latin typeface="Arial" charset="0"/>
                <a:cs typeface="Arial" charset="0"/>
              </a:rPr>
              <a:t>gì</a:t>
            </a:r>
            <a:r>
              <a:rPr lang="en-US" dirty="0">
                <a:latin typeface="Arial" charset="0"/>
                <a:cs typeface="Arial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</a:t>
            </a:r>
            <a:r>
              <a:rPr lang="en-US" dirty="0" err="1"/>
              <a:t>diện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vi-VN" dirty="0"/>
              <a:t> dưới dạng số thập phân?</a:t>
            </a:r>
          </a:p>
          <a:p>
            <a:r>
              <a:rPr lang="en-US" dirty="0"/>
              <a:t>MR:</a:t>
            </a:r>
            <a:r>
              <a:rPr lang="en-US" baseline="0" dirty="0"/>
              <a:t> 5,15m2=…m2…dm2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bỏ</a:t>
            </a:r>
            <a:r>
              <a:rPr lang="en-US" baseline="0" dirty="0"/>
              <a:t>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000m2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F5465-E767-40BE-9F5A-28943BB9CA2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6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3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5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54335D7-AA89-4014-A445-FCD80E20A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32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8B94-28A7-4A29-B95E-B67F3E9CC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18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A33C-F5D3-451C-8735-3156C3387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2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3B3A-9728-4DAD-AECD-AEAC31FD3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FB15-4923-4D22-868F-0E8B596F7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3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89E9-00CB-430E-9673-ACDAC0BE2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49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D29D9-5516-4D72-94B8-066CDCBB2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5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1885-518C-4BD9-A01B-6C2F30326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8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8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B7F1-0F3A-4AED-ABE8-2826F77F9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18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A4BD-B755-4E71-B6C8-710BF8E89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71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6A8D-64A7-412D-8CD0-32C757D45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95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7906-90BB-407E-82DC-E752EA20B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229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A182-03CB-4DC7-A770-C4FA1AD05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782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A145D-A6CC-4F60-A767-17B5E2C08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25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C0899-DBB1-4D87-8EE0-E638E90B3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580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4E19-10EA-4A7F-A3B4-7BA156687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95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D104-3443-4D4F-96A5-B79C0B288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984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6605-6835-4EE3-9E44-CF833CC1C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4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63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EEAD-B261-4042-8B8A-E72F61E84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00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C630-624D-4ECC-A2BD-07C8E60B4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02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E609-CBDF-491C-8555-C307D9D3C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359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600C8-FCBC-4A91-9881-B8F48F05D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66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424B-BE6A-4476-BD49-8AC6B43AC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332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>
                        <a:gd name="T0" fmla="*/ 781 w 865"/>
                        <a:gd name="T1" fmla="*/ 522 h 2071"/>
                        <a:gd name="T2" fmla="*/ 793 w 865"/>
                        <a:gd name="T3" fmla="*/ 346 h 2071"/>
                        <a:gd name="T4" fmla="*/ 859 w 865"/>
                        <a:gd name="T5" fmla="*/ 202 h 2071"/>
                        <a:gd name="T6" fmla="*/ 805 w 865"/>
                        <a:gd name="T7" fmla="*/ 214 h 2071"/>
                        <a:gd name="T8" fmla="*/ 745 w 865"/>
                        <a:gd name="T9" fmla="*/ 214 h 2071"/>
                        <a:gd name="T10" fmla="*/ 679 w 865"/>
                        <a:gd name="T11" fmla="*/ 116 h 2071"/>
                        <a:gd name="T12" fmla="*/ 607 w 865"/>
                        <a:gd name="T13" fmla="*/ 32 h 2071"/>
                        <a:gd name="T14" fmla="*/ 505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3 w 865"/>
                        <a:gd name="T47" fmla="*/ 1970 h 2071"/>
                        <a:gd name="T48" fmla="*/ 493 w 865"/>
                        <a:gd name="T49" fmla="*/ 2042 h 2071"/>
                        <a:gd name="T50" fmla="*/ 493 w 865"/>
                        <a:gd name="T51" fmla="*/ 1940 h 2071"/>
                        <a:gd name="T52" fmla="*/ 553 w 865"/>
                        <a:gd name="T53" fmla="*/ 1758 h 2071"/>
                        <a:gd name="T54" fmla="*/ 613 w 865"/>
                        <a:gd name="T55" fmla="*/ 1638 h 2071"/>
                        <a:gd name="T56" fmla="*/ 577 w 865"/>
                        <a:gd name="T57" fmla="*/ 1680 h 2071"/>
                        <a:gd name="T58" fmla="*/ 511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5 w 865"/>
                        <a:gd name="T77" fmla="*/ 1064 h 2071"/>
                        <a:gd name="T78" fmla="*/ 607 w 865"/>
                        <a:gd name="T79" fmla="*/ 1112 h 2071"/>
                        <a:gd name="T80" fmla="*/ 661 w 865"/>
                        <a:gd name="T81" fmla="*/ 1088 h 2071"/>
                        <a:gd name="T82" fmla="*/ 655 w 865"/>
                        <a:gd name="T83" fmla="*/ 1034 h 2071"/>
                        <a:gd name="T84" fmla="*/ 607 w 865"/>
                        <a:gd name="T85" fmla="*/ 992 h 2071"/>
                        <a:gd name="T86" fmla="*/ 493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1 w 865"/>
                        <a:gd name="T97" fmla="*/ 110 h 2071"/>
                        <a:gd name="T98" fmla="*/ 613 w 865"/>
                        <a:gd name="T99" fmla="*/ 164 h 2071"/>
                        <a:gd name="T100" fmla="*/ 703 w 865"/>
                        <a:gd name="T101" fmla="*/ 286 h 2071"/>
                        <a:gd name="T102" fmla="*/ 733 w 865"/>
                        <a:gd name="T103" fmla="*/ 424 h 2071"/>
                        <a:gd name="T104" fmla="*/ 769 w 865"/>
                        <a:gd name="T105" fmla="*/ 594 h 2071"/>
                        <a:gd name="T106" fmla="*/ 805 w 865"/>
                        <a:gd name="T107" fmla="*/ 576 h 2071"/>
                        <a:gd name="T108" fmla="*/ 781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1372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372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E91F-4387-41E0-8A06-A4D6CB80F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482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0D61-5633-4D4E-97BF-EEB5DB923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4121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0210-C9D9-4D7B-AF95-AD59FCB01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12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A1A3-E207-4930-8E22-3A1BD00A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68A74-D642-481C-9553-CC437B26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9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45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43B-F4CC-4454-A5B9-8619CDEFE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78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950A-25C3-456F-8542-BE1DAD83C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522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E545-56C1-44AA-BEAA-FEE2C19A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684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3AD9-CC89-4642-9CC3-555185D49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10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0E3F-22BE-4D2E-B375-96B6876B3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78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D8E6-E732-4B4D-907C-3B3768972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747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425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509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89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3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617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2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0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369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16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30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16B91D-5242-499C-AB25-98BAAD90E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BCEA9155-03DC-4FB1-852E-DBF3994D5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4105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5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2 h 2071"/>
                        <a:gd name="T2" fmla="*/ 797 w 865"/>
                        <a:gd name="T3" fmla="*/ 346 h 2071"/>
                        <a:gd name="T4" fmla="*/ 863 w 865"/>
                        <a:gd name="T5" fmla="*/ 202 h 2071"/>
                        <a:gd name="T6" fmla="*/ 809 w 865"/>
                        <a:gd name="T7" fmla="*/ 214 h 2071"/>
                        <a:gd name="T8" fmla="*/ 749 w 865"/>
                        <a:gd name="T9" fmla="*/ 214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7 w 865"/>
                        <a:gd name="T47" fmla="*/ 1970 h 2071"/>
                        <a:gd name="T48" fmla="*/ 497 w 865"/>
                        <a:gd name="T49" fmla="*/ 2042 h 2071"/>
                        <a:gd name="T50" fmla="*/ 497 w 865"/>
                        <a:gd name="T51" fmla="*/ 1940 h 2071"/>
                        <a:gd name="T52" fmla="*/ 557 w 865"/>
                        <a:gd name="T53" fmla="*/ 1758 h 2071"/>
                        <a:gd name="T54" fmla="*/ 617 w 865"/>
                        <a:gd name="T55" fmla="*/ 1638 h 2071"/>
                        <a:gd name="T56" fmla="*/ 581 w 865"/>
                        <a:gd name="T57" fmla="*/ 1680 h 2071"/>
                        <a:gd name="T58" fmla="*/ 515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9 w 865"/>
                        <a:gd name="T77" fmla="*/ 1064 h 2071"/>
                        <a:gd name="T78" fmla="*/ 611 w 865"/>
                        <a:gd name="T79" fmla="*/ 1112 h 2071"/>
                        <a:gd name="T80" fmla="*/ 665 w 865"/>
                        <a:gd name="T81" fmla="*/ 1088 h 2071"/>
                        <a:gd name="T82" fmla="*/ 659 w 865"/>
                        <a:gd name="T83" fmla="*/ 1034 h 2071"/>
                        <a:gd name="T84" fmla="*/ 611 w 865"/>
                        <a:gd name="T85" fmla="*/ 992 h 2071"/>
                        <a:gd name="T86" fmla="*/ 497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6 h 2071"/>
                        <a:gd name="T102" fmla="*/ 737 w 865"/>
                        <a:gd name="T103" fmla="*/ 424 h 2071"/>
                        <a:gd name="T104" fmla="*/ 773 w 865"/>
                        <a:gd name="T105" fmla="*/ 594 h 2071"/>
                        <a:gd name="T106" fmla="*/ 809 w 865"/>
                        <a:gd name="T107" fmla="*/ 576 h 2071"/>
                        <a:gd name="T108" fmla="*/ 785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5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4151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2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3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141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4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5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6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7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8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12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410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268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9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8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409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9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154138C-8EA4-487A-9DA0-C3590FEC0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10/28/2021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76889"/>
            <a:ext cx="7772400" cy="131144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6000" b="1" dirty="0">
                <a:ln w="28575" cmpd="sng">
                  <a:solidFill>
                    <a:srgbClr val="FFE103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9454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2296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4ha 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 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288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419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3820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4ha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7000000m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40000m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85000m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546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5,15m</a:t>
            </a:r>
            <a:r>
              <a:rPr lang="en-US" sz="3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0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09550" y="866363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 km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m</a:t>
            </a:r>
            <a:r>
              <a:rPr lang="en-US" sz="28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ha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52700" y="2265362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2882900"/>
            <a:ext cx="3543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724150" y="437673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72415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29050" y="42687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933950" y="4249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09600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724150" y="503396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749550" y="49704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29050" y="49196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933950" y="49450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76300" y="4114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57200" y="4733925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6337300" y="4249737"/>
            <a:ext cx="152400" cy="873125"/>
          </a:xfrm>
          <a:prstGeom prst="rightBrace">
            <a:avLst>
              <a:gd name="adj1" fmla="val 250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629400" y="456565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</p:spTree>
    <p:extLst>
      <p:ext uri="{BB962C8B-B14F-4D97-AF65-F5344CB8AC3E}">
        <p14:creationId xmlns:p14="http://schemas.microsoft.com/office/powerpoint/2010/main" val="441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362200" y="76200"/>
            <a:ext cx="44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429161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505200" y="144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715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505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5052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724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7150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33600" y="1219200"/>
            <a:ext cx="1866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828800" y="15240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7086600" y="1295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315200" y="1371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-381000" y="2374642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Theo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3   +   2      =    5 (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:   5  x  3   = 90  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   -    90     = 60(m)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90      x    60      = 5400 (m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 0,54 (ha)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5400 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; 0,54 ha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  <p:bldP spid="317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DBD36-6589-4786-9C09-572DB34C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xmlns="" id="{FCB8C53C-1AB6-4A63-81F6-FD4C2599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133600"/>
            <a:ext cx="8229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860550" y="1308100"/>
            <a:ext cx="5835650" cy="4191000"/>
          </a:xfrm>
          <a:prstGeom prst="flowChartAlternateProcess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bg2"/>
                </a:solidFill>
              </a:rPr>
              <a:t>Diện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ngôi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trường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</a:rPr>
              <a:t>Tiểu học </a:t>
            </a:r>
            <a:r>
              <a:rPr lang="en-US" sz="2400" dirty="0" smtClean="0">
                <a:solidFill>
                  <a:schemeClr val="bg2"/>
                </a:solidFill>
              </a:rPr>
              <a:t>Thạch Bàn A</a:t>
            </a: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err="1">
                <a:solidFill>
                  <a:schemeClr val="tx1"/>
                </a:solidFill>
              </a:rPr>
              <a:t>mét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vuông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680113" y="2133600"/>
            <a:ext cx="7467600" cy="266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0" cap="none" spc="0" normalizeH="0" baseline="0" noProof="0" dirty="0">
                <a:ln w="38100">
                  <a:solidFill>
                    <a:srgbClr val="FF0000">
                      <a:lumMod val="40000"/>
                      <a:lumOff val="60000"/>
                    </a:srgbClr>
                  </a:solidFill>
                  <a:prstDash val="dash"/>
                  <a:round/>
                  <a:headEnd/>
                  <a:tailEnd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lt"/>
                <a:cs typeface="+mj-lt"/>
              </a:rPr>
              <a:t>Chúc các em học tốt !</a:t>
            </a:r>
            <a:endParaRPr kumimoji="0" lang="en-US" sz="3600" b="0" i="0" u="none" strike="noStrike" kern="10" cap="none" spc="0" normalizeH="0" baseline="0" noProof="0" dirty="0">
              <a:ln w="38100">
                <a:solidFill>
                  <a:srgbClr val="FF0000">
                    <a:lumMod val="40000"/>
                    <a:lumOff val="60000"/>
                  </a:srgbClr>
                </a:solidFill>
                <a:prstDash val="dash"/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2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084" descr="封面">
            <a:extLst>
              <a:ext uri="{FF2B5EF4-FFF2-40B4-BE49-F238E27FC236}">
                <a16:creationId xmlns:a16="http://schemas.microsoft.com/office/drawing/2014/main" xmlns="" id="{C7BD0C59-02B3-48F0-A4DF-2D34F6390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29713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图片 2083" descr="3">
            <a:extLst>
              <a:ext uri="{FF2B5EF4-FFF2-40B4-BE49-F238E27FC236}">
                <a16:creationId xmlns:a16="http://schemas.microsoft.com/office/drawing/2014/main" xmlns="" id="{FCDDE55C-8122-4C3A-8115-4475AA9F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52400"/>
            <a:ext cx="89614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图片 2077" descr="2">
            <a:extLst>
              <a:ext uri="{FF2B5EF4-FFF2-40B4-BE49-F238E27FC236}">
                <a16:creationId xmlns:a16="http://schemas.microsoft.com/office/drawing/2014/main" xmlns="" id="{0A0CC332-6B82-4CF2-A06D-71FC9F105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12838"/>
            <a:ext cx="16827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图片 2087" descr="1-16">
            <a:extLst>
              <a:ext uri="{FF2B5EF4-FFF2-40B4-BE49-F238E27FC236}">
                <a16:creationId xmlns:a16="http://schemas.microsoft.com/office/drawing/2014/main" xmlns="" id="{8F3FEC34-304B-42D1-8A04-E363F1592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-25400"/>
            <a:ext cx="18843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s 3">
            <a:extLst>
              <a:ext uri="{FF2B5EF4-FFF2-40B4-BE49-F238E27FC236}">
                <a16:creationId xmlns:a16="http://schemas.microsoft.com/office/drawing/2014/main" xmlns="" id="{F36DF1ED-4940-4B37-B05B-E415A4036350}"/>
              </a:ext>
            </a:extLst>
          </p:cNvPr>
          <p:cNvSpPr/>
          <p:nvPr/>
        </p:nvSpPr>
        <p:spPr>
          <a:xfrm>
            <a:off x="2133513" y="2449406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Khởi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động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335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/>
              <a:t>  </a:t>
            </a:r>
            <a:r>
              <a:rPr lang="en-US" sz="3400" b="1" kern="0" dirty="0">
                <a:latin typeface="+mn-lt"/>
                <a:cs typeface="+mn-cs"/>
              </a:rPr>
              <a:t> 6,5 km</a:t>
            </a:r>
            <a:r>
              <a:rPr lang="en-US" sz="3400" b="1" kern="0" baseline="30000" dirty="0">
                <a:latin typeface="+mn-lt"/>
                <a:cs typeface="+mn-cs"/>
              </a:rPr>
              <a:t>2</a:t>
            </a:r>
            <a:r>
              <a:rPr lang="en-US" sz="3400" b="1" kern="0" dirty="0">
                <a:latin typeface="+mn-lt"/>
                <a:cs typeface="+mn-cs"/>
              </a:rPr>
              <a:t> =              ha. </a:t>
            </a:r>
            <a:endParaRPr lang="en-US" sz="3400" kern="0" dirty="0"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0200" y="2723866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>
                <a:latin typeface="+mn-lt"/>
                <a:cs typeface="+mn-cs"/>
              </a:rPr>
              <a:t>650</a:t>
            </a:r>
            <a:endParaRPr lang="en-US" sz="3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762000" y="914400"/>
            <a:ext cx="7543800" cy="1295400"/>
          </a:xfrm>
        </p:spPr>
        <p:txBody>
          <a:bodyPr anchor="ctr"/>
          <a:lstStyle/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TOÁN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362200"/>
            <a:ext cx="8839200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9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19050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Yêu cầu cần 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95600" y="2614613"/>
            <a:ext cx="5486400" cy="2185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Biết viết số đo độ dài, khối lượng, diện tích dưới dạng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28822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DA800-4AC0-4042-950A-B4802A9C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BDB1C-AAA0-412B-AD3B-EA928CB3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xmlns="" id="{A5B30EAB-A37E-4F84-9505-AB7AF88A4579}"/>
              </a:ext>
            </a:extLst>
          </p:cNvPr>
          <p:cNvSpPr/>
          <p:nvPr/>
        </p:nvSpPr>
        <p:spPr>
          <a:xfrm>
            <a:off x="1905000" y="2228671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478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267200" y="1676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42,34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1148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95800" y="2438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562,9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447800" y="3124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 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862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m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267200" y="3080441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6,02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47800" y="3881438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4352m      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62400" y="388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km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343400" y="3886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4,352</a:t>
            </a:r>
          </a:p>
        </p:txBody>
      </p:sp>
    </p:spTree>
    <p:extLst>
      <p:ext uri="{BB962C8B-B14F-4D97-AF65-F5344CB8AC3E}">
        <p14:creationId xmlns:p14="http://schemas.microsoft.com/office/powerpoint/2010/main" val="3414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73152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018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3782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6764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81400" y="2794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910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267200" y="4064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</p:txBody>
      </p:sp>
    </p:spTree>
    <p:extLst>
      <p:ext uri="{BB962C8B-B14F-4D97-AF65-F5344CB8AC3E}">
        <p14:creationId xmlns:p14="http://schemas.microsoft.com/office/powerpoint/2010/main" val="22414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4" grpId="0"/>
      <p:bldP spid="26" grpId="0"/>
      <p:bldP spid="28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 anchor="ctr"/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581400" y="1600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8382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038600" y="28194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3581400" y="2819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0,347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7244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505200" y="4114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tấn 500 kg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5867400" y="4191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1500 kg</a:t>
            </a:r>
          </a:p>
        </p:txBody>
      </p:sp>
    </p:spTree>
    <p:extLst>
      <p:ext uri="{BB962C8B-B14F-4D97-AF65-F5344CB8AC3E}">
        <p14:creationId xmlns:p14="http://schemas.microsoft.com/office/powerpoint/2010/main" val="2939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24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b8e5a9856eb39a9d8cdf5e227f590ae92b91112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   TOÁN &amp;quot;&quot;/&gt;&lt;property id=&quot;20307&quot; value=&quot;258&quot;/&gt;&lt;/object&gt;&lt;object type=&quot;3&quot; unique_id=&quot;10044&quot;&gt;&lt;property id=&quot;20148&quot; value=&quot;5&quot;/&gt;&lt;property id=&quot;20300&quot; value=&quot;Slide 3 - &amp;quot;1. Viết số thập phân thích hợp vào chỗ chấm&amp;quot;&quot;/&gt;&lt;property id=&quot;20307&quot; value=&quot;259&quot;/&gt;&lt;/object&gt;&lt;object type=&quot;3&quot; unique_id=&quot;10045&quot;&gt;&lt;property id=&quot;20148&quot; value=&quot;5&quot;/&gt;&lt;property id=&quot;20300&quot; value=&quot;Slide 4 - &amp;quot;1. Viết số thập phân thích hợp vào chỗ chấm&amp;quot;&quot;/&gt;&lt;property id=&quot;20307&quot; value=&quot;260&quot;/&gt;&lt;/object&gt;&lt;object type=&quot;3&quot; unique_id=&quot;10046&quot;&gt;&lt;property id=&quot;20148&quot; value=&quot;5&quot;/&gt;&lt;property id=&quot;20300&quot; value=&quot;Slide 5 - &amp;quot;2. Viết các số đo sau dưới dạng số đo  có đơn vị là ki-lô-gam:&amp;quot;&quot;/&gt;&lt;property id=&quot;20307&quot; value=&quot;261&quot;/&gt;&lt;/object&gt;&lt;object type=&quot;3&quot; unique_id=&quot;10047&quot;&gt;&lt;property id=&quot;20148&quot; value=&quot;5&quot;/&gt;&lt;property id=&quot;20300&quot; value=&quot;Slide 6 - &amp;quot;2. Viết các số đo sau dưới dạng số đo có  đơn vị là ki-lô-gam:&amp;quot;&quot;/&gt;&lt;property id=&quot;20307&quot; value=&quot;262&quot;/&gt;&lt;/object&gt;&lt;object type=&quot;3&quot; unique_id=&quot;10048&quot;&gt;&lt;property id=&quot;20148&quot; value=&quot;5&quot;/&gt;&lt;property id=&quot;20300&quot; value=&quot;Slide 7 - &amp;quot;3. Viết các số đo sau dưới dạng số đo có  đơn vị là mét vuông&amp;quot;&quot;/&gt;&lt;property id=&quot;20307&quot; value=&quot;263&quot;/&gt;&lt;/object&gt;&lt;object type=&quot;3&quot; unique_id=&quot;10049&quot;&gt;&lt;property id=&quot;20148&quot; value=&quot;5&quot;/&gt;&lt;property id=&quot;20300&quot; value=&quot;Slide 8 - &amp;quot;3. Viết các số đo sau dưới dạng số đo có  đơn vị là mét vuông&amp;quot;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81</TotalTime>
  <Words>496</Words>
  <Application>Microsoft Office PowerPoint</Application>
  <PresentationFormat>On-screen Show (4:3)</PresentationFormat>
  <Paragraphs>127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Theme1</vt:lpstr>
      <vt:lpstr>Capsules</vt:lpstr>
      <vt:lpstr>Crayons</vt:lpstr>
      <vt:lpstr>Kimono</vt:lpstr>
      <vt:lpstr>1_Theme1</vt:lpstr>
      <vt:lpstr>PowerPoint Presentation</vt:lpstr>
      <vt:lpstr>PowerPoint Presentation</vt:lpstr>
      <vt:lpstr>PowerPoint Presentation</vt:lpstr>
      <vt:lpstr>   TOÁN </vt:lpstr>
      <vt:lpstr>PowerPoint Presentation</vt:lpstr>
      <vt:lpstr>PowerPoint Presentation</vt:lpstr>
      <vt:lpstr>1. Viết số thập phân thích hợp vào chỗ chấm</vt:lpstr>
      <vt:lpstr>2. Viết các số đo sau dưới dạng số đo  có đơn vị là ki-lô-gam:</vt:lpstr>
      <vt:lpstr>2. Viết các số đo sau dưới dạng số đo có  đơn vị là ki-lô-gam:</vt:lpstr>
      <vt:lpstr>3. Viết các số đo sau dưới dạng số đo có  đơn vị là mét vuông</vt:lpstr>
      <vt:lpstr>3. Viết các số đo sau dưới dạng số đo có  đơn vị là mét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22</cp:revision>
  <dcterms:created xsi:type="dcterms:W3CDTF">2017-10-26T01:57:45Z</dcterms:created>
  <dcterms:modified xsi:type="dcterms:W3CDTF">2021-10-28T10:18:01Z</dcterms:modified>
</cp:coreProperties>
</file>