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21"/>
  </p:notesMasterIdLst>
  <p:sldIdLst>
    <p:sldId id="266" r:id="rId5"/>
    <p:sldId id="269" r:id="rId6"/>
    <p:sldId id="268" r:id="rId7"/>
    <p:sldId id="271" r:id="rId8"/>
    <p:sldId id="314" r:id="rId9"/>
    <p:sldId id="257" r:id="rId10"/>
    <p:sldId id="315" r:id="rId11"/>
    <p:sldId id="307" r:id="rId12"/>
    <p:sldId id="316" r:id="rId13"/>
    <p:sldId id="308" r:id="rId14"/>
    <p:sldId id="260" r:id="rId15"/>
    <p:sldId id="261" r:id="rId16"/>
    <p:sldId id="262" r:id="rId17"/>
    <p:sldId id="263" r:id="rId18"/>
    <p:sldId id="264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FF287-FF30-4929-8E76-21BAA5D817A8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4CDCD-77F0-4EBD-8B4E-EE634210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61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7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6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6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68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50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3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70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23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65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0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1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7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06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03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16C0-548C-49F7-9AA9-80587612271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732B-ACE9-4880-8CD2-8677888C587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FBFC2-C444-4C9A-9BCF-655711AFE06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83F0-998A-432C-971E-E8658D7D538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55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BF8D-B627-4CDD-9F66-AEB32D9CAB5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85BA-F26E-4BDB-AFA8-4676AC4AFD6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3F45-FB10-4090-8694-AFC6D7BE5A1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83CE-EE6C-4020-8C23-3D3DA30C83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7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A3C3-495A-45EE-9D1E-B42777EC3F0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7BD25-DFFE-4FE1-957F-A126398B77A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8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0C91-7AAB-45F7-AA7A-F0FA0E0A5BA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E3D6-6351-4EDF-AC92-BF944E83597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079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42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7492-8D11-4B4A-9011-333557E113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C4EB-BC32-4349-B6F2-AE3B675F45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93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8A41-360B-48C1-89BD-C85A69AD8DA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B82A-F7A0-4E8A-BCFF-247D8B3200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850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C361-74A7-4C29-B2B0-3769D03A566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2A54-C757-42F9-B651-5B3EBE7410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2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1194-72E4-4FB8-B2F3-A8E22CD676B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CED6-83A0-4400-BDD8-16B7E032DB0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76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248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44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792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4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802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5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981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493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618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48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656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5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7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B43B-2EEB-4CB6-87D6-16785C26BC17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3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0664D7-83BE-453A-A5B6-52980CAB782F}" type="datetimeFigureOut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19ED28A-7EE5-40A2-A429-4A39A1C03560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129" y="1947423"/>
            <a:ext cx="11191741" cy="2175592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>
              <a:lnSpc>
                <a:spcPct val="150000"/>
              </a:lnSpc>
            </a:pPr>
            <a:r>
              <a:rPr lang="en-US" sz="48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8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VỀ TỪ LOẠI </a:t>
            </a:r>
          </a:p>
        </p:txBody>
      </p:sp>
    </p:spTree>
    <p:extLst>
      <p:ext uri="{BB962C8B-B14F-4D97-AF65-F5344CB8AC3E}">
        <p14:creationId xmlns:p14="http://schemas.microsoft.com/office/powerpoint/2010/main" val="284154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BAA92A2E-6ED5-4BA4-908A-6C69DD96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8" y="1186836"/>
            <a:ext cx="1131738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189" indent="-457189"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457189" indent="-457189">
              <a:spcBef>
                <a:spcPct val="50000"/>
              </a:spcBef>
              <a:buFontTx/>
              <a:buAutoNum type="alphaLcParenR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d) Một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13581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830595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8343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18560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8343" y="80083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4874" y="5468484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2"/>
          <p:cNvSpPr txBox="1">
            <a:spLocks noChangeArrowheads="1"/>
          </p:cNvSpPr>
          <p:nvPr/>
        </p:nvSpPr>
        <p:spPr bwMode="auto">
          <a:xfrm>
            <a:off x="348346" y="165655"/>
            <a:ext cx="3370217" cy="10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685" y="3212077"/>
            <a:ext cx="3518267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8173" y="5622014"/>
            <a:ext cx="3649174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tham gia làm bộ phận vị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3833953" y="128781"/>
            <a:ext cx="4741996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quay sang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giọng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nghẹn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3833952" y="678724"/>
            <a:ext cx="799664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em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trong hai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nưước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mắt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kéo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trên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3847199" y="1316429"/>
            <a:ext cx="4299567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 pitchFamily="18" charset="0"/>
              </a:rPr>
              <a:t>3.</a:t>
            </a:r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vi-VN" sz="2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rồi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đưa tay lên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000" dirty="0">
              <a:latin typeface=".VnTime" panose="020B7200000000000000" pitchFamily="34" charset="0"/>
            </a:endParaRP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833950" y="1933338"/>
            <a:ext cx="333455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buồn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nữa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33947" y="2448372"/>
            <a:ext cx="799664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vi-VN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Chúng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tôi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đứng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như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vậy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ra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phía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xa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sáng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rực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ánh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đèn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màu</a:t>
            </a:r>
            <a:endParaRPr lang="vi-VN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Rectangle 74"/>
          <p:cNvSpPr>
            <a:spLocks noChangeArrowheads="1"/>
          </p:cNvSpPr>
          <p:nvPr/>
        </p:nvSpPr>
        <p:spPr bwMode="auto">
          <a:xfrm>
            <a:off x="4077555" y="1638305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danh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76"/>
          <p:cNvSpPr>
            <a:spLocks noChangeArrowheads="1"/>
          </p:cNvSpPr>
          <p:nvPr/>
        </p:nvSpPr>
        <p:spPr bwMode="auto">
          <a:xfrm>
            <a:off x="3964865" y="2161938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4034424" y="973800"/>
            <a:ext cx="12953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034423" y="2711723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3833947" y="3260005"/>
            <a:ext cx="445878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auto">
          <a:xfrm>
            <a:off x="4017857" y="3539523"/>
            <a:ext cx="17526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(cụm danh từ)</a:t>
            </a:r>
            <a:endParaRPr lang="en-US" sz="20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69"/>
          <p:cNvSpPr>
            <a:spLocks noChangeArrowheads="1"/>
          </p:cNvSpPr>
          <p:nvPr/>
        </p:nvSpPr>
        <p:spPr bwMode="auto">
          <a:xfrm>
            <a:off x="4077558" y="4077780"/>
            <a:ext cx="315822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nhé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5" name="Rectangle 70"/>
          <p:cNvSpPr>
            <a:spLocks noChangeArrowheads="1"/>
          </p:cNvSpPr>
          <p:nvPr/>
        </p:nvSpPr>
        <p:spPr bwMode="auto">
          <a:xfrm>
            <a:off x="4077555" y="4687381"/>
            <a:ext cx="3711264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của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6" name="Rectangle 83"/>
          <p:cNvSpPr>
            <a:spLocks noChangeArrowheads="1"/>
          </p:cNvSpPr>
          <p:nvPr/>
        </p:nvSpPr>
        <p:spPr bwMode="auto">
          <a:xfrm>
            <a:off x="4001355" y="5068379"/>
            <a:ext cx="19812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84"/>
          <p:cNvSpPr>
            <a:spLocks noChangeArrowheads="1"/>
          </p:cNvSpPr>
          <p:nvPr/>
        </p:nvSpPr>
        <p:spPr bwMode="auto">
          <a:xfrm>
            <a:off x="4001355" y="4346135"/>
            <a:ext cx="22098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  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48343" y="3169887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2798" y="4099092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9">
            <a:extLst>
              <a:ext uri="{FF2B5EF4-FFF2-40B4-BE49-F238E27FC236}">
                <a16:creationId xmlns:a16="http://schemas.microsoft.com/office/drawing/2014/main" id="{12E7D939-C2C3-4154-B885-221A6B654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8" y="5562917"/>
            <a:ext cx="312937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nhé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1" name="Rectangle 70">
            <a:extLst>
              <a:ext uri="{FF2B5EF4-FFF2-40B4-BE49-F238E27FC236}">
                <a16:creationId xmlns:a16="http://schemas.microsoft.com/office/drawing/2014/main" id="{94859943-751C-4C08-BB2A-A3B809929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5" y="5947231"/>
            <a:ext cx="35685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err="1">
                <a:latin typeface="Times New Roman" panose="02020603050405020304" pitchFamily="18" charset="0"/>
              </a:rPr>
              <a:t>là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chị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id="{7D8D5A9E-9584-4622-A01B-8B81B70D8A57}"/>
              </a:ext>
            </a:extLst>
          </p:cNvPr>
          <p:cNvCxnSpPr/>
          <p:nvPr/>
        </p:nvCxnSpPr>
        <p:spPr>
          <a:xfrm>
            <a:off x="354874" y="6426848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6">
            <a:extLst>
              <a:ext uri="{FF2B5EF4-FFF2-40B4-BE49-F238E27FC236}">
                <a16:creationId xmlns:a16="http://schemas.microsoft.com/office/drawing/2014/main" id="{9C129971-B184-49C5-AF99-27DECCB4546D}"/>
              </a:ext>
            </a:extLst>
          </p:cNvPr>
          <p:cNvSpPr/>
          <p:nvPr/>
        </p:nvSpPr>
        <p:spPr>
          <a:xfrm>
            <a:off x="315686" y="4297095"/>
            <a:ext cx="3435535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259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  <p:bldP spid="37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5056" y="862636"/>
            <a:ext cx="12192001" cy="545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buNone/>
            </a:pPr>
            <a:r>
              <a:rPr lang="en-US">
                <a:latin typeface=".VnArial" panose="020B7200000000000000" pitchFamily="34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Chị !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gái của  </a:t>
            </a:r>
            <a:r>
              <a:rPr lang="pt-BR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nhé!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hai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mãi!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đưa tay lên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lau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nhưư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dirty="0">
              <a:latin typeface=".VnArial" panose="020B7200000000000000" pitchFamily="34" charset="0"/>
            </a:endParaRPr>
          </a:p>
        </p:txBody>
      </p:sp>
      <p:sp>
        <p:nvSpPr>
          <p:cNvPr id="12" name="Line 41"/>
          <p:cNvSpPr>
            <a:spLocks noChangeShapeType="1"/>
          </p:cNvSpPr>
          <p:nvPr/>
        </p:nvSpPr>
        <p:spPr bwMode="auto">
          <a:xfrm>
            <a:off x="2126212" y="1356966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2553596" y="1321075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 dirty="0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auto">
          <a:xfrm flipH="1">
            <a:off x="3461024" y="862636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Line 51"/>
          <p:cNvSpPr>
            <a:spLocks noChangeShapeType="1"/>
          </p:cNvSpPr>
          <p:nvPr/>
        </p:nvSpPr>
        <p:spPr bwMode="auto">
          <a:xfrm flipH="1">
            <a:off x="2102017" y="216447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Line 41"/>
          <p:cNvSpPr>
            <a:spLocks noChangeShapeType="1"/>
          </p:cNvSpPr>
          <p:nvPr/>
        </p:nvSpPr>
        <p:spPr bwMode="auto">
          <a:xfrm>
            <a:off x="1647546" y="2546902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 Box 43"/>
          <p:cNvSpPr txBox="1">
            <a:spLocks noChangeArrowheads="1"/>
          </p:cNvSpPr>
          <p:nvPr/>
        </p:nvSpPr>
        <p:spPr bwMode="auto">
          <a:xfrm>
            <a:off x="1591223" y="246382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15818" y="3723895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9" name="Line 51"/>
          <p:cNvSpPr>
            <a:spLocks noChangeShapeType="1"/>
          </p:cNvSpPr>
          <p:nvPr/>
        </p:nvSpPr>
        <p:spPr bwMode="auto">
          <a:xfrm flipH="1">
            <a:off x="8333974" y="3333904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7815818" y="3716327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1516602" y="3716327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flipH="1">
            <a:off x="2791479" y="319049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2011912" y="368682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1492490" y="4334258"/>
            <a:ext cx="160217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Line 51"/>
          <p:cNvSpPr>
            <a:spLocks noChangeShapeType="1"/>
          </p:cNvSpPr>
          <p:nvPr/>
        </p:nvSpPr>
        <p:spPr bwMode="auto">
          <a:xfrm flipH="1">
            <a:off x="3087025" y="3969922"/>
            <a:ext cx="59902" cy="33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2172596" y="4283896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089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285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>
                <a:solidFill>
                  <a:prstClr val="black"/>
                </a:solidFill>
                <a:latin typeface="+mj-lt"/>
              </a:rPr>
              <a:t>- Chị! 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gái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của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>
                <a:solidFill>
                  <a:prstClr val="black"/>
                </a:solidFill>
                <a:latin typeface="+mj-lt"/>
              </a:rPr>
              <a:t>em nhé</a:t>
            </a:r>
            <a:r>
              <a:rPr lang="en-US">
                <a:solidFill>
                  <a:prstClr val="black"/>
                </a:solidFill>
                <a:latin typeface="+mj-lt"/>
              </a:rPr>
              <a:t>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sẽ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của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err="1">
                <a:solidFill>
                  <a:prstClr val="black"/>
                </a:solidFill>
                <a:latin typeface="+mj-lt"/>
              </a:rPr>
              <a:t>mãi</a:t>
            </a:r>
            <a:r>
              <a:rPr lang="vi-VN">
                <a:solidFill>
                  <a:prstClr val="black"/>
                </a:solidFill>
                <a:latin typeface="+mj-lt"/>
              </a:rPr>
              <a:t> mãi!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nhưư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Một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năm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mới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bắt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đầu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3329354" y="5952667"/>
            <a:ext cx="2495396" cy="11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224803" y="595266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CDT</a:t>
            </a:r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flipH="1">
            <a:off x="5970176" y="5406130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499" y="3810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>
            <a:off x="9722888" y="828192"/>
            <a:ext cx="5131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423572" y="48360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9852173" y="86603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1012136" y="3070239"/>
            <a:ext cx="54446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38200" y="268781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1048371" y="299944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6729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47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519632" y="41469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82922" y="2656393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382860" y="1494115"/>
            <a:ext cx="11808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2593935" y="2972852"/>
            <a:ext cx="49178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6C60-5E1C-4A34-99C2-7FBA2154643A}"/>
              </a:ext>
            </a:extLst>
          </p:cNvPr>
          <p:cNvSpPr txBox="1">
            <a:spLocks/>
          </p:cNvSpPr>
          <p:nvPr/>
        </p:nvSpPr>
        <p:spPr>
          <a:xfrm>
            <a:off x="3199231" y="1025271"/>
            <a:ext cx="7039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#9Slide03 Arima Madurai Black" panose="00000A00000000000000" pitchFamily="2" charset="0"/>
                <a:cs typeface="#9Slide03 Arima Madurai Black" panose="00000A00000000000000" pitchFamily="2" charset="0"/>
              </a:defRPr>
            </a:lvl1pPr>
          </a:lstStyle>
          <a:p>
            <a:pPr algn="ctr" defTabSz="914400"/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altLang="vi-VN" sz="48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47CB69-3CDF-4B4A-A720-972B49829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2" y="1025271"/>
            <a:ext cx="1891943" cy="89827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71031" y="2415672"/>
            <a:ext cx="11882919" cy="658835"/>
            <a:chOff x="309081" y="1942527"/>
            <a:chExt cx="11882919" cy="658835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A11FE64C-4B50-409D-B59F-8555154D13F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1406" y="1942527"/>
              <a:ext cx="11470594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Ôn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kiến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thức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hệ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7" name="Star: 4 Points 6">
              <a:extLst>
                <a:ext uri="{FF2B5EF4-FFF2-40B4-BE49-F238E27FC236}">
                  <a16:creationId xmlns:a16="http://schemas.microsoft.com/office/drawing/2014/main" id="{E5B53AFC-A322-4CBE-85CF-E5E55C9AA208}"/>
                </a:ext>
              </a:extLst>
            </p:cNvPr>
            <p:cNvSpPr/>
            <p:nvPr/>
          </p:nvSpPr>
          <p:spPr>
            <a:xfrm>
              <a:off x="309081" y="2137240"/>
              <a:ext cx="384585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8146" y="3381113"/>
            <a:ext cx="11746348" cy="658835"/>
            <a:chOff x="222654" y="3503052"/>
            <a:chExt cx="11746348" cy="658835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0137B78B-F9D7-4336-B048-907FF28523E9}"/>
                </a:ext>
              </a:extLst>
            </p:cNvPr>
            <p:cNvSpPr txBox="1">
              <a:spLocks/>
            </p:cNvSpPr>
            <p:nvPr/>
          </p:nvSpPr>
          <p:spPr>
            <a:xfrm>
              <a:off x="745151" y="3503052"/>
              <a:ext cx="11223851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Chuẩn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vốn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Hạnh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phúc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Star: 4 Points 7">
              <a:extLst>
                <a:ext uri="{FF2B5EF4-FFF2-40B4-BE49-F238E27FC236}">
                  <a16:creationId xmlns:a16="http://schemas.microsoft.com/office/drawing/2014/main" id="{1E730987-582F-4170-ACCC-8A6D12EA88A8}"/>
                </a:ext>
              </a:extLst>
            </p:cNvPr>
            <p:cNvSpPr/>
            <p:nvPr/>
          </p:nvSpPr>
          <p:spPr>
            <a:xfrm>
              <a:off x="222654" y="3733763"/>
              <a:ext cx="432153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lnSpc>
                  <a:spcPct val="150000"/>
                </a:lnSpc>
              </a:pPr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图片 7169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532" y="10114859"/>
            <a:ext cx="1554560" cy="89686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8992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316347" y="2643338"/>
            <a:ext cx="932915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Em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Đặt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just" defTabSz="914400" fontAlgn="base">
              <a:spcBef>
                <a:spcPct val="50000"/>
              </a:spcBef>
              <a:spcAft>
                <a:spcPct val="0"/>
              </a:spcAft>
              <a:buFontTx/>
              <a:buChar char="-"/>
              <a:defRPr/>
            </a:pPr>
            <a:endParaRPr lang="en-GB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52" y="2947013"/>
            <a:ext cx="14224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53CBB6E2-9F53-4184-83C4-0DBDF12ABEEC}"/>
              </a:ext>
            </a:extLst>
          </p:cNvPr>
          <p:cNvSpPr txBox="1"/>
          <p:nvPr/>
        </p:nvSpPr>
        <p:spPr>
          <a:xfrm>
            <a:off x="4203033" y="818148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857837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 bwMode="auto">
          <a:xfrm>
            <a:off x="340672" y="3849673"/>
            <a:ext cx="11506534" cy="671851"/>
            <a:chOff x="1265809" y="2980105"/>
            <a:chExt cx="10906580" cy="671054"/>
          </a:xfrm>
        </p:grpSpPr>
        <p:sp>
          <p:nvSpPr>
            <p:cNvPr id="51" name="Rectangle 14"/>
            <p:cNvSpPr>
              <a:spLocks noChangeArrowheads="1"/>
            </p:cNvSpPr>
            <p:nvPr/>
          </p:nvSpPr>
          <p:spPr bwMode="auto">
            <a:xfrm>
              <a:off x="1955926" y="2980105"/>
              <a:ext cx="10216463" cy="67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Thực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hành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kĩ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năng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sử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dụng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trong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kiểu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câu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2" name="Freeform 11"/>
            <p:cNvSpPr/>
            <p:nvPr/>
          </p:nvSpPr>
          <p:spPr>
            <a:xfrm>
              <a:off x="1265809" y="3094917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 bwMode="auto">
          <a:xfrm>
            <a:off x="368628" y="2056599"/>
            <a:ext cx="11655033" cy="1394356"/>
            <a:chOff x="681488" y="2842400"/>
            <a:chExt cx="12190640" cy="1392698"/>
          </a:xfrm>
        </p:grpSpPr>
        <p:sp>
          <p:nvSpPr>
            <p:cNvPr id="54" name="Rectangle 14"/>
            <p:cNvSpPr>
              <a:spLocks noChangeArrowheads="1"/>
            </p:cNvSpPr>
            <p:nvPr/>
          </p:nvSpPr>
          <p:spPr bwMode="auto">
            <a:xfrm>
              <a:off x="1380807" y="2842400"/>
              <a:ext cx="11491321" cy="1392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Ôn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tập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và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hệ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thống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hóa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kiến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thức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về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: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>
                  <a:solidFill>
                    <a:srgbClr val="002060"/>
                  </a:solidFill>
                  <a:cs typeface="Times New Roman" panose="02020603050405020304" pitchFamily="18" charset="0"/>
                </a:rPr>
                <a:t>, quy tắc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viết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hoa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riêng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  <a:endPara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5" name="Freeform 11"/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600194" y="551504"/>
            <a:ext cx="49359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5400" b="1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id="{2F7D29DD-8BC6-4976-B5E7-5677404E532F}"/>
              </a:ext>
            </a:extLst>
          </p:cNvPr>
          <p:cNvSpPr txBox="1">
            <a:spLocks noChangeArrowheads="1"/>
          </p:cNvSpPr>
          <p:nvPr/>
        </p:nvSpPr>
        <p:spPr>
          <a:xfrm>
            <a:off x="-323082" y="1718655"/>
            <a:ext cx="11899963" cy="5568951"/>
          </a:xfrm>
          <a:prstGeom prst="rect">
            <a:avLst/>
          </a:prstGeom>
          <a:noFill/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780" indent="-812780" algn="just">
              <a:buNone/>
            </a:pP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Chị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algn="r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A685415D-515E-4B4A-A8E1-0413936FF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895" y="353405"/>
            <a:ext cx="1114433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Đọc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22" name="Line 24">
            <a:extLst>
              <a:ext uri="{FF2B5EF4-FFF2-40B4-BE49-F238E27FC236}">
                <a16:creationId xmlns:a16="http://schemas.microsoft.com/office/drawing/2014/main" id="{318C659C-88C1-43A4-BC9A-3CEE9D1D9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722" y="891318"/>
            <a:ext cx="2916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AC4D6BF5-86D8-49F8-88FB-573AE83B6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0247" y="875276"/>
            <a:ext cx="3168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id="{A088B98C-B147-44CC-825C-4529EA5F9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422" y="870926"/>
            <a:ext cx="3162103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69B943CD-9769-4F55-96A8-70151167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738" y="2070219"/>
            <a:ext cx="960452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 kern="0" dirty="0">
                <a:solidFill>
                  <a:srgbClr val="0000FF"/>
                </a:solidFill>
              </a:rPr>
              <a:t>                                                        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giọng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gái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hàng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nước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mắt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vệt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tay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mặt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phía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ánh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đèn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màu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đàn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hát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mùa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xuân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năm</a:t>
            </a:r>
            <a:r>
              <a:rPr lang="en-US" altLang="en-US" sz="3200" kern="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F3E8E6-9B8A-40D8-857F-DADCA582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16" y="566616"/>
            <a:ext cx="10972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>
                <a:solidFill>
                  <a:srgbClr val="0070C0"/>
                </a:solidFill>
              </a:rPr>
              <a:t> </a:t>
            </a:r>
            <a:r>
              <a:rPr lang="en-US" altLang="en-US" sz="3200" b="1" u="sng" kern="0">
                <a:solidFill>
                  <a:srgbClr val="0070C0"/>
                </a:solidFill>
              </a:rPr>
              <a:t>Câu 1:</a:t>
            </a:r>
            <a:r>
              <a:rPr lang="en-US" altLang="en-US" sz="3200" b="1" kern="0">
                <a:solidFill>
                  <a:srgbClr val="0070C0"/>
                </a:solidFill>
              </a:rPr>
              <a:t> Danh từ riêng và 3 danh từ chung trong đoạn văn. 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7EB25D9-FF6B-42AA-BDA7-FE97FD9F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371600"/>
            <a:ext cx="6400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 dirty="0">
                <a:solidFill>
                  <a:srgbClr val="FF3300"/>
                </a:solidFill>
              </a:rPr>
              <a:t>-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riêng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kern="0" dirty="0">
                <a:solidFill>
                  <a:srgbClr val="FF3300"/>
                </a:solidFill>
              </a:rPr>
              <a:t>:</a:t>
            </a:r>
            <a:endParaRPr lang="en-US" altLang="en-US" sz="3200" b="1" kern="0" dirty="0">
              <a:solidFill>
                <a:srgbClr val="0000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7754893-7D0F-41CE-9A7C-756620D4A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70657"/>
            <a:ext cx="9827664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E7280C82-9C10-424F-B60D-BD6148E0D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1371600"/>
            <a:ext cx="2235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algn="ctr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kern="0">
                <a:solidFill>
                  <a:srgbClr val="0070C0"/>
                </a:solidFill>
              </a:rPr>
              <a:t>Nguyên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D75E0E9D-A2B0-4F11-A018-57EE980A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2070219"/>
            <a:ext cx="7924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- </a:t>
            </a:r>
            <a:r>
              <a:rPr lang="en-US" altLang="en-US" sz="3200" b="1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chung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4161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1673" y="118146"/>
            <a:ext cx="112134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Quy tắc viết hoa danh từ riêng:</a:t>
            </a:r>
            <a:b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1143001"/>
            <a:ext cx="11836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23965" y="860493"/>
            <a:ext cx="11628783" cy="55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guyễn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uệ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àn,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hị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ẫy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pơ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a-nuýp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-go,...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3843F7FA-EA1B-46DE-88F0-378D8971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02" y="818008"/>
            <a:ext cx="8241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Đại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2C864F96-EA74-4977-A680-50A95D9F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937" y="1782395"/>
            <a:ext cx="1045916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từ xưng hô là từ được người nói dùng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tự chỉ mình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chỉ người khác khi giao tiếp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VD : tôi,chúng tôi , ta , chúng ta , mày,chúng mày , nó ,chúng nó …</a:t>
            </a:r>
          </a:p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cạnh các từ nói trên , người Việt Nam còn dùng nhiều danh từ chỉ người làm đại từ xưng hô theo thứ bậc,tuổi tác,giới tính như: ông ,bà , anh ,chị , em ,cháu ,thầy ,bạn ….</a:t>
            </a:r>
          </a:p>
        </p:txBody>
      </p:sp>
    </p:spTree>
    <p:extLst>
      <p:ext uri="{BB962C8B-B14F-4D97-AF65-F5344CB8AC3E}">
        <p14:creationId xmlns:p14="http://schemas.microsoft.com/office/powerpoint/2010/main" val="40839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BD40926-2580-4761-985B-9E44EEA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57600"/>
            <a:ext cx="12192000" cy="306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9" name="Oval 33">
            <a:extLst>
              <a:ext uri="{FF2B5EF4-FFF2-40B4-BE49-F238E27FC236}">
                <a16:creationId xmlns:a16="http://schemas.microsoft.com/office/drawing/2014/main" id="{3B463DD1-9BB3-4177-8D1E-F1C16DFE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18" y="1200992"/>
            <a:ext cx="673100" cy="59054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Oval 34">
            <a:extLst>
              <a:ext uri="{FF2B5EF4-FFF2-40B4-BE49-F238E27FC236}">
                <a16:creationId xmlns:a16="http://schemas.microsoft.com/office/drawing/2014/main" id="{ADF789A4-3324-49B9-8B29-4A8879445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867" y="1196540"/>
            <a:ext cx="499533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Oval 35">
            <a:extLst>
              <a:ext uri="{FF2B5EF4-FFF2-40B4-BE49-F238E27FC236}">
                <a16:creationId xmlns:a16="http://schemas.microsoft.com/office/drawing/2014/main" id="{57AAB1DE-4449-4440-BC97-3D5D471FE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498" y="1196539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Oval 36">
            <a:extLst>
              <a:ext uri="{FF2B5EF4-FFF2-40B4-BE49-F238E27FC236}">
                <a16:creationId xmlns:a16="http://schemas.microsoft.com/office/drawing/2014/main" id="{1D97F6E0-11E9-41C2-B2D2-55BC91E63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258" y="1178331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Oval 37">
            <a:extLst>
              <a:ext uri="{FF2B5EF4-FFF2-40B4-BE49-F238E27FC236}">
                <a16:creationId xmlns:a16="http://schemas.microsoft.com/office/drawing/2014/main" id="{C05C8FE2-7315-4C1E-A2A9-DED40A725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648666"/>
            <a:ext cx="6731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Oval 38">
            <a:extLst>
              <a:ext uri="{FF2B5EF4-FFF2-40B4-BE49-F238E27FC236}">
                <a16:creationId xmlns:a16="http://schemas.microsoft.com/office/drawing/2014/main" id="{4DF8AD79-53EF-46FC-806F-5E1CA233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1" y="2212500"/>
            <a:ext cx="605367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Oval 39">
            <a:extLst>
              <a:ext uri="{FF2B5EF4-FFF2-40B4-BE49-F238E27FC236}">
                <a16:creationId xmlns:a16="http://schemas.microsoft.com/office/drawing/2014/main" id="{3882D16C-920A-46BA-A127-3E6041B42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707" y="2224399"/>
            <a:ext cx="59689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Oval 40">
            <a:extLst>
              <a:ext uri="{FF2B5EF4-FFF2-40B4-BE49-F238E27FC236}">
                <a16:creationId xmlns:a16="http://schemas.microsoft.com/office/drawing/2014/main" id="{47996E43-4657-4139-9597-87E85CB04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967" y="2794367"/>
            <a:ext cx="5969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Oval 41">
            <a:extLst>
              <a:ext uri="{FF2B5EF4-FFF2-40B4-BE49-F238E27FC236}">
                <a16:creationId xmlns:a16="http://schemas.microsoft.com/office/drawing/2014/main" id="{06CA52FF-CECF-43BE-A4E9-D8AAFFF28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884" y="2928375"/>
            <a:ext cx="575733" cy="48048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Oval 43">
            <a:extLst>
              <a:ext uri="{FF2B5EF4-FFF2-40B4-BE49-F238E27FC236}">
                <a16:creationId xmlns:a16="http://schemas.microsoft.com/office/drawing/2014/main" id="{606AE064-A8F2-49F2-ABE8-91ADB8E74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43" y="3839418"/>
            <a:ext cx="1817157" cy="673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Oval 44">
            <a:extLst>
              <a:ext uri="{FF2B5EF4-FFF2-40B4-BE49-F238E27FC236}">
                <a16:creationId xmlns:a16="http://schemas.microsoft.com/office/drawing/2014/main" id="{B303EE23-2364-43F9-A51C-47516BA6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210" y="3408858"/>
            <a:ext cx="575732" cy="5469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45">
            <a:extLst>
              <a:ext uri="{FF2B5EF4-FFF2-40B4-BE49-F238E27FC236}">
                <a16:creationId xmlns:a16="http://schemas.microsoft.com/office/drawing/2014/main" id="{796EFE1F-B028-4595-9425-80586C52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84" y="372542"/>
            <a:ext cx="1007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Tìm đại từ xưng hô trong đoạn văn ở bài tập 1 .</a:t>
            </a:r>
          </a:p>
        </p:txBody>
      </p:sp>
    </p:spTree>
    <p:extLst>
      <p:ext uri="{BB962C8B-B14F-4D97-AF65-F5344CB8AC3E}">
        <p14:creationId xmlns:p14="http://schemas.microsoft.com/office/powerpoint/2010/main" val="34388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>
            <a:extLst>
              <a:ext uri="{FF2B5EF4-FFF2-40B4-BE49-F238E27FC236}">
                <a16:creationId xmlns:a16="http://schemas.microsoft.com/office/drawing/2014/main" id="{8F28C59F-215E-4F0B-B4A8-504DFC6A6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51" y="1518613"/>
            <a:ext cx="11074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*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được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nói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để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tự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mình</a:t>
            </a:r>
            <a:r>
              <a:rPr lang="en-US" altLang="en-US" sz="3200" b="1" dirty="0">
                <a:solidFill>
                  <a:srgbClr val="FF0066"/>
                </a:solidFill>
              </a:rPr>
              <a:t> hay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khác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giao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tiếp</a:t>
            </a:r>
            <a:r>
              <a:rPr lang="en-US" altLang="en-US" sz="3200" b="1" dirty="0">
                <a:solidFill>
                  <a:srgbClr val="FF0066"/>
                </a:solidFill>
              </a:rPr>
              <a:t>.</a:t>
            </a:r>
          </a:p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   </a:t>
            </a:r>
            <a:r>
              <a:rPr lang="en-US" altLang="en-US" sz="3200" b="1" dirty="0" err="1">
                <a:solidFill>
                  <a:srgbClr val="FF0066"/>
                </a:solidFill>
              </a:rPr>
              <a:t>Bên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cạnh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đó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Việt</a:t>
            </a:r>
            <a:r>
              <a:rPr lang="en-US" altLang="en-US" sz="3200" b="1" dirty="0">
                <a:solidFill>
                  <a:srgbClr val="FF0066"/>
                </a:solidFill>
              </a:rPr>
              <a:t> Nam </a:t>
            </a:r>
            <a:r>
              <a:rPr lang="en-US" altLang="en-US" sz="3200" b="1" dirty="0" err="1">
                <a:solidFill>
                  <a:srgbClr val="FF0066"/>
                </a:solidFill>
              </a:rPr>
              <a:t>còn</a:t>
            </a:r>
            <a:r>
              <a:rPr lang="en-US" altLang="en-US" sz="3200" b="1" dirty="0">
                <a:solidFill>
                  <a:srgbClr val="FF0066"/>
                </a:solidFill>
              </a:rPr>
              <a:t> 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nhiều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danh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vi-VN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làm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theo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thứ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bậc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tuổi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tác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giới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tính</a:t>
            </a:r>
            <a:r>
              <a:rPr lang="en-US" altLang="en-US" sz="3200" b="1" dirty="0">
                <a:solidFill>
                  <a:srgbClr val="FF0066"/>
                </a:solidFill>
              </a:rPr>
              <a:t>: </a:t>
            </a:r>
            <a:r>
              <a:rPr lang="en-US" altLang="en-US" sz="3200" b="1" dirty="0" err="1">
                <a:solidFill>
                  <a:srgbClr val="FF0066"/>
                </a:solidFill>
              </a:rPr>
              <a:t>ông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bà,anh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chị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em,cháu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thầy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bạn</a:t>
            </a:r>
            <a:r>
              <a:rPr lang="en-US" altLang="en-US" sz="3200" b="1" dirty="0">
                <a:solidFill>
                  <a:srgbClr val="FF0066"/>
                </a:solidFill>
              </a:rPr>
              <a:t>…..</a:t>
            </a:r>
          </a:p>
          <a:p>
            <a:pPr eaLnBrk="1" hangingPunct="1"/>
            <a:endParaRPr lang="en-US" altLang="en-US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5F8ACC0-AC3B-49F0-BE13-FB65EB42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1533496"/>
            <a:ext cx="110744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FF3300"/>
                </a:solidFill>
              </a:rPr>
              <a:t>    Khi </a:t>
            </a:r>
            <a:r>
              <a:rPr lang="en-US" altLang="en-US" sz="3600" b="1" dirty="0" err="1">
                <a:solidFill>
                  <a:srgbClr val="FF3300"/>
                </a:solidFill>
              </a:rPr>
              <a:t>sử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dụng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các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từ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xưng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hô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cần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chú</a:t>
            </a:r>
            <a:r>
              <a:rPr lang="en-US" altLang="en-US" sz="3600" b="1" dirty="0">
                <a:solidFill>
                  <a:srgbClr val="FF3300"/>
                </a:solidFill>
              </a:rPr>
              <a:t> ý </a:t>
            </a:r>
            <a:r>
              <a:rPr lang="en-US" altLang="en-US" sz="36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gì</a:t>
            </a:r>
            <a:r>
              <a:rPr lang="en-US" altLang="en-US" sz="36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289DAC8-0879-45AE-B17A-9DD2F65C4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2244696"/>
            <a:ext cx="12192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600" b="1">
                <a:solidFill>
                  <a:srgbClr val="FF3300"/>
                </a:solidFill>
              </a:rPr>
              <a:t>       Khi sử dụng các đại từ xưng hô cần chú ý chọn từ ngữ cho lịch sự, thể hiện đúng mối quan hệ giữa mình với người nghe và người được nhắc tới.</a:t>
            </a:r>
          </a:p>
        </p:txBody>
      </p:sp>
    </p:spTree>
    <p:extLst>
      <p:ext uri="{BB962C8B-B14F-4D97-AF65-F5344CB8AC3E}">
        <p14:creationId xmlns:p14="http://schemas.microsoft.com/office/powerpoint/2010/main" val="38620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1638</Words>
  <Application>Microsoft Office PowerPoint</Application>
  <PresentationFormat>Màn hình rộng</PresentationFormat>
  <Paragraphs>109</Paragraphs>
  <Slides>16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8</vt:i4>
      </vt:variant>
      <vt:variant>
        <vt:lpstr>Chủ đề</vt:lpstr>
      </vt:variant>
      <vt:variant>
        <vt:i4>4</vt:i4>
      </vt:variant>
      <vt:variant>
        <vt:lpstr>Tiêu đề Bản chiếu</vt:lpstr>
      </vt:variant>
      <vt:variant>
        <vt:i4>16</vt:i4>
      </vt:variant>
    </vt:vector>
  </HeadingPairs>
  <TitlesOfParts>
    <vt:vector size="28" baseType="lpstr">
      <vt:lpstr>.VnArial</vt:lpstr>
      <vt:lpstr>.VnTime</vt:lpstr>
      <vt:lpstr>Arial</vt:lpstr>
      <vt:lpstr>Calibri</vt:lpstr>
      <vt:lpstr>Calibri Light</vt:lpstr>
      <vt:lpstr>Garamond</vt:lpstr>
      <vt:lpstr>Times New Roman</vt:lpstr>
      <vt:lpstr>Wingdings</vt:lpstr>
      <vt:lpstr>Office Theme</vt:lpstr>
      <vt:lpstr>1_Office Theme</vt:lpstr>
      <vt:lpstr>Default Design</vt:lpstr>
      <vt:lpstr>3_Office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</dc:creator>
  <cp:lastModifiedBy>A</cp:lastModifiedBy>
  <cp:revision>56</cp:revision>
  <dcterms:created xsi:type="dcterms:W3CDTF">2019-12-01T07:32:45Z</dcterms:created>
  <dcterms:modified xsi:type="dcterms:W3CDTF">2021-12-02T04:57:11Z</dcterms:modified>
</cp:coreProperties>
</file>