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kJJ/45QRxhMQQBqhTdPGDhfWU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609603" y="1535116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609603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6193372" y="1535116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body" idx="1"/>
          </p:nvPr>
        </p:nvSpPr>
        <p:spPr>
          <a:xfrm>
            <a:off x="4766735" y="273056"/>
            <a:ext cx="6815668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6" name="Google Shape;136;p39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37" name="Google Shape;137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0"/>
          <p:cNvSpPr txBox="1">
            <a:spLocks noGrp="1"/>
          </p:cNvSpPr>
          <p:nvPr>
            <p:ph type="body" idx="1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44" name="Google Shape;144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>
            <a:spLocks noGrp="1"/>
          </p:cNvSpPr>
          <p:nvPr>
            <p:ph type="title"/>
          </p:nvPr>
        </p:nvSpPr>
        <p:spPr>
          <a:xfrm rot="5400000">
            <a:off x="7285037" y="1828805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8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8.gif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>
            <a:spLocks noGrp="1"/>
          </p:cNvSpPr>
          <p:nvPr>
            <p:ph type="ctrTitle"/>
          </p:nvPr>
        </p:nvSpPr>
        <p:spPr>
          <a:xfrm>
            <a:off x="249668" y="1335314"/>
            <a:ext cx="11668836" cy="119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ỦY BAN NHÂN DÂN QUẬN LONG BIÊN</a:t>
            </a:r>
            <a:b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TRƯỜNG TIỂU HỌC THẠCH BÀN A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142607" y="5062144"/>
            <a:ext cx="1692321" cy="107721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Lớp: 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Tuần 10</a:t>
            </a:r>
            <a:endParaRPr/>
          </a:p>
        </p:txBody>
      </p:sp>
      <p:sp>
        <p:nvSpPr>
          <p:cNvPr id="241" name="Google Shape;241;p1"/>
          <p:cNvSpPr txBox="1"/>
          <p:nvPr/>
        </p:nvSpPr>
        <p:spPr>
          <a:xfrm>
            <a:off x="609601" y="2902857"/>
            <a:ext cx="11117942" cy="172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làm văn: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viết thư và phong bì thư</a:t>
            </a:r>
            <a:endParaRPr sz="6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"/>
          <p:cNvSpPr/>
          <p:nvPr/>
        </p:nvSpPr>
        <p:spPr>
          <a:xfrm>
            <a:off x="142606" y="6129505"/>
            <a:ext cx="1692321" cy="5847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SGK/83</a:t>
            </a:r>
            <a:endParaRPr sz="3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0"/>
          <p:cNvPicPr preferRelativeResize="0"/>
          <p:nvPr/>
        </p:nvPicPr>
        <p:blipFill rotWithShape="1">
          <a:blip r:embed="rId3">
            <a:alphaModFix/>
          </a:blip>
          <a:srcRect t="59815"/>
          <a:stretch/>
        </p:blipFill>
        <p:spPr>
          <a:xfrm>
            <a:off x="0" y="6004559"/>
            <a:ext cx="12192000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0018" y="4962699"/>
            <a:ext cx="2878454" cy="209342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0"/>
          <p:cNvSpPr/>
          <p:nvPr/>
        </p:nvSpPr>
        <p:spPr>
          <a:xfrm>
            <a:off x="1341120" y="6623859"/>
            <a:ext cx="10850880" cy="213360"/>
          </a:xfrm>
          <a:prstGeom prst="rect">
            <a:avLst/>
          </a:prstGeom>
          <a:solidFill>
            <a:srgbClr val="828BB0"/>
          </a:solidFill>
          <a:ln w="12700" cap="flat" cmpd="sng">
            <a:solidFill>
              <a:srgbClr val="7B8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10" descr="Postbox Cartoon HD Stock Images | Shutter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202" y="5587539"/>
            <a:ext cx="631278" cy="157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0"/>
          <p:cNvSpPr txBox="1"/>
          <p:nvPr/>
        </p:nvSpPr>
        <p:spPr>
          <a:xfrm>
            <a:off x="0" y="178017"/>
            <a:ext cx="1173652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Dựa theo mẫu bài tập đọc “Thư gửi bà”, em hãy viết một bức thư ngắn cho người thân.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10"/>
          <p:cNvSpPr txBox="1"/>
          <p:nvPr/>
        </p:nvSpPr>
        <p:spPr>
          <a:xfrm>
            <a:off x="297543" y="1255235"/>
            <a:ext cx="1159691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 đầu thư: nơi gửi, ngày…tháng…năm…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xưng hô với người nhận thư (ông, bà, chú, bác…)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thư (4-5 dòng): Thăm hỏi, báo tin cho người nhận thư.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chúc và hứa hẹn…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 thư: Lời chào, chữ kí và tên.</a:t>
            </a:r>
            <a:endParaRPr sz="32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3756431" y="4000815"/>
            <a:ext cx="4223657" cy="1896016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 viết thư</a:t>
            </a:r>
            <a:endParaRPr sz="32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/>
          <p:nvPr/>
        </p:nvSpPr>
        <p:spPr>
          <a:xfrm>
            <a:off x="217715" y="105229"/>
            <a:ext cx="11771086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 CHÍ NHẬN XÉT: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-"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Bức thư đầy đủ 4 phần: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+ Dòng đầu thư ghi đúng không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+ Lời xưng hô phù hợp với người nhận thư không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+ Nội dung thư đầy đủ không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+ Cuối thư ghi đúng không ?</a:t>
            </a:r>
            <a:endParaRPr/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-"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Trình bày đúng hình thức bức thư: vị trí ngày, tháng lùi vào 5 ô li; lời chào lùi vào 1 ô li; kí tên lùi vào 8 ô li.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0" name="Google Shape;360;p11"/>
          <p:cNvPicPr preferRelativeResize="0"/>
          <p:nvPr/>
        </p:nvPicPr>
        <p:blipFill rotWithShape="1">
          <a:blip r:embed="rId3">
            <a:alphaModFix/>
          </a:blip>
          <a:srcRect t="59815"/>
          <a:stretch/>
        </p:blipFill>
        <p:spPr>
          <a:xfrm>
            <a:off x="0" y="6004559"/>
            <a:ext cx="12192000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0018" y="4962699"/>
            <a:ext cx="2878454" cy="209342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341120" y="6623859"/>
            <a:ext cx="10850880" cy="213360"/>
          </a:xfrm>
          <a:prstGeom prst="rect">
            <a:avLst/>
          </a:prstGeom>
          <a:solidFill>
            <a:srgbClr val="828BB0"/>
          </a:solidFill>
          <a:ln w="12700" cap="flat" cmpd="sng">
            <a:solidFill>
              <a:srgbClr val="7B8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11" descr="Postbox Cartoon HD Stock Images | Shutter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202" y="5587539"/>
            <a:ext cx="631278" cy="157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>
            <a:off x="198120" y="87084"/>
            <a:ext cx="11811000" cy="66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dirty="0" err="1">
                <a:latin typeface="Times New Roman"/>
                <a:ea typeface="Times New Roman"/>
                <a:cs typeface="Times New Roman"/>
                <a:sym typeface="Times New Roman"/>
              </a:rPr>
              <a:t>Hà</a:t>
            </a:r>
            <a:r>
              <a:rPr lang="en-US" sz="28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dirty="0" err="1"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</a:t>
            </a:r>
            <a:endParaRPr sz="285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    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kính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   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Lâu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chưa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lắm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    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Dạo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khỏe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ạ?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Gia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vẫn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ổn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nay, do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dịch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Covid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chưa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khai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trực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tuyến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tốt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giãn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ạ!</a:t>
            </a:r>
            <a:endParaRPr sz="285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  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vẫn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ngoái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chăn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Hùng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  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hứa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cố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gắng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tốt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kính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luôn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mạnh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khỏe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lâu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chóng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dịch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endParaRPr sz="285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Long</a:t>
            </a:r>
            <a:endParaRPr sz="2400" b="1" i="0" u="none" strike="noStrike" cap="none" dirty="0">
              <a:solidFill>
                <a:srgbClr val="000000"/>
              </a:solidFill>
              <a:latin typeface="HP001 4 hàng" panose="020B0603050302020204" pitchFamily="34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</a:t>
            </a:r>
            <a:r>
              <a:rPr lang="en-US" sz="2850" b="1" i="0" u="none" strike="noStrike" cap="none" dirty="0" err="1">
                <a:solidFill>
                  <a:srgbClr val="00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2850" b="1" i="0" u="none" strike="noStrike" cap="none" dirty="0">
                <a:solidFill>
                  <a:srgbClr val="00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50" b="1" i="0" u="none" strike="noStrike" cap="none" dirty="0" err="1">
                <a:solidFill>
                  <a:srgbClr val="00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2850" b="1" i="0" u="none" strike="noStrike" cap="none" dirty="0">
                <a:solidFill>
                  <a:srgbClr val="00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 Long</a:t>
            </a:r>
            <a:endParaRPr sz="2850" b="1" i="0" u="none" strike="noStrike" cap="none" dirty="0">
              <a:solidFill>
                <a:srgbClr val="000000"/>
              </a:solidFill>
              <a:latin typeface="HP001 4 hàng" panose="020B06030503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/>
          <p:nvPr/>
        </p:nvSpPr>
        <p:spPr>
          <a:xfrm>
            <a:off x="304800" y="265103"/>
            <a:ext cx="117365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Tập ghi trên phong bì thư: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4" name="Google Shape;374;p13"/>
          <p:cNvPicPr preferRelativeResize="0"/>
          <p:nvPr/>
        </p:nvPicPr>
        <p:blipFill rotWithShape="1">
          <a:blip r:embed="rId3">
            <a:alphaModFix/>
          </a:blip>
          <a:srcRect t="5520" b="5349"/>
          <a:stretch/>
        </p:blipFill>
        <p:spPr>
          <a:xfrm>
            <a:off x="3341981" y="1606731"/>
            <a:ext cx="5662158" cy="3475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13"/>
          <p:cNvCxnSpPr/>
          <p:nvPr/>
        </p:nvCxnSpPr>
        <p:spPr>
          <a:xfrm rot="10800000" flipH="1">
            <a:off x="2627086" y="2307771"/>
            <a:ext cx="1001485" cy="27577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6" name="Google Shape;376;p13"/>
          <p:cNvCxnSpPr/>
          <p:nvPr/>
        </p:nvCxnSpPr>
        <p:spPr>
          <a:xfrm rot="10800000">
            <a:off x="8419939" y="3606800"/>
            <a:ext cx="1299095" cy="18360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7" name="Google Shape;377;p13"/>
          <p:cNvCxnSpPr/>
          <p:nvPr/>
        </p:nvCxnSpPr>
        <p:spPr>
          <a:xfrm flipH="1">
            <a:off x="8665030" y="2120095"/>
            <a:ext cx="943427" cy="2593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78" name="Google Shape;37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0" y="2515326"/>
            <a:ext cx="3246363" cy="116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19939" y="5291948"/>
            <a:ext cx="3325690" cy="109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93486" y="1390243"/>
            <a:ext cx="2647835" cy="1459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4"/>
          <p:cNvPicPr preferRelativeResize="0"/>
          <p:nvPr/>
        </p:nvPicPr>
        <p:blipFill rotWithShape="1">
          <a:blip r:embed="rId3">
            <a:alphaModFix/>
          </a:blip>
          <a:srcRect t="59815"/>
          <a:stretch/>
        </p:blipFill>
        <p:spPr>
          <a:xfrm>
            <a:off x="0" y="6004559"/>
            <a:ext cx="12192000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0018" y="4962699"/>
            <a:ext cx="2878454" cy="209342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4"/>
          <p:cNvSpPr/>
          <p:nvPr/>
        </p:nvSpPr>
        <p:spPr>
          <a:xfrm>
            <a:off x="1341120" y="6623859"/>
            <a:ext cx="10850880" cy="213360"/>
          </a:xfrm>
          <a:prstGeom prst="rect">
            <a:avLst/>
          </a:prstGeom>
          <a:solidFill>
            <a:srgbClr val="828BB0"/>
          </a:solidFill>
          <a:ln w="12700" cap="flat" cmpd="sng">
            <a:solidFill>
              <a:srgbClr val="7B8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14" descr="Postbox Cartoon HD Stock Images | Shutter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202" y="5587539"/>
            <a:ext cx="631278" cy="157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5237" y="610776"/>
            <a:ext cx="6957105" cy="466620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cxnSp>
        <p:nvCxnSpPr>
          <p:cNvPr id="390" name="Google Shape;390;p14"/>
          <p:cNvCxnSpPr/>
          <p:nvPr/>
        </p:nvCxnSpPr>
        <p:spPr>
          <a:xfrm rot="10800000" flipH="1">
            <a:off x="1619841" y="1349829"/>
            <a:ext cx="1550080" cy="5660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91" name="Google Shape;391;p14"/>
          <p:cNvCxnSpPr/>
          <p:nvPr/>
        </p:nvCxnSpPr>
        <p:spPr>
          <a:xfrm rot="10800000">
            <a:off x="8737603" y="3675017"/>
            <a:ext cx="1682003" cy="54428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92" name="Google Shape;392;p14"/>
          <p:cNvCxnSpPr/>
          <p:nvPr/>
        </p:nvCxnSpPr>
        <p:spPr>
          <a:xfrm flipH="1">
            <a:off x="9106891" y="1632857"/>
            <a:ext cx="1300847" cy="2593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5"/>
          <p:cNvSpPr txBox="1"/>
          <p:nvPr/>
        </p:nvSpPr>
        <p:spPr>
          <a:xfrm>
            <a:off x="3059657" y="2694345"/>
            <a:ext cx="5750685" cy="70788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 CỐ-  DẶN DÒ</a:t>
            </a:r>
            <a:endParaRPr sz="4000" b="1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16"/>
          <p:cNvPicPr preferRelativeResize="0"/>
          <p:nvPr/>
        </p:nvPicPr>
        <p:blipFill rotWithShape="1">
          <a:blip r:embed="rId3">
            <a:alphaModFix/>
          </a:blip>
          <a:srcRect t="59815"/>
          <a:stretch/>
        </p:blipFill>
        <p:spPr>
          <a:xfrm>
            <a:off x="0" y="5334001"/>
            <a:ext cx="12192000" cy="151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22513" y="2073367"/>
            <a:ext cx="7327265" cy="532892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6"/>
          <p:cNvSpPr/>
          <p:nvPr/>
        </p:nvSpPr>
        <p:spPr>
          <a:xfrm>
            <a:off x="2377440" y="6309360"/>
            <a:ext cx="9814560" cy="588819"/>
          </a:xfrm>
          <a:prstGeom prst="rect">
            <a:avLst/>
          </a:prstGeom>
          <a:solidFill>
            <a:srgbClr val="828BB0"/>
          </a:solidFill>
          <a:ln w="12700" cap="flat" cmpd="sng">
            <a:solidFill>
              <a:srgbClr val="7B8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6"/>
          <p:cNvSpPr/>
          <p:nvPr/>
        </p:nvSpPr>
        <p:spPr>
          <a:xfrm>
            <a:off x="-8387894" y="3141003"/>
            <a:ext cx="8148384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 đầu thư: nơi gửi, ngày…tháng…năm…</a:t>
            </a: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12684791" y="4208262"/>
            <a:ext cx="9498113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xưng hô với người nhận thư (ông, bà, chú, bác…)</a:t>
            </a:r>
            <a:endParaRPr/>
          </a:p>
        </p:txBody>
      </p:sp>
      <p:sp>
        <p:nvSpPr>
          <p:cNvPr id="408" name="Google Shape;408;p16"/>
          <p:cNvSpPr/>
          <p:nvPr/>
        </p:nvSpPr>
        <p:spPr>
          <a:xfrm>
            <a:off x="12684792" y="1950273"/>
            <a:ext cx="9498113" cy="107721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thư (4-5 dòng): Thăm hỏi, báo tin cho người nhận thư. Lời chúc và hứa hẹn… </a:t>
            </a:r>
            <a:endParaRPr/>
          </a:p>
        </p:txBody>
      </p:sp>
      <p:sp>
        <p:nvSpPr>
          <p:cNvPr id="409" name="Google Shape;409;p16"/>
          <p:cNvSpPr/>
          <p:nvPr/>
        </p:nvSpPr>
        <p:spPr>
          <a:xfrm>
            <a:off x="-6438643" y="875840"/>
            <a:ext cx="6199133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 thư: Lời chào, chữ kí và tên.</a:t>
            </a:r>
            <a:endParaRPr sz="32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137160" y="640080"/>
            <a:ext cx="1691640" cy="2057400"/>
          </a:xfrm>
          <a:prstGeom prst="cloudCallout">
            <a:avLst>
              <a:gd name="adj1" fmla="val 2763"/>
              <a:gd name="adj2" fmla="val 69571"/>
            </a:avLst>
          </a:prstGeom>
          <a:solidFill>
            <a:srgbClr val="FFF2CC"/>
          </a:solidFill>
          <a:ln w="127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16" descr="Happy Tears Rain Sticker for iOS &amp;amp; Android | GIPH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83813">
            <a:off x="346942" y="2865488"/>
            <a:ext cx="1253025" cy="156628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6"/>
          <p:cNvSpPr/>
          <p:nvPr/>
        </p:nvSpPr>
        <p:spPr>
          <a:xfrm>
            <a:off x="5070808" y="5279613"/>
            <a:ext cx="658159" cy="710025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  <p:sp>
        <p:nvSpPr>
          <p:cNvPr id="413" name="Google Shape;413;p16"/>
          <p:cNvSpPr/>
          <p:nvPr/>
        </p:nvSpPr>
        <p:spPr>
          <a:xfrm>
            <a:off x="5076908" y="5279613"/>
            <a:ext cx="659998" cy="710025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5070808" y="5285567"/>
            <a:ext cx="658159" cy="712009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415" name="Google Shape;415;p16"/>
          <p:cNvSpPr/>
          <p:nvPr/>
        </p:nvSpPr>
        <p:spPr>
          <a:xfrm>
            <a:off x="5076908" y="5285567"/>
            <a:ext cx="659998" cy="712009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5070808" y="5285567"/>
            <a:ext cx="658159" cy="712009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5070808" y="5279613"/>
            <a:ext cx="658159" cy="710025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418" name="Google Shape;418;p16"/>
          <p:cNvSpPr/>
          <p:nvPr/>
        </p:nvSpPr>
        <p:spPr>
          <a:xfrm>
            <a:off x="5088019" y="5285567"/>
            <a:ext cx="659997" cy="712009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419" name="Google Shape;419;p16"/>
          <p:cNvSpPr/>
          <p:nvPr/>
        </p:nvSpPr>
        <p:spPr>
          <a:xfrm>
            <a:off x="5076908" y="5279613"/>
            <a:ext cx="659998" cy="710025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420" name="Google Shape;420;p16"/>
          <p:cNvSpPr/>
          <p:nvPr/>
        </p:nvSpPr>
        <p:spPr>
          <a:xfrm>
            <a:off x="5070808" y="5278026"/>
            <a:ext cx="658159" cy="710025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421" name="Google Shape;421;p16"/>
          <p:cNvSpPr/>
          <p:nvPr/>
        </p:nvSpPr>
        <p:spPr>
          <a:xfrm>
            <a:off x="5088019" y="5255801"/>
            <a:ext cx="659997" cy="710025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422" name="Google Shape;422;p16"/>
          <p:cNvSpPr/>
          <p:nvPr/>
        </p:nvSpPr>
        <p:spPr>
          <a:xfrm>
            <a:off x="4580610" y="5238373"/>
            <a:ext cx="1674813" cy="1070987"/>
          </a:xfrm>
          <a:prstGeom prst="ellipse">
            <a:avLst/>
          </a:prstGeom>
          <a:solidFill>
            <a:srgbClr val="FFCCFF"/>
          </a:solidFill>
          <a:ln w="38100" cap="sq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150" tIns="32075" rIns="64150" bIns="32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 giờ</a:t>
            </a:r>
            <a:endParaRPr/>
          </a:p>
        </p:txBody>
      </p:sp>
      <p:pic>
        <p:nvPicPr>
          <p:cNvPr id="423" name="Google Shape;42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7160" y="836626"/>
            <a:ext cx="1998468" cy="165225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6"/>
          <p:cNvSpPr/>
          <p:nvPr/>
        </p:nvSpPr>
        <p:spPr>
          <a:xfrm>
            <a:off x="2349455" y="328846"/>
            <a:ext cx="8148384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 đầu thư: nơi gửi, ngày…tháng…năm…</a:t>
            </a:r>
            <a:endParaRPr/>
          </a:p>
        </p:txBody>
      </p:sp>
      <p:sp>
        <p:nvSpPr>
          <p:cNvPr id="425" name="Google Shape;425;p16"/>
          <p:cNvSpPr/>
          <p:nvPr/>
        </p:nvSpPr>
        <p:spPr>
          <a:xfrm>
            <a:off x="2349455" y="1211589"/>
            <a:ext cx="9498113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xưng hô với người nhận thư (ông, bà, chú, bác…)</a:t>
            </a:r>
            <a:endParaRPr/>
          </a:p>
        </p:txBody>
      </p:sp>
      <p:sp>
        <p:nvSpPr>
          <p:cNvPr id="426" name="Google Shape;426;p16"/>
          <p:cNvSpPr/>
          <p:nvPr/>
        </p:nvSpPr>
        <p:spPr>
          <a:xfrm>
            <a:off x="2349455" y="2152433"/>
            <a:ext cx="9498113" cy="107721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thư (4-5 dòng): Thăm hỏi, báo tin cho người nhận thư. Lời chúc và hứa hẹn… </a:t>
            </a:r>
            <a:endParaRPr/>
          </a:p>
        </p:txBody>
      </p:sp>
      <p:sp>
        <p:nvSpPr>
          <p:cNvPr id="427" name="Google Shape;427;p16"/>
          <p:cNvSpPr/>
          <p:nvPr/>
        </p:nvSpPr>
        <p:spPr>
          <a:xfrm>
            <a:off x="2349455" y="3543760"/>
            <a:ext cx="6199133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 thư: Lời chào, chữ kí và tên.</a:t>
            </a:r>
            <a:endParaRPr sz="32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8" name="Google Shape;428;p16" descr="Animated gif about cute in doodles by Zyma23 on We Heart It in 2021 | Cute  gif, Motion wallpapers, Overlays pics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79589" y="133705"/>
            <a:ext cx="1786618" cy="114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4222" y="3415458"/>
            <a:ext cx="4283099" cy="354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6" descr="Top Yeah Stickers for Android &amp;amp; iOS | Gfyca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65809" y="3648628"/>
            <a:ext cx="3448050" cy="280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7" descr="Những hình ảnh riêng của Tuổi Trẻ Online trong một khu điều trị bệnh nhân  COVID-19 - Tuổi Trẻ On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19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7" descr="TP HCM: Bộ đội tỏa về các chốt kiểm soát, cùng công an đến từng khu vực hỗ  trợ người dân - Báo Người lao độ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7" descr="Công an xuyên đêm trực tại các chốt cửa ngõ Thủ đô chống COVID-19 - Tổng  liên đoàn lao động Việt N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7" descr="Xúc động bộ ảnh tri ân những “chiến sĩ&amp;quot; chống dịch COVID-19 | Tin tức mới  nhất 24h - Đọc Báo Lao Động online - Laodong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1205359" y="2788206"/>
            <a:ext cx="9791700" cy="914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800"/>
              <a:buNone/>
            </a:pPr>
            <a:r>
              <a:rPr lang="en-US" sz="48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em chăm ngoan học tốt!</a:t>
            </a:r>
            <a:endParaRPr sz="4800" b="1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3806" y="3169921"/>
            <a:ext cx="4082438" cy="345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"/>
          <p:cNvPicPr preferRelativeResize="0"/>
          <p:nvPr/>
        </p:nvPicPr>
        <p:blipFill rotWithShape="1">
          <a:blip r:embed="rId3">
            <a:alphaModFix/>
          </a:blip>
          <a:srcRect l="40277" t="33111" r="43886" b="33777"/>
          <a:stretch/>
        </p:blipFill>
        <p:spPr>
          <a:xfrm>
            <a:off x="4861560" y="2286000"/>
            <a:ext cx="1935480" cy="227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"/>
          <p:cNvPicPr preferRelativeResize="0"/>
          <p:nvPr/>
        </p:nvPicPr>
        <p:blipFill rotWithShape="1">
          <a:blip r:embed="rId3">
            <a:alphaModFix/>
          </a:blip>
          <a:srcRect l="26311" t="92890" r="42930" b="1775"/>
          <a:stretch/>
        </p:blipFill>
        <p:spPr>
          <a:xfrm>
            <a:off x="9454452" y="6564810"/>
            <a:ext cx="1205356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"/>
          <p:cNvPicPr preferRelativeResize="0"/>
          <p:nvPr/>
        </p:nvPicPr>
        <p:blipFill rotWithShape="1">
          <a:blip r:embed="rId3">
            <a:alphaModFix/>
          </a:blip>
          <a:srcRect l="26311" t="92890" r="42930" b="1775"/>
          <a:stretch/>
        </p:blipFill>
        <p:spPr>
          <a:xfrm>
            <a:off x="5335728" y="6594908"/>
            <a:ext cx="1198099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"/>
          <p:cNvPicPr preferRelativeResize="0"/>
          <p:nvPr/>
        </p:nvPicPr>
        <p:blipFill rotWithShape="1">
          <a:blip r:embed="rId3">
            <a:alphaModFix/>
          </a:blip>
          <a:srcRect l="26311" t="92890" r="42930" b="1775"/>
          <a:stretch/>
        </p:blipFill>
        <p:spPr>
          <a:xfrm>
            <a:off x="6982932" y="6570348"/>
            <a:ext cx="1841754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447574" y="4069080"/>
            <a:ext cx="4119859" cy="340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2285" y="876300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37765" y="629010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 txBox="1"/>
          <p:nvPr/>
        </p:nvSpPr>
        <p:spPr>
          <a:xfrm>
            <a:off x="1304202" y="19938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làm văn: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viết thư và phong bì thư</a:t>
            </a: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2" name="Google Shape;262;p3"/>
          <p:cNvPicPr preferRelativeResize="0"/>
          <p:nvPr/>
        </p:nvPicPr>
        <p:blipFill rotWithShape="1">
          <a:blip r:embed="rId3">
            <a:alphaModFix/>
          </a:blip>
          <a:srcRect t="59815"/>
          <a:stretch/>
        </p:blipFill>
        <p:spPr>
          <a:xfrm>
            <a:off x="0" y="6004559"/>
            <a:ext cx="12192000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0018" y="4962699"/>
            <a:ext cx="2878454" cy="209342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"/>
          <p:cNvSpPr/>
          <p:nvPr/>
        </p:nvSpPr>
        <p:spPr>
          <a:xfrm>
            <a:off x="1341120" y="6623859"/>
            <a:ext cx="10850880" cy="213360"/>
          </a:xfrm>
          <a:prstGeom prst="rect">
            <a:avLst/>
          </a:prstGeom>
          <a:solidFill>
            <a:srgbClr val="828BB0"/>
          </a:solidFill>
          <a:ln w="12700" cap="flat" cmpd="sng">
            <a:solidFill>
              <a:srgbClr val="7B8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" descr="Postbox Cartoon HD Stock Images | Shutter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202" y="5587539"/>
            <a:ext cx="631278" cy="157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571882">
            <a:off x="2777889" y="1742426"/>
            <a:ext cx="3245567" cy="423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"/>
          <p:cNvPicPr preferRelativeResize="0"/>
          <p:nvPr/>
        </p:nvPicPr>
        <p:blipFill rotWithShape="1">
          <a:blip r:embed="rId7">
            <a:alphaModFix/>
          </a:blip>
          <a:srcRect t="5520" b="5349"/>
          <a:stretch/>
        </p:blipFill>
        <p:spPr>
          <a:xfrm>
            <a:off x="6096000" y="2272171"/>
            <a:ext cx="4352202" cy="237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"/>
          <p:cNvPicPr preferRelativeResize="0"/>
          <p:nvPr/>
        </p:nvPicPr>
        <p:blipFill rotWithShape="1">
          <a:blip r:embed="rId3">
            <a:alphaModFix/>
          </a:blip>
          <a:srcRect t="59815"/>
          <a:stretch/>
        </p:blipFill>
        <p:spPr>
          <a:xfrm>
            <a:off x="0" y="6004559"/>
            <a:ext cx="12192000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0018" y="4962699"/>
            <a:ext cx="2878454" cy="209342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"/>
          <p:cNvSpPr/>
          <p:nvPr/>
        </p:nvSpPr>
        <p:spPr>
          <a:xfrm>
            <a:off x="1341120" y="6623859"/>
            <a:ext cx="10850880" cy="213360"/>
          </a:xfrm>
          <a:prstGeom prst="rect">
            <a:avLst/>
          </a:prstGeom>
          <a:solidFill>
            <a:srgbClr val="828BB0"/>
          </a:solidFill>
          <a:ln w="12700" cap="flat" cmpd="sng">
            <a:solidFill>
              <a:srgbClr val="7B8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" descr="Postbox Cartoon HD Stock Images | Shutter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202" y="5587539"/>
            <a:ext cx="631278" cy="157526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"/>
          <p:cNvSpPr txBox="1"/>
          <p:nvPr/>
        </p:nvSpPr>
        <p:spPr>
          <a:xfrm>
            <a:off x="227739" y="119959"/>
            <a:ext cx="1173652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Dựa theo mẫu bài tập đọc “Thư gửi bà”, em hãy viết một bức thư ngắn cho người thân.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/>
          <p:nvPr/>
        </p:nvSpPr>
        <p:spPr>
          <a:xfrm>
            <a:off x="198120" y="0"/>
            <a:ext cx="11811000" cy="678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Hải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Phòng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6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tháng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11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2003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    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kính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yêu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   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Lâu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chưa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quê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nhớ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lắm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    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Dạo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khỏe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ạ?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Gia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ngoài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vẫn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bình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thường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nay,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Từ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giờ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tám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đấy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ạ!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nghỉ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thường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bố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chơi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  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vẫn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nhớ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ngoái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quê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thả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diều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anh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Tuấn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đê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đêm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đêm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nghe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kể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chuyện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cổ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tích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ánh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trăng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  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hứa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thật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giỏi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luôn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chăm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ngoan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vui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kính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luôn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mạnh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khỏe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sống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lâu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mong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chóng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quê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HP001 4 hàng" panose="020B0603050302020204" pitchFamily="34" charset="0"/>
                <a:ea typeface="Calibri"/>
                <a:cs typeface="Calibri"/>
                <a:sym typeface="Calibri"/>
              </a:rPr>
              <a:t>Đức</a:t>
            </a:r>
            <a:endParaRPr sz="2400" b="1" dirty="0">
              <a:latin typeface="HP001 4 hàng" panose="020B06030503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</a:t>
            </a:r>
            <a:r>
              <a:rPr lang="en-US" sz="2400" b="1" u="none" strike="noStrike" cap="none" dirty="0" err="1">
                <a:solidFill>
                  <a:srgbClr val="000000"/>
                </a:solidFill>
                <a:latin typeface="HP001 4 hàng" panose="020B0603050302020204" pitchFamily="34" charset="0"/>
                <a:ea typeface="Calibri"/>
                <a:cs typeface="Calibri"/>
                <a:sym typeface="Calibri"/>
              </a:rPr>
              <a:t>Trần</a:t>
            </a:r>
            <a:r>
              <a:rPr lang="en-US" sz="2400" b="1" u="none" strike="noStrike" cap="none" dirty="0">
                <a:solidFill>
                  <a:srgbClr val="000000"/>
                </a:solidFill>
                <a:latin typeface="HP001 4 hàng" panose="020B06030503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1" u="none" strike="noStrike" cap="none" dirty="0" err="1">
                <a:solidFill>
                  <a:srgbClr val="000000"/>
                </a:solidFill>
                <a:latin typeface="HP001 4 hàng" panose="020B0603050302020204" pitchFamily="34" charset="0"/>
                <a:ea typeface="Calibri"/>
                <a:cs typeface="Calibri"/>
                <a:sym typeface="Calibri"/>
              </a:rPr>
              <a:t>Hoài</a:t>
            </a:r>
            <a:r>
              <a:rPr lang="en-US" sz="2400" b="1" u="none" strike="noStrike" cap="none" dirty="0">
                <a:solidFill>
                  <a:srgbClr val="000000"/>
                </a:solidFill>
                <a:latin typeface="HP001 4 hàng" panose="020B06030503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1" u="none" strike="noStrike" cap="none" dirty="0" err="1">
                <a:solidFill>
                  <a:srgbClr val="000000"/>
                </a:solidFill>
                <a:latin typeface="HP001 4 hàng" panose="020B0603050302020204" pitchFamily="34" charset="0"/>
                <a:ea typeface="Calibri"/>
                <a:cs typeface="Calibri"/>
                <a:sym typeface="Calibri"/>
              </a:rPr>
              <a:t>Đức</a:t>
            </a:r>
            <a:endParaRPr sz="2400" b="1" u="none" strike="noStrike" cap="none" dirty="0">
              <a:solidFill>
                <a:srgbClr val="000000"/>
              </a:solidFill>
              <a:latin typeface="HP001 4 hàng" panose="020B06030503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5"/>
          <p:cNvCxnSpPr>
            <a:cxnSpLocks/>
          </p:cNvCxnSpPr>
          <p:nvPr/>
        </p:nvCxnSpPr>
        <p:spPr>
          <a:xfrm>
            <a:off x="6294120" y="518160"/>
            <a:ext cx="56083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5"/>
          <p:cNvCxnSpPr/>
          <p:nvPr/>
        </p:nvCxnSpPr>
        <p:spPr>
          <a:xfrm rot="10800000" flipH="1">
            <a:off x="807720" y="914400"/>
            <a:ext cx="1752600" cy="1524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5"/>
          <p:cNvCxnSpPr/>
          <p:nvPr/>
        </p:nvCxnSpPr>
        <p:spPr>
          <a:xfrm>
            <a:off x="807720" y="1371600"/>
            <a:ext cx="7315200" cy="1524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5"/>
          <p:cNvCxnSpPr/>
          <p:nvPr/>
        </p:nvCxnSpPr>
        <p:spPr>
          <a:xfrm rot="10800000" flipH="1">
            <a:off x="807720" y="1828800"/>
            <a:ext cx="4267200" cy="1524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5"/>
          <p:cNvCxnSpPr/>
          <p:nvPr/>
        </p:nvCxnSpPr>
        <p:spPr>
          <a:xfrm>
            <a:off x="807720" y="2225040"/>
            <a:ext cx="11201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9" name="Google Shape;289;p5"/>
          <p:cNvCxnSpPr/>
          <p:nvPr/>
        </p:nvCxnSpPr>
        <p:spPr>
          <a:xfrm>
            <a:off x="198120" y="2712720"/>
            <a:ext cx="117043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5"/>
          <p:cNvCxnSpPr/>
          <p:nvPr/>
        </p:nvCxnSpPr>
        <p:spPr>
          <a:xfrm rot="10800000" flipH="1">
            <a:off x="198120" y="3093720"/>
            <a:ext cx="5501640" cy="1524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5"/>
          <p:cNvCxnSpPr/>
          <p:nvPr/>
        </p:nvCxnSpPr>
        <p:spPr>
          <a:xfrm>
            <a:off x="807720" y="3566160"/>
            <a:ext cx="11201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5"/>
          <p:cNvCxnSpPr/>
          <p:nvPr/>
        </p:nvCxnSpPr>
        <p:spPr>
          <a:xfrm>
            <a:off x="198120" y="4023360"/>
            <a:ext cx="8442960" cy="1524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5"/>
          <p:cNvCxnSpPr/>
          <p:nvPr/>
        </p:nvCxnSpPr>
        <p:spPr>
          <a:xfrm>
            <a:off x="807720" y="4419600"/>
            <a:ext cx="11087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5"/>
          <p:cNvCxnSpPr/>
          <p:nvPr/>
        </p:nvCxnSpPr>
        <p:spPr>
          <a:xfrm>
            <a:off x="304800" y="4922520"/>
            <a:ext cx="11590020" cy="1524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5"/>
          <p:cNvCxnSpPr/>
          <p:nvPr/>
        </p:nvCxnSpPr>
        <p:spPr>
          <a:xfrm rot="10800000" flipH="1">
            <a:off x="304800" y="5327549"/>
            <a:ext cx="1158240" cy="878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5"/>
          <p:cNvCxnSpPr/>
          <p:nvPr/>
        </p:nvCxnSpPr>
        <p:spPr>
          <a:xfrm rot="10800000" flipH="1">
            <a:off x="8534400" y="5745480"/>
            <a:ext cx="1752600" cy="1524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5"/>
          <p:cNvCxnSpPr/>
          <p:nvPr/>
        </p:nvCxnSpPr>
        <p:spPr>
          <a:xfrm>
            <a:off x="8336280" y="6649313"/>
            <a:ext cx="2286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5"/>
          <p:cNvCxnSpPr/>
          <p:nvPr/>
        </p:nvCxnSpPr>
        <p:spPr>
          <a:xfrm rot="10800000" flipH="1">
            <a:off x="9098280" y="6182156"/>
            <a:ext cx="746760" cy="1259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"/>
          <p:cNvPicPr preferRelativeResize="0"/>
          <p:nvPr/>
        </p:nvPicPr>
        <p:blipFill rotWithShape="1">
          <a:blip r:embed="rId3">
            <a:alphaModFix/>
          </a:blip>
          <a:srcRect t="59815"/>
          <a:stretch/>
        </p:blipFill>
        <p:spPr>
          <a:xfrm>
            <a:off x="0" y="6004559"/>
            <a:ext cx="12192000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0018" y="4962699"/>
            <a:ext cx="2878454" cy="209342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6"/>
          <p:cNvSpPr/>
          <p:nvPr/>
        </p:nvSpPr>
        <p:spPr>
          <a:xfrm>
            <a:off x="1341120" y="6623859"/>
            <a:ext cx="10850880" cy="213360"/>
          </a:xfrm>
          <a:prstGeom prst="rect">
            <a:avLst/>
          </a:prstGeom>
          <a:solidFill>
            <a:srgbClr val="828BB0"/>
          </a:solidFill>
          <a:ln w="12700" cap="flat" cmpd="sng">
            <a:solidFill>
              <a:srgbClr val="7B8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6" descr="Postbox Cartoon HD Stock Images | Shutter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202" y="5587539"/>
            <a:ext cx="631278" cy="157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6"/>
          <p:cNvSpPr txBox="1"/>
          <p:nvPr/>
        </p:nvSpPr>
        <p:spPr>
          <a:xfrm>
            <a:off x="0" y="178017"/>
            <a:ext cx="1173652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Dựa theo mẫu bài tập đọc “Thư gửi bà”, em hãy viết một bức thư ngắn cho người thân.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6"/>
          <p:cNvSpPr txBox="1"/>
          <p:nvPr/>
        </p:nvSpPr>
        <p:spPr>
          <a:xfrm>
            <a:off x="362857" y="1672255"/>
            <a:ext cx="1159691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 đầu thư: nơi gửi, ngày…tháng…năm…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xưng hô với người nhận thư (ông, bà, chú, bác…)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thư (4-5 dòng): Thăm hỏi, báo tin cho người nhận thư.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chúc và hứa hẹn…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 thư: Lời chào, chữ kí và tên.</a:t>
            </a:r>
            <a:endParaRPr sz="32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"/>
          <p:cNvSpPr txBox="1"/>
          <p:nvPr/>
        </p:nvSpPr>
        <p:spPr>
          <a:xfrm>
            <a:off x="0" y="178017"/>
            <a:ext cx="1173652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Dựa theo mẫu bài tập đọc “Thư gửi bà”, em hãy viết một bức thư ngắn cho người thân.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7"/>
          <p:cNvSpPr txBox="1"/>
          <p:nvPr/>
        </p:nvSpPr>
        <p:spPr>
          <a:xfrm>
            <a:off x="139606" y="1255235"/>
            <a:ext cx="11849193" cy="407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 ý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Em sẽ viết thư gửi ai? 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Dòng đầu thư, em sẽ viết thế nào? 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Em viết lời xưng hô với người nhận thư như thế nào? 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+Trong phần nội dung, em sẽ hỏi thăm người nhận thư điều gì, báo tin gì? 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Ở cuối bức thư, em chúc người nhận thư điều gì, hứa hẹn điều gì? 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Kết thúc lá thư, em viết những gì? 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7" name="Google Shape;317;p7"/>
          <p:cNvPicPr preferRelativeResize="0"/>
          <p:nvPr/>
        </p:nvPicPr>
        <p:blipFill rotWithShape="1">
          <a:blip r:embed="rId3">
            <a:alphaModFix/>
          </a:blip>
          <a:srcRect t="59815"/>
          <a:stretch/>
        </p:blipFill>
        <p:spPr>
          <a:xfrm>
            <a:off x="0" y="6004559"/>
            <a:ext cx="12192000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0018" y="4962699"/>
            <a:ext cx="2878454" cy="209342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7"/>
          <p:cNvSpPr/>
          <p:nvPr/>
        </p:nvSpPr>
        <p:spPr>
          <a:xfrm>
            <a:off x="1341120" y="6623859"/>
            <a:ext cx="10850880" cy="213360"/>
          </a:xfrm>
          <a:prstGeom prst="rect">
            <a:avLst/>
          </a:prstGeom>
          <a:solidFill>
            <a:srgbClr val="828BB0"/>
          </a:solidFill>
          <a:ln w="12700" cap="flat" cmpd="sng">
            <a:solidFill>
              <a:srgbClr val="7B8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7" descr="Postbox Cartoon HD Stock Images | Shutter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202" y="5587539"/>
            <a:ext cx="631278" cy="157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"/>
          <p:cNvSpPr txBox="1"/>
          <p:nvPr/>
        </p:nvSpPr>
        <p:spPr>
          <a:xfrm>
            <a:off x="0" y="178017"/>
            <a:ext cx="1173652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Dựa theo mẫu bài tập đọc “Thư gửi bà”, em hãy viết một bức thư ngắn cho người thân.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8"/>
          <p:cNvSpPr txBox="1"/>
          <p:nvPr/>
        </p:nvSpPr>
        <p:spPr>
          <a:xfrm>
            <a:off x="139606" y="1255235"/>
            <a:ext cx="11849193" cy="63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ai? 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2021)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xưng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kính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!)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sức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khỏe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vui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…)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Ở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hứa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hẹn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luôn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mạnh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khỏe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vui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vẻ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hứa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cố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gắng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…)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lá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3679371" y="1770241"/>
            <a:ext cx="4318000" cy="4934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5421085" y="2315060"/>
            <a:ext cx="5769428" cy="4934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8146145" y="2756006"/>
            <a:ext cx="3933371" cy="4934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0" y="3764498"/>
            <a:ext cx="11988799" cy="8800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9951416" y="4706488"/>
            <a:ext cx="3106056" cy="4934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8"/>
          <p:cNvSpPr/>
          <p:nvPr/>
        </p:nvSpPr>
        <p:spPr>
          <a:xfrm>
            <a:off x="139606" y="5110734"/>
            <a:ext cx="12114078" cy="8691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"/>
          <p:cNvSpPr/>
          <p:nvPr/>
        </p:nvSpPr>
        <p:spPr>
          <a:xfrm>
            <a:off x="5421085" y="6012200"/>
            <a:ext cx="5769428" cy="4934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8"/>
          <p:cNvSpPr/>
          <p:nvPr/>
        </p:nvSpPr>
        <p:spPr>
          <a:xfrm>
            <a:off x="10771321" y="3244896"/>
            <a:ext cx="1930400" cy="6966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9"/>
          <p:cNvPicPr preferRelativeResize="0"/>
          <p:nvPr/>
        </p:nvPicPr>
        <p:blipFill rotWithShape="1">
          <a:blip r:embed="rId3">
            <a:alphaModFix/>
          </a:blip>
          <a:srcRect t="59815"/>
          <a:stretch/>
        </p:blipFill>
        <p:spPr>
          <a:xfrm>
            <a:off x="0" y="6004559"/>
            <a:ext cx="12192000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0018" y="4962699"/>
            <a:ext cx="2878454" cy="209342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9"/>
          <p:cNvSpPr/>
          <p:nvPr/>
        </p:nvSpPr>
        <p:spPr>
          <a:xfrm>
            <a:off x="1341120" y="6623859"/>
            <a:ext cx="10850880" cy="213360"/>
          </a:xfrm>
          <a:prstGeom prst="rect">
            <a:avLst/>
          </a:prstGeom>
          <a:solidFill>
            <a:srgbClr val="828BB0"/>
          </a:solidFill>
          <a:ln w="12700" cap="flat" cmpd="sng">
            <a:solidFill>
              <a:srgbClr val="7B8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9" descr="Postbox Cartoon HD Stock Images | Shutter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202" y="5587539"/>
            <a:ext cx="631278" cy="157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9"/>
          <p:cNvSpPr txBox="1"/>
          <p:nvPr/>
        </p:nvSpPr>
        <p:spPr>
          <a:xfrm>
            <a:off x="297543" y="174484"/>
            <a:ext cx="11596914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 tự để viết một bức thư: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Dòng đầu thư: nơi gửi, ngày…tháng…năm… </a:t>
            </a:r>
            <a:r>
              <a:rPr lang="en-US" sz="32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(lùi vào 5 ô li)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Lời xưng hô với người nhận thư (ông, bà, chú, bác…) (</a:t>
            </a:r>
            <a:r>
              <a:rPr lang="en-US" sz="32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lùi vào 1 ô li)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Nội dung thư: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Thăm hỏi sức khỏe người nhận thư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Báo tin cho người nhận thư biết về tình hình sức khỏe, việc học tập của mình và những người trong gia đình.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Lời chúc và hứa hẹn…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Cuối thư: Lời chào, chữ kí và tên. </a:t>
            </a:r>
            <a:r>
              <a:rPr lang="en-US" sz="32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(lùi vào 8 ô li)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1274</Words>
  <Application>Microsoft Office PowerPoint</Application>
  <PresentationFormat>Widescreen</PresentationFormat>
  <Paragraphs>105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HP001 4 hàng</vt:lpstr>
      <vt:lpstr>Times New Roman</vt:lpstr>
      <vt:lpstr>1_Office Theme</vt:lpstr>
      <vt:lpstr>3_Office Theme</vt:lpstr>
      <vt:lpstr>Office Theme</vt:lpstr>
      <vt:lpstr>ỦY BAN NHÂN DÂN QUẬN LONG BIÊN  TRƯỜNG TIỂU HỌC THẠCH BÀN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 TRƯỜNG TIỂU HỌC THẠCH BÀN A</dc:title>
  <dc:creator>PC</dc:creator>
  <cp:lastModifiedBy>Admin</cp:lastModifiedBy>
  <cp:revision>2</cp:revision>
  <dcterms:created xsi:type="dcterms:W3CDTF">2021-09-09T07:24:41Z</dcterms:created>
  <dcterms:modified xsi:type="dcterms:W3CDTF">2021-11-07T02:28:34Z</dcterms:modified>
</cp:coreProperties>
</file>