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0" r:id="rId3"/>
    <p:sldId id="261" r:id="rId4"/>
    <p:sldId id="262" r:id="rId5"/>
    <p:sldId id="263" r:id="rId6"/>
    <p:sldId id="289"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2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8245C-6032-45A0-AB73-64AD27995459}" type="datetimeFigureOut">
              <a:rPr lang="en-US" smtClean="0"/>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3F195-FA7A-4A81-BD5A-BA6EB24517BE}" type="slidenum">
              <a:rPr lang="en-US" smtClean="0"/>
              <a:t>‹#›</a:t>
            </a:fld>
            <a:endParaRPr lang="en-US"/>
          </a:p>
        </p:txBody>
      </p:sp>
    </p:spTree>
    <p:extLst>
      <p:ext uri="{BB962C8B-B14F-4D97-AF65-F5344CB8AC3E}">
        <p14:creationId xmlns:p14="http://schemas.microsoft.com/office/powerpoint/2010/main" val="344761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283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005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Chuyển</a:t>
            </a:r>
            <a:r>
              <a:rPr lang="en-US" baseline="0" dirty="0"/>
              <a:t> ý, </a:t>
            </a:r>
            <a:r>
              <a:rPr lang="en-US" dirty="0"/>
              <a:t>Click </a:t>
            </a:r>
            <a:r>
              <a:rPr lang="en-US" dirty="0" err="1"/>
              <a:t>vào</a:t>
            </a:r>
            <a:r>
              <a:rPr lang="en-US" baseline="0" dirty="0"/>
              <a:t> </a:t>
            </a:r>
            <a:r>
              <a:rPr lang="en-US" baseline="0" dirty="0" err="1"/>
              <a:t>ông</a:t>
            </a:r>
            <a:r>
              <a:rPr lang="en-US" baseline="0" dirty="0"/>
              <a:t> </a:t>
            </a:r>
            <a:r>
              <a:rPr lang="en-US" baseline="0" dirty="0" err="1"/>
              <a:t>để</a:t>
            </a:r>
            <a:r>
              <a:rPr lang="en-US" baseline="0" dirty="0"/>
              <a:t> </a:t>
            </a:r>
            <a:r>
              <a:rPr lang="en-US" baseline="0" dirty="0" err="1"/>
              <a:t>về</a:t>
            </a:r>
            <a:r>
              <a:rPr lang="en-US" baseline="0" dirty="0"/>
              <a:t> slide 4 </a:t>
            </a:r>
            <a:r>
              <a:rPr lang="en-US" baseline="0" dirty="0" err="1"/>
              <a:t>vị</a:t>
            </a:r>
            <a:r>
              <a:rPr lang="en-US" baseline="0" dirty="0"/>
              <a:t> </a:t>
            </a:r>
            <a:r>
              <a:rPr lang="en-US" baseline="0" dirty="0" err="1"/>
              <a:t>nhà</a:t>
            </a:r>
            <a:r>
              <a:rPr lang="en-US" baseline="0" dirty="0"/>
              <a:t> </a:t>
            </a:r>
            <a:r>
              <a:rPr lang="en-US" baseline="0" dirty="0" err="1"/>
              <a:t>nho</a:t>
            </a:r>
            <a:r>
              <a:rPr lang="en-US" baseline="0" dirty="0"/>
              <a:t>.</a:t>
            </a:r>
            <a:endParaRPr lang="en-US" dirty="0"/>
          </a:p>
          <a:p>
            <a:pPr marL="0" lvl="0" indent="0" algn="l" rtl="0">
              <a:spcBef>
                <a:spcPts val="0"/>
              </a:spcBef>
              <a:spcAft>
                <a:spcPts val="0"/>
              </a:spcAft>
              <a:buNone/>
            </a:pPr>
            <a:endParaRPr lang="en-US" dirty="0"/>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5848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8884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8490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6462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607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6624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Chuyển</a:t>
            </a:r>
            <a:r>
              <a:rPr lang="en-US" baseline="0" dirty="0"/>
              <a:t> ý, </a:t>
            </a:r>
            <a:r>
              <a:rPr lang="en-US" dirty="0"/>
              <a:t>Click </a:t>
            </a:r>
            <a:r>
              <a:rPr lang="en-US" dirty="0" err="1"/>
              <a:t>vào</a:t>
            </a:r>
            <a:r>
              <a:rPr lang="en-US" baseline="0" dirty="0"/>
              <a:t> </a:t>
            </a:r>
            <a:r>
              <a:rPr lang="en-US" baseline="0" dirty="0" err="1"/>
              <a:t>ông</a:t>
            </a:r>
            <a:r>
              <a:rPr lang="en-US" baseline="0" dirty="0"/>
              <a:t> </a:t>
            </a:r>
            <a:r>
              <a:rPr lang="en-US" baseline="0" dirty="0" err="1"/>
              <a:t>để</a:t>
            </a:r>
            <a:r>
              <a:rPr lang="en-US" baseline="0" dirty="0"/>
              <a:t> </a:t>
            </a:r>
            <a:r>
              <a:rPr lang="en-US" baseline="0" dirty="0" err="1"/>
              <a:t>về</a:t>
            </a:r>
            <a:r>
              <a:rPr lang="en-US" baseline="0" dirty="0"/>
              <a:t> slide 4 </a:t>
            </a:r>
            <a:r>
              <a:rPr lang="en-US" baseline="0" dirty="0" err="1"/>
              <a:t>vị</a:t>
            </a:r>
            <a:r>
              <a:rPr lang="en-US" baseline="0" dirty="0"/>
              <a:t> </a:t>
            </a:r>
            <a:r>
              <a:rPr lang="en-US" baseline="0" dirty="0" err="1"/>
              <a:t>nhà</a:t>
            </a:r>
            <a:r>
              <a:rPr lang="en-US" baseline="0" dirty="0"/>
              <a:t> </a:t>
            </a:r>
            <a:r>
              <a:rPr lang="en-US" baseline="0" dirty="0" err="1"/>
              <a:t>nho</a:t>
            </a:r>
            <a:r>
              <a:rPr lang="en-US" baseline="0" dirty="0"/>
              <a:t>.</a:t>
            </a:r>
            <a:endParaRPr lang="en-US" dirty="0"/>
          </a:p>
          <a:p>
            <a:pPr marL="0" lvl="0" indent="0" algn="l" rtl="0">
              <a:spcBef>
                <a:spcPts val="0"/>
              </a:spcBef>
              <a:spcAft>
                <a:spcPts val="0"/>
              </a:spcAft>
              <a:buNone/>
            </a:pPr>
            <a:endParaRPr lang="en-US" dirty="0"/>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713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339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6400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5461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338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806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12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b="1" dirty="0">
                <a:solidFill>
                  <a:srgbClr val="0000FF"/>
                </a:solidFill>
                <a:latin typeface="Times New Roman" panose="02020603050405020304" pitchFamily="18" charset="0"/>
                <a:cs typeface="Times New Roman" panose="02020603050405020304" pitchFamily="18" charset="0"/>
              </a:rPr>
              <a:t>BÌNH NGÔ ĐẠI CÁO ( CHỮ HÁN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602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7362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2EC-8D92-45FB-8733-4D1726BA24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E67CE3-7FDB-4E48-A8F9-6142FC917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824FFA-E34F-4EEF-A591-2F7DFDED41F2}"/>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5" name="Footer Placeholder 4">
            <a:extLst>
              <a:ext uri="{FF2B5EF4-FFF2-40B4-BE49-F238E27FC236}">
                <a16:creationId xmlns:a16="http://schemas.microsoft.com/office/drawing/2014/main" id="{236B8F33-4D30-41A8-8AEA-F06E5316C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5EEE7-C45E-4C2D-9DE2-C8E9BEE19DF1}"/>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102272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978B-C5DD-4AB6-9DFC-916A5A092A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17860-F5D5-4663-8CAF-795F7A75A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B53F7-77FC-4700-82C0-5FA0AD6BAAF5}"/>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5" name="Footer Placeholder 4">
            <a:extLst>
              <a:ext uri="{FF2B5EF4-FFF2-40B4-BE49-F238E27FC236}">
                <a16:creationId xmlns:a16="http://schemas.microsoft.com/office/drawing/2014/main" id="{A0347F39-AC64-48AB-B0EF-753BBB066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CB55D-C2E2-404D-99FB-BBFB2F71B852}"/>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252085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A2431-286A-4EDA-B4D6-BDC5D647C6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557D87-01F9-4DE3-8399-F70E937E08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731-9D34-47E4-961E-CC95F27DA1A1}"/>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5" name="Footer Placeholder 4">
            <a:extLst>
              <a:ext uri="{FF2B5EF4-FFF2-40B4-BE49-F238E27FC236}">
                <a16:creationId xmlns:a16="http://schemas.microsoft.com/office/drawing/2014/main" id="{9C7C89D1-6FE8-4B20-9ADB-161A10D53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EE79C-90F5-45C2-A8CB-F348CD1F216B}"/>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3343695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A7EA7-DCDD-4CC3-BFF6-3A7E9E0F6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2EB50-32EF-48F3-8B1F-C2BF7ADD80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19692-C329-4ABA-A6DE-DAA57312CB96}"/>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5" name="Footer Placeholder 4">
            <a:extLst>
              <a:ext uri="{FF2B5EF4-FFF2-40B4-BE49-F238E27FC236}">
                <a16:creationId xmlns:a16="http://schemas.microsoft.com/office/drawing/2014/main" id="{B5DF1090-E0C1-4B48-8BA9-227165A1A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F70D7-80A8-41FC-A5D3-A24C32CDC72F}"/>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3329936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B1F8-5C91-4B96-BA18-718729B93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DBC4F-BBAA-4511-9AE3-D979A0081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7056B8-DA0C-4177-BEFB-05DCFB05A397}"/>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5" name="Footer Placeholder 4">
            <a:extLst>
              <a:ext uri="{FF2B5EF4-FFF2-40B4-BE49-F238E27FC236}">
                <a16:creationId xmlns:a16="http://schemas.microsoft.com/office/drawing/2014/main" id="{F05A5AD9-343A-4916-947D-4B511E26E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7A4A2-9EB7-4065-BE6D-9ADE6F15F2CF}"/>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279306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CB1C-0F7F-49E3-9EC5-C2E11F34A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F3B33-3F66-4E18-97A6-35A7E87742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E11CD1-35CE-4711-8A6F-84530A84B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BC7727-BB53-48E2-8791-DDDC470047F9}"/>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6" name="Footer Placeholder 5">
            <a:extLst>
              <a:ext uri="{FF2B5EF4-FFF2-40B4-BE49-F238E27FC236}">
                <a16:creationId xmlns:a16="http://schemas.microsoft.com/office/drawing/2014/main" id="{9F320F51-CF69-4952-AD5E-69C2B4B57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05BAC-1A54-4980-8E49-3889CE66C623}"/>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277162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CA5B-D575-4AE3-B577-CFB96C4EF2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0AEBE0-0F4C-4E32-8C29-70E973F0B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12E64A-D47A-4B43-ADFD-B2F44937E2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8515A7-6E22-466B-BE10-126CAF8C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1451B3-0AF9-476A-A238-BF5DE4364F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F2D23-C33F-4CAA-A9B8-C32745B1E32A}"/>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8" name="Footer Placeholder 7">
            <a:extLst>
              <a:ext uri="{FF2B5EF4-FFF2-40B4-BE49-F238E27FC236}">
                <a16:creationId xmlns:a16="http://schemas.microsoft.com/office/drawing/2014/main" id="{5F1A0A31-3257-42F4-9D3C-BF6288D09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B875BF-1C2F-4F7A-9479-DA2D867C9596}"/>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224796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A49F-0ACC-4713-AA2D-4D963050C7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331EC3-8DA6-4D78-B6FA-A4131E1365A2}"/>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4" name="Footer Placeholder 3">
            <a:extLst>
              <a:ext uri="{FF2B5EF4-FFF2-40B4-BE49-F238E27FC236}">
                <a16:creationId xmlns:a16="http://schemas.microsoft.com/office/drawing/2014/main" id="{A83698AB-8BEE-4542-93CB-C1B009895D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0B4719-01C8-4136-B651-7F538B827D1D}"/>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27280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C73D1-7B59-447C-9500-A9E5179AED1B}"/>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3" name="Footer Placeholder 2">
            <a:extLst>
              <a:ext uri="{FF2B5EF4-FFF2-40B4-BE49-F238E27FC236}">
                <a16:creationId xmlns:a16="http://schemas.microsoft.com/office/drawing/2014/main" id="{B59A6A5D-ADE7-40A7-8B05-99E509C40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0F7B18-089C-41A2-BEDE-F3472F074B0A}"/>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83255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E968-7EF4-4A6B-BFD8-9BCDDA562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0AC9B-EC5D-4560-82A7-8C0A64644E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C95A60-615C-4FC4-A7E6-D2ED3816E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2565A-A6D9-4CC4-8E2D-DE183D358780}"/>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6" name="Footer Placeholder 5">
            <a:extLst>
              <a:ext uri="{FF2B5EF4-FFF2-40B4-BE49-F238E27FC236}">
                <a16:creationId xmlns:a16="http://schemas.microsoft.com/office/drawing/2014/main" id="{62BF1AA2-659B-41F6-8E9F-F366E4A7EC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17E1DD-DAAA-4469-9797-06B328C93283}"/>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385284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06E0-EE0E-4E48-BF31-0604474DA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CB9FDF-5505-43A6-AEA5-94D77E6AF6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E9B9CF-5CFC-4A88-87B6-6F53374C7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BACC6-BAFA-4640-9AB0-1E7F2059094B}"/>
              </a:ext>
            </a:extLst>
          </p:cNvPr>
          <p:cNvSpPr>
            <a:spLocks noGrp="1"/>
          </p:cNvSpPr>
          <p:nvPr>
            <p:ph type="dt" sz="half" idx="10"/>
          </p:nvPr>
        </p:nvSpPr>
        <p:spPr/>
        <p:txBody>
          <a:bodyPr/>
          <a:lstStyle/>
          <a:p>
            <a:fld id="{906156F8-B1B8-46DE-BFF0-CA4E2B5EC69F}" type="datetimeFigureOut">
              <a:rPr lang="en-US" smtClean="0"/>
              <a:t>2/15/2022</a:t>
            </a:fld>
            <a:endParaRPr lang="en-US"/>
          </a:p>
        </p:txBody>
      </p:sp>
      <p:sp>
        <p:nvSpPr>
          <p:cNvPr id="6" name="Footer Placeholder 5">
            <a:extLst>
              <a:ext uri="{FF2B5EF4-FFF2-40B4-BE49-F238E27FC236}">
                <a16:creationId xmlns:a16="http://schemas.microsoft.com/office/drawing/2014/main" id="{39064169-06BA-40A4-8699-3D090B33BE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43989-1F23-448C-8976-E406CF754E90}"/>
              </a:ext>
            </a:extLst>
          </p:cNvPr>
          <p:cNvSpPr>
            <a:spLocks noGrp="1"/>
          </p:cNvSpPr>
          <p:nvPr>
            <p:ph type="sldNum" sz="quarter" idx="12"/>
          </p:nvPr>
        </p:nvSpPr>
        <p:spPr/>
        <p:txBody>
          <a:bodyPr/>
          <a:lstStyle/>
          <a:p>
            <a:fld id="{DA87BD72-1CBF-4878-8A68-549FE88BD479}" type="slidenum">
              <a:rPr lang="en-US" smtClean="0"/>
              <a:t>‹#›</a:t>
            </a:fld>
            <a:endParaRPr lang="en-US"/>
          </a:p>
        </p:txBody>
      </p:sp>
    </p:spTree>
    <p:extLst>
      <p:ext uri="{BB962C8B-B14F-4D97-AF65-F5344CB8AC3E}">
        <p14:creationId xmlns:p14="http://schemas.microsoft.com/office/powerpoint/2010/main" val="145288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144F3-CB50-4965-A6D9-B40F07705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ADDCE7-04FC-4352-B586-A23336148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57086-7868-46FD-B57C-64C994426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156F8-B1B8-46DE-BFF0-CA4E2B5EC69F}" type="datetimeFigureOut">
              <a:rPr lang="en-US" smtClean="0"/>
              <a:t>2/15/2022</a:t>
            </a:fld>
            <a:endParaRPr lang="en-US"/>
          </a:p>
        </p:txBody>
      </p:sp>
      <p:sp>
        <p:nvSpPr>
          <p:cNvPr id="5" name="Footer Placeholder 4">
            <a:extLst>
              <a:ext uri="{FF2B5EF4-FFF2-40B4-BE49-F238E27FC236}">
                <a16:creationId xmlns:a16="http://schemas.microsoft.com/office/drawing/2014/main" id="{BDA0FCD3-6187-4996-910B-261AF5E9A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3E0FA0-7CD1-42CC-929A-0EE8976D5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7BD72-1CBF-4878-8A68-549FE88BD479}" type="slidenum">
              <a:rPr lang="en-US" smtClean="0"/>
              <a:t>‹#›</a:t>
            </a:fld>
            <a:endParaRPr lang="en-US"/>
          </a:p>
        </p:txBody>
      </p:sp>
    </p:spTree>
    <p:extLst>
      <p:ext uri="{BB962C8B-B14F-4D97-AF65-F5344CB8AC3E}">
        <p14:creationId xmlns:p14="http://schemas.microsoft.com/office/powerpoint/2010/main" val="274330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1.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1.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255768" y="-167109"/>
            <a:ext cx="10095391" cy="6497619"/>
          </a:xfrm>
          <a:prstGeom prst="rect">
            <a:avLst/>
          </a:prstGeom>
          <a:noFill/>
          <a:ln>
            <a:noFill/>
          </a:ln>
        </p:spPr>
      </p:pic>
      <p:pic>
        <p:nvPicPr>
          <p:cNvPr id="8" name="Google Shape;433;p18"/>
          <p:cNvPicPr preferRelativeResize="0"/>
          <p:nvPr/>
        </p:nvPicPr>
        <p:blipFill rotWithShape="1">
          <a:blip r:embed="rId4">
            <a:alphaModFix/>
          </a:blip>
          <a:srcRect l="44486" t="22001"/>
          <a:stretch/>
        </p:blipFill>
        <p:spPr>
          <a:xfrm flipH="1">
            <a:off x="-15486" y="4217063"/>
            <a:ext cx="4811264" cy="2640937"/>
          </a:xfrm>
          <a:prstGeom prst="rect">
            <a:avLst/>
          </a:prstGeom>
          <a:noFill/>
          <a:ln>
            <a:noFill/>
          </a:ln>
        </p:spPr>
      </p:pic>
      <p:pic>
        <p:nvPicPr>
          <p:cNvPr id="10" name="Google Shape;90;p1"/>
          <p:cNvPicPr preferRelativeResize="0"/>
          <p:nvPr/>
        </p:nvPicPr>
        <p:blipFill rotWithShape="1">
          <a:blip r:embed="rId5">
            <a:alphaModFix/>
          </a:blip>
          <a:srcRect l="76782" b="12200"/>
          <a:stretch/>
        </p:blipFill>
        <p:spPr>
          <a:xfrm>
            <a:off x="9350778" y="-14869"/>
            <a:ext cx="2828807" cy="6021288"/>
          </a:xfrm>
          <a:prstGeom prst="rect">
            <a:avLst/>
          </a:prstGeom>
          <a:noFill/>
          <a:ln>
            <a:noFill/>
          </a:ln>
        </p:spPr>
      </p:pic>
      <p:pic>
        <p:nvPicPr>
          <p:cNvPr id="11" name="Picture 4" descr="LÃª ThÃ¡nh TÃ´ng â Äáº¡i Viá»t Ká»³ NhÃ¢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786" b="100000" l="2182" r="89697">
                        <a14:foregroundMark x1="60727" y1="18750" x2="68242" y2="39732"/>
                      </a14:backgroundRemoval>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684969" y="3096445"/>
            <a:ext cx="3949254" cy="3761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8380" y="1381620"/>
            <a:ext cx="1879735" cy="584640"/>
          </a:xfrm>
          <a:prstGeom prst="rect">
            <a:avLst/>
          </a:prstGeom>
          <a:noFill/>
        </p:spPr>
        <p:txBody>
          <a:bodyPr wrap="square" rtlCol="0">
            <a:spAutoFit/>
          </a:bodyPr>
          <a:lstStyle/>
          <a:p>
            <a:pPr defTabSz="914217">
              <a:buClr>
                <a:srgbClr val="000000"/>
              </a:buClr>
            </a:pPr>
            <a:r>
              <a:rPr lang="en-US" sz="3199" kern="0" dirty="0" err="1">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Lịch</a:t>
            </a:r>
            <a:r>
              <a:rPr lang="en-US" sz="3199" kern="0" dirty="0">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 </a:t>
            </a:r>
            <a:r>
              <a:rPr lang="en-US" sz="3199" kern="0" dirty="0" err="1">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sử</a:t>
            </a:r>
            <a:r>
              <a:rPr lang="en-US" sz="3199" kern="0" dirty="0">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 4</a:t>
            </a:r>
          </a:p>
        </p:txBody>
      </p:sp>
      <p:grpSp>
        <p:nvGrpSpPr>
          <p:cNvPr id="3" name="Group 2"/>
          <p:cNvGrpSpPr/>
          <p:nvPr/>
        </p:nvGrpSpPr>
        <p:grpSpPr>
          <a:xfrm>
            <a:off x="1008883" y="2034860"/>
            <a:ext cx="9135446" cy="2123167"/>
            <a:chOff x="1630172" y="2415328"/>
            <a:chExt cx="9137561" cy="2123658"/>
          </a:xfrm>
        </p:grpSpPr>
        <p:sp>
          <p:nvSpPr>
            <p:cNvPr id="14" name="TextBox 13"/>
            <p:cNvSpPr txBox="1"/>
            <p:nvPr/>
          </p:nvSpPr>
          <p:spPr>
            <a:xfrm>
              <a:off x="1630172" y="2415328"/>
              <a:ext cx="9065226" cy="2123658"/>
            </a:xfrm>
            <a:prstGeom prst="rect">
              <a:avLst/>
            </a:prstGeom>
            <a:noFill/>
          </p:spPr>
          <p:txBody>
            <a:bodyPr wrap="square" rtlCol="0">
              <a:spAutoFit/>
            </a:bodyPr>
            <a:lstStyle/>
            <a:p>
              <a:pPr algn="ctr" defTabSz="914217">
                <a:buClr>
                  <a:srgbClr val="000000"/>
                </a:buClr>
              </a:pPr>
              <a:r>
                <a:rPr lang="en-US" sz="6599" kern="0" dirty="0">
                  <a:solidFill>
                    <a:srgbClr val="000000"/>
                  </a:solidFill>
                  <a:effectLst>
                    <a:reflection blurRad="6350" stA="50000" endA="300" endPos="50000" dist="29997" dir="5400000" sy="-100000" algn="bl" rotWithShape="0"/>
                  </a:effectLst>
                  <a:latin typeface="UTM Azuki" panose="02040603050506020204" pitchFamily="18" charset="0"/>
                  <a:cs typeface="Arial"/>
                  <a:sym typeface="Arial"/>
                </a:rPr>
                <a:t>VĂN HỌC VÀ KHOA HỌC THỜI HẬU LÊ</a:t>
              </a:r>
            </a:p>
          </p:txBody>
        </p:sp>
        <p:sp>
          <p:nvSpPr>
            <p:cNvPr id="15" name="TextBox 14"/>
            <p:cNvSpPr txBox="1"/>
            <p:nvPr/>
          </p:nvSpPr>
          <p:spPr>
            <a:xfrm>
              <a:off x="1702507" y="2415328"/>
              <a:ext cx="9065226" cy="2123658"/>
            </a:xfrm>
            <a:prstGeom prst="rect">
              <a:avLst/>
            </a:prstGeom>
            <a:noFill/>
          </p:spPr>
          <p:txBody>
            <a:bodyPr wrap="square" rtlCol="0">
              <a:spAutoFit/>
              <a:scene3d>
                <a:camera prst="orthographicFront"/>
                <a:lightRig rig="threePt" dir="t"/>
              </a:scene3d>
              <a:sp3d extrusionH="57150">
                <a:bevelT h="25400" prst="softRound"/>
              </a:sp3d>
            </a:bodyPr>
            <a:lstStyle/>
            <a:p>
              <a:pPr algn="ctr" defTabSz="914217">
                <a:buClr>
                  <a:srgbClr val="000000"/>
                </a:buClr>
              </a:pPr>
              <a:r>
                <a:rPr lang="en-US" sz="6599" kern="0" dirty="0">
                  <a:solidFill>
                    <a:srgbClr val="FFFF00"/>
                  </a:solidFill>
                  <a:effectLst>
                    <a:reflection blurRad="6350" stA="50000" endA="300" endPos="50000" dist="29997" dir="5400000" sy="-100000" algn="bl" rotWithShape="0"/>
                  </a:effectLst>
                  <a:latin typeface="UTM Azuki" panose="02040603050506020204" pitchFamily="18" charset="0"/>
                  <a:cs typeface="Arial"/>
                  <a:sym typeface="Arial"/>
                </a:rPr>
                <a:t>VĂN HỌC VÀ KHOA HỌC THỜI HẬU LÊ</a:t>
              </a:r>
            </a:p>
          </p:txBody>
        </p:sp>
      </p:grpSp>
      <p:pic>
        <p:nvPicPr>
          <p:cNvPr id="12" name="Google Shape;134;p4"/>
          <p:cNvPicPr preferRelativeResize="0"/>
          <p:nvPr/>
        </p:nvPicPr>
        <p:blipFill rotWithShape="1">
          <a:blip r:embed="rId8">
            <a:alphaModFix/>
          </a:blip>
          <a:srcRect/>
          <a:stretch/>
        </p:blipFill>
        <p:spPr>
          <a:xfrm>
            <a:off x="-334388" y="-891479"/>
            <a:ext cx="5910994" cy="2867304"/>
          </a:xfrm>
          <a:prstGeom prst="rect">
            <a:avLst/>
          </a:prstGeom>
          <a:noFill/>
          <a:ln>
            <a:noFill/>
          </a:ln>
        </p:spPr>
      </p:pic>
      <p:pic>
        <p:nvPicPr>
          <p:cNvPr id="13" name="Picture 2" descr="https://daivietkynhan.com/wp-content/uploads/2021/05/Nguyen-Trai-12.4x7.4-scaled-e1620814916654-600x59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559" b="100000" l="25667" r="785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l="26164" t="14113" r="21493"/>
          <a:stretch/>
        </p:blipFill>
        <p:spPr bwMode="auto">
          <a:xfrm>
            <a:off x="3766267" y="3951328"/>
            <a:ext cx="1959877" cy="2925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ranh truyá»n lá»ch sá»­ Viá»t Nam - NgÃ´ SÄ© LiÃªn â NhÃ  xuáº¥t báº£n Kim Äá»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5087" b="100000" l="32125" r="100000">
                        <a14:foregroundMark x1="52250" y1="38589" x2="81250" y2="39721"/>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8098"/>
          <a:stretch/>
        </p:blipFill>
        <p:spPr bwMode="auto">
          <a:xfrm>
            <a:off x="6884729" y="3833538"/>
            <a:ext cx="2903960" cy="29962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iai thoáº¡i vá» Tráº¡ng NguyÃªn LÆ°Æ¡ng Tháº¿ Vinh- NgÆ°á»i Äáº·t ná»n mÃ³ng cho ná»n ToÃ¡n  há»c Viá»t Na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58248" y="3868896"/>
            <a:ext cx="2630201" cy="309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13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000"/>
                                        <p:tgtEl>
                                          <p:spTgt spid="99"/>
                                        </p:tgtEl>
                                      </p:cBhvr>
                                    </p:animEffect>
                                    <p:anim calcmode="lin" valueType="num">
                                      <p:cBhvr>
                                        <p:cTn id="15" dur="1000" fill="hold"/>
                                        <p:tgtEl>
                                          <p:spTgt spid="99"/>
                                        </p:tgtEl>
                                        <p:attrNameLst>
                                          <p:attrName>ppt_x</p:attrName>
                                        </p:attrNameLst>
                                      </p:cBhvr>
                                      <p:tavLst>
                                        <p:tav tm="0">
                                          <p:val>
                                            <p:strVal val="#ppt_x"/>
                                          </p:val>
                                        </p:tav>
                                        <p:tav tm="100000">
                                          <p:val>
                                            <p:strVal val="#ppt_x"/>
                                          </p:val>
                                        </p:tav>
                                      </p:tavLst>
                                    </p:anim>
                                    <p:anim calcmode="lin" valueType="num">
                                      <p:cBhvr>
                                        <p:cTn id="16" dur="1000" fill="hold"/>
                                        <p:tgtEl>
                                          <p:spTgt spid="99"/>
                                        </p:tgtEl>
                                        <p:attrNameLst>
                                          <p:attrName>ppt_y</p:attrName>
                                        </p:attrNameLst>
                                      </p:cBhvr>
                                      <p:tavLst>
                                        <p:tav tm="0">
                                          <p:val>
                                            <p:strVal val="#ppt_y-.1"/>
                                          </p:val>
                                        </p:tav>
                                        <p:tav tm="100000">
                                          <p:val>
                                            <p:strVal val="#ppt_y"/>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Scale>
                                      <p:cBhvr>
                                        <p:cTn id="2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gtEl>
                                        <p:attrNameLst>
                                          <p:attrName>ppt_x</p:attrName>
                                          <p:attrName>ppt_y</p:attrName>
                                        </p:attrNameLst>
                                      </p:cBhvr>
                                    </p:animMotion>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par>
                          <p:cTn id="49" fill="hold">
                            <p:stCondLst>
                              <p:cond delay="3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3418845" y="-2103182"/>
            <a:ext cx="6451695" cy="11470669"/>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60989" y="-31822"/>
            <a:ext cx="2828807" cy="6021288"/>
          </a:xfrm>
          <a:prstGeom prst="rect">
            <a:avLst/>
          </a:prstGeom>
          <a:noFill/>
          <a:ln>
            <a:noFill/>
          </a:ln>
        </p:spPr>
      </p:pic>
      <p:pic>
        <p:nvPicPr>
          <p:cNvPr id="12" name="Picture 2" descr="https://daivietkynhan.com/wp-content/uploads/2021/05/Nguyen-Trai-12.4x7.4-scaled-e1620814916654-600x590.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612" y="1610713"/>
            <a:ext cx="5456109" cy="524728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597143" y="919669"/>
            <a:ext cx="8025154" cy="5507925"/>
          </a:xfrm>
          <a:prstGeom prst="rect">
            <a:avLst/>
          </a:prstGeom>
        </p:spPr>
        <p:txBody>
          <a:bodyPr wrap="square">
            <a:spAutoFit/>
          </a:bodyPr>
          <a:lstStyle/>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Việc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nhân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nghĩa</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cốt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ở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yên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dân</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Quân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điếu</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phạt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trước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lo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trừ</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bạo</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a:solidFill>
                  <a:srgbClr val="000000"/>
                </a:solidFill>
                <a:latin typeface="UTM Azuki" panose="02040603050506020204" pitchFamily="18" charset="0"/>
                <a:cs typeface="Times New Roman" panose="02020603050405020304" pitchFamily="18" charset="0"/>
                <a:sym typeface="Arial"/>
              </a:rPr>
              <a:t>Như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nước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Đại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Việt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ta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từ</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trước</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Vốn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xưng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nền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văn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hiến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đã</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lâu</a:t>
            </a:r>
            <a:r>
              <a:rPr lang="en-US" altLang="en-US" sz="3199" b="1" kern="0" dirty="0">
                <a:solidFill>
                  <a:srgbClr val="000000"/>
                </a:solidFill>
                <a:latin typeface="UTM Azuki" panose="02040603050506020204" pitchFamily="18" charset="0"/>
                <a:cs typeface="Times New Roman" panose="02020603050405020304" pitchFamily="18" charset="0"/>
                <a:sym typeface="Arial"/>
              </a:rPr>
              <a:t>…</a:t>
            </a: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Núi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sông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bờ</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cõi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đã</a:t>
            </a:r>
            <a:r>
              <a:rPr lang="en-US" altLang="en-US" sz="3199" b="1" kern="0" dirty="0">
                <a:solidFill>
                  <a:srgbClr val="000000"/>
                </a:solidFill>
                <a:latin typeface="UTM Azuki" panose="02040603050506020204" pitchFamily="18" charset="0"/>
                <a:cs typeface="Times New Roman" panose="02020603050405020304" pitchFamily="18" charset="0"/>
                <a:sym typeface="Arial"/>
              </a:rPr>
              <a:t> chia</a:t>
            </a: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Phong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tục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Bắc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 Nam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cũng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khác</a:t>
            </a:r>
            <a:r>
              <a:rPr lang="en-US" altLang="en-US" sz="3199" b="1" kern="0" dirty="0">
                <a:solidFill>
                  <a:srgbClr val="000000"/>
                </a:solidFill>
                <a:latin typeface="UTM Azuki" panose="02040603050506020204" pitchFamily="18" charset="0"/>
                <a:cs typeface="Times New Roman" panose="02020603050405020304" pitchFamily="18" charset="0"/>
                <a:sym typeface="Arial"/>
              </a:rPr>
              <a:t>…</a:t>
            </a: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Từ</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Triệu</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Đinh</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Lý</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Trần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bao</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đời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xây</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nền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độc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lập</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Cùng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Hán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Đường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Tống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Nguyên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mỗi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bên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hùng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cứ</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một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phương</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Tuy</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mạnh</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yếu</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có</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lúc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khác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nhau</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a:solidFill>
                  <a:srgbClr val="000000"/>
                </a:solidFill>
                <a:latin typeface="UTM Azuki" panose="02040603050506020204" pitchFamily="18" charset="0"/>
                <a:cs typeface="Times New Roman" panose="02020603050405020304" pitchFamily="18" charset="0"/>
                <a:sym typeface="Arial"/>
              </a:rPr>
              <a:t>Song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hào</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kiệt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đời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nào</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cũng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có</a:t>
            </a:r>
            <a:r>
              <a:rPr lang="en-US" altLang="en-US" sz="3199" b="1" kern="0" dirty="0">
                <a:solidFill>
                  <a:srgbClr val="000000"/>
                </a:solidFill>
                <a:latin typeface="UTM Azuki" panose="02040603050506020204" pitchFamily="18" charset="0"/>
                <a:cs typeface="Times New Roman" panose="02020603050405020304" pitchFamily="18" charset="0"/>
                <a:sym typeface="Arial"/>
              </a:rPr>
              <a:t>...</a:t>
            </a:r>
          </a:p>
        </p:txBody>
      </p:sp>
      <p:sp>
        <p:nvSpPr>
          <p:cNvPr id="2" name="TextBox 1"/>
          <p:cNvSpPr txBox="1"/>
          <p:nvPr/>
        </p:nvSpPr>
        <p:spPr>
          <a:xfrm>
            <a:off x="3597142" y="111155"/>
            <a:ext cx="6285339" cy="923116"/>
          </a:xfrm>
          <a:prstGeom prst="rect">
            <a:avLst/>
          </a:prstGeom>
          <a:noFill/>
        </p:spPr>
        <p:txBody>
          <a:bodyPr wrap="square" rtlCol="0">
            <a:spAutoFit/>
          </a:bodyPr>
          <a:lstStyle/>
          <a:p>
            <a:pPr defTabSz="914217">
              <a:buClr>
                <a:srgbClr val="000000"/>
              </a:buClr>
            </a:pPr>
            <a:r>
              <a:rPr lang="en-US" sz="5399" kern="0" dirty="0">
                <a:solidFill>
                  <a:srgbClr val="C00000"/>
                </a:solidFill>
                <a:effectLst>
                  <a:glow rad="101600">
                    <a:srgbClr val="C0504D">
                      <a:lumMod val="60000"/>
                      <a:lumOff val="40000"/>
                      <a:alpha val="60000"/>
                    </a:srgbClr>
                  </a:glow>
                </a:effectLst>
                <a:latin typeface="UTM Azuki" panose="02040603050506020204" pitchFamily="18" charset="0"/>
                <a:cs typeface="Arial"/>
                <a:sym typeface="Arial"/>
              </a:rPr>
              <a:t>BÌNH NGÔ ĐẠI CÁO</a:t>
            </a:r>
          </a:p>
        </p:txBody>
      </p:sp>
    </p:spTree>
    <p:extLst>
      <p:ext uri="{BB962C8B-B14F-4D97-AF65-F5344CB8AC3E}">
        <p14:creationId xmlns:p14="http://schemas.microsoft.com/office/powerpoint/2010/main" val="30027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1000"/>
                                        <p:tgtEl>
                                          <p:spTgt spid="13">
                                            <p:txEl>
                                              <p:pRg st="1" end="1"/>
                                            </p:txEl>
                                          </p:spTgt>
                                        </p:tgtEl>
                                      </p:cBhvr>
                                    </p:animEffect>
                                    <p:anim calcmode="lin" valueType="num">
                                      <p:cBhvr>
                                        <p:cTn id="2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1000"/>
                                        <p:tgtEl>
                                          <p:spTgt spid="13">
                                            <p:txEl>
                                              <p:pRg st="3" end="3"/>
                                            </p:txEl>
                                          </p:spTgt>
                                        </p:tgtEl>
                                      </p:cBhvr>
                                    </p:animEffect>
                                    <p:anim calcmode="lin" valueType="num">
                                      <p:cBhvr>
                                        <p:cTn id="3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1000"/>
                                        <p:tgtEl>
                                          <p:spTgt spid="13">
                                            <p:txEl>
                                              <p:pRg st="4" end="4"/>
                                            </p:txEl>
                                          </p:spTgt>
                                        </p:tgtEl>
                                      </p:cBhvr>
                                    </p:animEffect>
                                    <p:anim calcmode="lin" valueType="num">
                                      <p:cBhvr>
                                        <p:cTn id="4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fade">
                                      <p:cBhvr>
                                        <p:cTn id="49" dur="1000"/>
                                        <p:tgtEl>
                                          <p:spTgt spid="13">
                                            <p:txEl>
                                              <p:pRg st="5" end="5"/>
                                            </p:txEl>
                                          </p:spTgt>
                                        </p:tgtEl>
                                      </p:cBhvr>
                                    </p:animEffect>
                                    <p:anim calcmode="lin" valueType="num">
                                      <p:cBhvr>
                                        <p:cTn id="5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13">
                                            <p:txEl>
                                              <p:pRg st="6" end="6"/>
                                            </p:txEl>
                                          </p:spTgt>
                                        </p:tgtEl>
                                        <p:attrNameLst>
                                          <p:attrName>style.visibility</p:attrName>
                                        </p:attrNameLst>
                                      </p:cBhvr>
                                      <p:to>
                                        <p:strVal val="visible"/>
                                      </p:to>
                                    </p:set>
                                    <p:animEffect transition="in" filter="fade">
                                      <p:cBhvr>
                                        <p:cTn id="55" dur="1000"/>
                                        <p:tgtEl>
                                          <p:spTgt spid="13">
                                            <p:txEl>
                                              <p:pRg st="6" end="6"/>
                                            </p:txEl>
                                          </p:spTgt>
                                        </p:tgtEl>
                                      </p:cBhvr>
                                    </p:animEffect>
                                    <p:anim calcmode="lin" valueType="num">
                                      <p:cBhvr>
                                        <p:cTn id="5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42" presetClass="entr" presetSubtype="0" fill="hold" nodeType="afterEffect">
                                  <p:stCondLst>
                                    <p:cond delay="0"/>
                                  </p:stCondLst>
                                  <p:childTnLst>
                                    <p:set>
                                      <p:cBhvr>
                                        <p:cTn id="60" dur="1" fill="hold">
                                          <p:stCondLst>
                                            <p:cond delay="0"/>
                                          </p:stCondLst>
                                        </p:cTn>
                                        <p:tgtEl>
                                          <p:spTgt spid="13">
                                            <p:txEl>
                                              <p:pRg st="7" end="7"/>
                                            </p:txEl>
                                          </p:spTgt>
                                        </p:tgtEl>
                                        <p:attrNameLst>
                                          <p:attrName>style.visibility</p:attrName>
                                        </p:attrNameLst>
                                      </p:cBhvr>
                                      <p:to>
                                        <p:strVal val="visible"/>
                                      </p:to>
                                    </p:set>
                                    <p:animEffect transition="in" filter="fade">
                                      <p:cBhvr>
                                        <p:cTn id="61" dur="1000"/>
                                        <p:tgtEl>
                                          <p:spTgt spid="13">
                                            <p:txEl>
                                              <p:pRg st="7" end="7"/>
                                            </p:txEl>
                                          </p:spTgt>
                                        </p:tgtEl>
                                      </p:cBhvr>
                                    </p:animEffect>
                                    <p:anim calcmode="lin" valueType="num">
                                      <p:cBhvr>
                                        <p:cTn id="62"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par>
                          <p:cTn id="64" fill="hold">
                            <p:stCondLst>
                              <p:cond delay="9000"/>
                            </p:stCondLst>
                            <p:childTnLst>
                              <p:par>
                                <p:cTn id="65" presetID="42" presetClass="entr" presetSubtype="0" fill="hold" nodeType="afterEffect">
                                  <p:stCondLst>
                                    <p:cond delay="0"/>
                                  </p:stCondLst>
                                  <p:childTnLst>
                                    <p:set>
                                      <p:cBhvr>
                                        <p:cTn id="66" dur="1" fill="hold">
                                          <p:stCondLst>
                                            <p:cond delay="0"/>
                                          </p:stCondLst>
                                        </p:cTn>
                                        <p:tgtEl>
                                          <p:spTgt spid="13">
                                            <p:txEl>
                                              <p:pRg st="8" end="8"/>
                                            </p:txEl>
                                          </p:spTgt>
                                        </p:tgtEl>
                                        <p:attrNameLst>
                                          <p:attrName>style.visibility</p:attrName>
                                        </p:attrNameLst>
                                      </p:cBhvr>
                                      <p:to>
                                        <p:strVal val="visible"/>
                                      </p:to>
                                    </p:set>
                                    <p:animEffect transition="in" filter="fade">
                                      <p:cBhvr>
                                        <p:cTn id="67" dur="1000"/>
                                        <p:tgtEl>
                                          <p:spTgt spid="13">
                                            <p:txEl>
                                              <p:pRg st="8" end="8"/>
                                            </p:txEl>
                                          </p:spTgt>
                                        </p:tgtEl>
                                      </p:cBhvr>
                                    </p:animEffect>
                                    <p:anim calcmode="lin" valueType="num">
                                      <p:cBhvr>
                                        <p:cTn id="68"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13">
                                            <p:txEl>
                                              <p:pRg st="8" end="8"/>
                                            </p:txEl>
                                          </p:spTgt>
                                        </p:tgtEl>
                                        <p:attrNameLst>
                                          <p:attrName>ppt_y</p:attrName>
                                        </p:attrNameLst>
                                      </p:cBhvr>
                                      <p:tavLst>
                                        <p:tav tm="0">
                                          <p:val>
                                            <p:strVal val="#ppt_y+.1"/>
                                          </p:val>
                                        </p:tav>
                                        <p:tav tm="100000">
                                          <p:val>
                                            <p:strVal val="#ppt_y"/>
                                          </p:val>
                                        </p:tav>
                                      </p:tavLst>
                                    </p:anim>
                                  </p:childTnLst>
                                </p:cTn>
                              </p:par>
                            </p:childTnLst>
                          </p:cTn>
                        </p:par>
                        <p:par>
                          <p:cTn id="70" fill="hold">
                            <p:stCondLst>
                              <p:cond delay="10000"/>
                            </p:stCondLst>
                            <p:childTnLst>
                              <p:par>
                                <p:cTn id="71" presetID="42" presetClass="entr" presetSubtype="0" fill="hold" nodeType="afterEffect">
                                  <p:stCondLst>
                                    <p:cond delay="0"/>
                                  </p:stCondLst>
                                  <p:childTnLst>
                                    <p:set>
                                      <p:cBhvr>
                                        <p:cTn id="72" dur="1" fill="hold">
                                          <p:stCondLst>
                                            <p:cond delay="0"/>
                                          </p:stCondLst>
                                        </p:cTn>
                                        <p:tgtEl>
                                          <p:spTgt spid="13">
                                            <p:txEl>
                                              <p:pRg st="9" end="9"/>
                                            </p:txEl>
                                          </p:spTgt>
                                        </p:tgtEl>
                                        <p:attrNameLst>
                                          <p:attrName>style.visibility</p:attrName>
                                        </p:attrNameLst>
                                      </p:cBhvr>
                                      <p:to>
                                        <p:strVal val="visible"/>
                                      </p:to>
                                    </p:set>
                                    <p:animEffect transition="in" filter="fade">
                                      <p:cBhvr>
                                        <p:cTn id="73" dur="1000"/>
                                        <p:tgtEl>
                                          <p:spTgt spid="13">
                                            <p:txEl>
                                              <p:pRg st="9" end="9"/>
                                            </p:txEl>
                                          </p:spTgt>
                                        </p:tgtEl>
                                      </p:cBhvr>
                                    </p:animEffect>
                                    <p:anim calcmode="lin" valueType="num">
                                      <p:cBhvr>
                                        <p:cTn id="74"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75" dur="1000" fill="hold"/>
                                        <p:tgtEl>
                                          <p:spTgt spid="1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59184" y="0"/>
            <a:ext cx="2828807" cy="6021288"/>
          </a:xfrm>
          <a:prstGeom prst="rect">
            <a:avLst/>
          </a:prstGeom>
          <a:noFill/>
          <a:ln>
            <a:noFill/>
          </a:ln>
        </p:spPr>
      </p:pic>
      <p:pic>
        <p:nvPicPr>
          <p:cNvPr id="11" name="Google Shape;92;p1"/>
          <p:cNvPicPr preferRelativeResize="0"/>
          <p:nvPr/>
        </p:nvPicPr>
        <p:blipFill rotWithShape="1">
          <a:blip r:embed="rId5">
            <a:alphaModFix/>
          </a:blip>
          <a:srcRect t="51400" r="79933"/>
          <a:stretch/>
        </p:blipFill>
        <p:spPr>
          <a:xfrm>
            <a:off x="171797" y="4028345"/>
            <a:ext cx="2444907" cy="3332990"/>
          </a:xfrm>
          <a:prstGeom prst="rect">
            <a:avLst/>
          </a:prstGeom>
          <a:noFill/>
          <a:ln>
            <a:noFill/>
          </a:ln>
        </p:spPr>
      </p:pic>
      <p:pic>
        <p:nvPicPr>
          <p:cNvPr id="6146" name="Picture 2" descr="BÃ¬nh NgÃ´ Äáº¡i cÃ¡o â Wikipedia tiáº¿ng Viá»t"/>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72543" y="777693"/>
            <a:ext cx="4599510" cy="5456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battrang14"/>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287768" y="761486"/>
            <a:ext cx="4275592" cy="5401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22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circle(in)">
                                      <p:cBhvr>
                                        <p:cTn id="16" dur="2000"/>
                                        <p:tgtEl>
                                          <p:spTgt spid="6146"/>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3418845" y="-2103182"/>
            <a:ext cx="6451695" cy="11470669"/>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60989" y="-31822"/>
            <a:ext cx="2828807" cy="6021288"/>
          </a:xfrm>
          <a:prstGeom prst="rect">
            <a:avLst/>
          </a:prstGeom>
          <a:noFill/>
          <a:ln>
            <a:noFill/>
          </a:ln>
        </p:spPr>
      </p:pic>
      <p:pic>
        <p:nvPicPr>
          <p:cNvPr id="12" name="Picture 2" descr="https://daivietkynhan.com/wp-content/uploads/2021/05/Nguyen-Trai-12.4x7.4-scaled-e1620814916654-600x590.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612" y="1610713"/>
            <a:ext cx="5456109" cy="524728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076154" y="1930666"/>
            <a:ext cx="8025154" cy="4030940"/>
          </a:xfrm>
          <a:prstGeom prst="rect">
            <a:avLst/>
          </a:prstGeom>
        </p:spPr>
        <p:txBody>
          <a:bodyPr wrap="square">
            <a:spAutoFit/>
          </a:bodyPr>
          <a:lstStyle/>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Côn Sơn nước chảy rì rầm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Ta nghe như tiếng đàn cầm bên tai</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Côn Sơn có đá rêu phơi</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Ta ngồi trên đá như ngồi đệm êm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Trong ghềnh thông mọc như nêm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Tìm nơi bóng mát ta lên ta nằm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Trong rừng có bóng trúc râm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Dưới màu xanh ngát ta ngâm thơ nhàn.</a:t>
            </a:r>
          </a:p>
        </p:txBody>
      </p:sp>
      <p:sp>
        <p:nvSpPr>
          <p:cNvPr id="2" name="TextBox 1"/>
          <p:cNvSpPr txBox="1"/>
          <p:nvPr/>
        </p:nvSpPr>
        <p:spPr>
          <a:xfrm>
            <a:off x="4815969" y="1007550"/>
            <a:ext cx="6285339" cy="923116"/>
          </a:xfrm>
          <a:prstGeom prst="rect">
            <a:avLst/>
          </a:prstGeom>
          <a:noFill/>
        </p:spPr>
        <p:txBody>
          <a:bodyPr wrap="square" rtlCol="0">
            <a:spAutoFit/>
          </a:bodyPr>
          <a:lstStyle/>
          <a:p>
            <a:pPr defTabSz="914217">
              <a:buClr>
                <a:srgbClr val="000000"/>
              </a:buClr>
            </a:pPr>
            <a:r>
              <a:rPr lang="vi-VN" sz="5399" kern="0" dirty="0">
                <a:solidFill>
                  <a:srgbClr val="C00000"/>
                </a:solidFill>
                <a:effectLst>
                  <a:glow rad="101600">
                    <a:srgbClr val="C0504D">
                      <a:lumMod val="60000"/>
                      <a:lumOff val="40000"/>
                      <a:alpha val="60000"/>
                    </a:srgbClr>
                  </a:glow>
                </a:effectLst>
                <a:latin typeface="UTM Azuki" panose="02040603050506020204" pitchFamily="18" charset="0"/>
                <a:cs typeface="Arial"/>
                <a:sym typeface="Arial"/>
              </a:rPr>
              <a:t>Bài ca Côn Sơn</a:t>
            </a:r>
          </a:p>
        </p:txBody>
      </p:sp>
    </p:spTree>
    <p:extLst>
      <p:ext uri="{BB962C8B-B14F-4D97-AF65-F5344CB8AC3E}">
        <p14:creationId xmlns:p14="http://schemas.microsoft.com/office/powerpoint/2010/main" val="21640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1000"/>
                                        <p:tgtEl>
                                          <p:spTgt spid="13">
                                            <p:txEl>
                                              <p:pRg st="1" end="1"/>
                                            </p:txEl>
                                          </p:spTgt>
                                        </p:tgtEl>
                                      </p:cBhvr>
                                    </p:animEffect>
                                    <p:anim calcmode="lin" valueType="num">
                                      <p:cBhvr>
                                        <p:cTn id="2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1000"/>
                                        <p:tgtEl>
                                          <p:spTgt spid="13">
                                            <p:txEl>
                                              <p:pRg st="3" end="3"/>
                                            </p:txEl>
                                          </p:spTgt>
                                        </p:tgtEl>
                                      </p:cBhvr>
                                    </p:animEffect>
                                    <p:anim calcmode="lin" valueType="num">
                                      <p:cBhvr>
                                        <p:cTn id="3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1000"/>
                                        <p:tgtEl>
                                          <p:spTgt spid="13">
                                            <p:txEl>
                                              <p:pRg st="4" end="4"/>
                                            </p:txEl>
                                          </p:spTgt>
                                        </p:tgtEl>
                                      </p:cBhvr>
                                    </p:animEffect>
                                    <p:anim calcmode="lin" valueType="num">
                                      <p:cBhvr>
                                        <p:cTn id="4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fade">
                                      <p:cBhvr>
                                        <p:cTn id="49" dur="1000"/>
                                        <p:tgtEl>
                                          <p:spTgt spid="13">
                                            <p:txEl>
                                              <p:pRg st="5" end="5"/>
                                            </p:txEl>
                                          </p:spTgt>
                                        </p:tgtEl>
                                      </p:cBhvr>
                                    </p:animEffect>
                                    <p:anim calcmode="lin" valueType="num">
                                      <p:cBhvr>
                                        <p:cTn id="5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13">
                                            <p:txEl>
                                              <p:pRg st="6" end="6"/>
                                            </p:txEl>
                                          </p:spTgt>
                                        </p:tgtEl>
                                        <p:attrNameLst>
                                          <p:attrName>style.visibility</p:attrName>
                                        </p:attrNameLst>
                                      </p:cBhvr>
                                      <p:to>
                                        <p:strVal val="visible"/>
                                      </p:to>
                                    </p:set>
                                    <p:animEffect transition="in" filter="fade">
                                      <p:cBhvr>
                                        <p:cTn id="55" dur="1000"/>
                                        <p:tgtEl>
                                          <p:spTgt spid="13">
                                            <p:txEl>
                                              <p:pRg st="6" end="6"/>
                                            </p:txEl>
                                          </p:spTgt>
                                        </p:tgtEl>
                                      </p:cBhvr>
                                    </p:animEffect>
                                    <p:anim calcmode="lin" valueType="num">
                                      <p:cBhvr>
                                        <p:cTn id="5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42" presetClass="entr" presetSubtype="0" fill="hold" nodeType="afterEffect">
                                  <p:stCondLst>
                                    <p:cond delay="0"/>
                                  </p:stCondLst>
                                  <p:childTnLst>
                                    <p:set>
                                      <p:cBhvr>
                                        <p:cTn id="60" dur="1" fill="hold">
                                          <p:stCondLst>
                                            <p:cond delay="0"/>
                                          </p:stCondLst>
                                        </p:cTn>
                                        <p:tgtEl>
                                          <p:spTgt spid="13">
                                            <p:txEl>
                                              <p:pRg st="7" end="7"/>
                                            </p:txEl>
                                          </p:spTgt>
                                        </p:tgtEl>
                                        <p:attrNameLst>
                                          <p:attrName>style.visibility</p:attrName>
                                        </p:attrNameLst>
                                      </p:cBhvr>
                                      <p:to>
                                        <p:strVal val="visible"/>
                                      </p:to>
                                    </p:set>
                                    <p:animEffect transition="in" filter="fade">
                                      <p:cBhvr>
                                        <p:cTn id="61" dur="1000"/>
                                        <p:tgtEl>
                                          <p:spTgt spid="13">
                                            <p:txEl>
                                              <p:pRg st="7" end="7"/>
                                            </p:txEl>
                                          </p:spTgt>
                                        </p:tgtEl>
                                      </p:cBhvr>
                                    </p:animEffect>
                                    <p:anim calcmode="lin" valueType="num">
                                      <p:cBhvr>
                                        <p:cTn id="62"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184975"/>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392744"/>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809102"/>
            <a:ext cx="6704050" cy="10456027"/>
          </a:xfrm>
          <a:prstGeom prst="rect">
            <a:avLst/>
          </a:prstGeom>
          <a:noFill/>
          <a:ln>
            <a:noFill/>
          </a:ln>
          <a:effectLst>
            <a:outerShdw blurRad="50800" dist="38100" dir="2700000" algn="tl" rotWithShape="0">
              <a:srgbClr val="000000">
                <a:alpha val="40000"/>
              </a:srgbClr>
            </a:outerShdw>
          </a:effectLst>
        </p:spPr>
      </p:pic>
      <p:graphicFrame>
        <p:nvGraphicFramePr>
          <p:cNvPr id="20" name="Table 19"/>
          <p:cNvGraphicFramePr>
            <a:graphicFrameLocks noGrp="1"/>
          </p:cNvGraphicFramePr>
          <p:nvPr/>
        </p:nvGraphicFramePr>
        <p:xfrm>
          <a:off x="256146" y="171410"/>
          <a:ext cx="11701929" cy="6405668"/>
        </p:xfrm>
        <a:graphic>
          <a:graphicData uri="http://schemas.openxmlformats.org/drawingml/2006/table">
            <a:tbl>
              <a:tblPr/>
              <a:tblGrid>
                <a:gridCol w="2279122">
                  <a:extLst>
                    <a:ext uri="{9D8B030D-6E8A-4147-A177-3AD203B41FA5}">
                      <a16:colId xmlns:a16="http://schemas.microsoft.com/office/drawing/2014/main" val="20000"/>
                    </a:ext>
                  </a:extLst>
                </a:gridCol>
                <a:gridCol w="2736217">
                  <a:extLst>
                    <a:ext uri="{9D8B030D-6E8A-4147-A177-3AD203B41FA5}">
                      <a16:colId xmlns:a16="http://schemas.microsoft.com/office/drawing/2014/main" val="20001"/>
                    </a:ext>
                  </a:extLst>
                </a:gridCol>
                <a:gridCol w="6686590">
                  <a:extLst>
                    <a:ext uri="{9D8B030D-6E8A-4147-A177-3AD203B41FA5}">
                      <a16:colId xmlns:a16="http://schemas.microsoft.com/office/drawing/2014/main" val="20002"/>
                    </a:ext>
                  </a:extLst>
                </a:gridCol>
              </a:tblGrid>
              <a:tr h="6888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rPr>
                        <a:t>Tác giả</a:t>
                      </a:r>
                      <a:endParaRPr kumimoji="0" lang="en-US"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rPr>
                        <a:t>Tác phẩm</a:t>
                      </a:r>
                      <a:endParaRPr kumimoji="0" lang="en-US"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dirty="0">
                          <a:ln>
                            <a:noFill/>
                          </a:ln>
                          <a:solidFill>
                            <a:srgbClr val="FF0000"/>
                          </a:solidFill>
                          <a:effectLst/>
                          <a:latin typeface="Cambria" panose="02040503050406030204" pitchFamily="18" charset="0"/>
                          <a:ea typeface="Cambria" panose="02040503050406030204" pitchFamily="18" charset="0"/>
                        </a:rPr>
                        <a:t>Nội dung</a:t>
                      </a:r>
                      <a:endParaRPr kumimoji="0" lang="en-US" altLang="en-US" sz="3600" b="1" i="0" u="none" strike="noStrike" cap="none" normalizeH="0" baseline="0" dirty="0">
                        <a:ln>
                          <a:noFill/>
                        </a:ln>
                        <a:solidFill>
                          <a:srgbClr val="FF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1685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BF1DE"/>
                    </a:solidFill>
                  </a:tcPr>
                </a:tc>
                <a:extLst>
                  <a:ext uri="{0D108BD9-81ED-4DB2-BD59-A6C34878D82A}">
                    <a16:rowId xmlns:a16="http://schemas.microsoft.com/office/drawing/2014/main" val="10001"/>
                  </a:ext>
                </a:extLst>
              </a:tr>
            </a:tbl>
          </a:graphicData>
        </a:graphic>
      </p:graphicFrame>
      <p:sp>
        <p:nvSpPr>
          <p:cNvPr id="21" name="TextBox 6"/>
          <p:cNvSpPr txBox="1">
            <a:spLocks noChangeArrowheads="1"/>
          </p:cNvSpPr>
          <p:nvPr/>
        </p:nvSpPr>
        <p:spPr bwMode="auto">
          <a:xfrm>
            <a:off x="230752" y="1802983"/>
            <a:ext cx="2158500" cy="1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Nguyễn </a:t>
            </a:r>
          </a:p>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Trãi</a:t>
            </a:r>
          </a:p>
        </p:txBody>
      </p:sp>
      <p:sp>
        <p:nvSpPr>
          <p:cNvPr id="22" name="TextBox 7"/>
          <p:cNvSpPr txBox="1">
            <a:spLocks noChangeArrowheads="1"/>
          </p:cNvSpPr>
          <p:nvPr/>
        </p:nvSpPr>
        <p:spPr bwMode="auto">
          <a:xfrm>
            <a:off x="2605103" y="1802983"/>
            <a:ext cx="2544174" cy="1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Quốc âm thi tập</a:t>
            </a:r>
            <a:endParaRPr lang="vi-VN"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3" name="TextBox 11"/>
          <p:cNvSpPr txBox="1">
            <a:spLocks noChangeArrowheads="1"/>
          </p:cNvSpPr>
          <p:nvPr/>
        </p:nvSpPr>
        <p:spPr bwMode="auto">
          <a:xfrm>
            <a:off x="5398455" y="1341217"/>
            <a:ext cx="6585014" cy="230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Tâm</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người</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muốn</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cống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hiến</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nhưng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không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có</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cơ</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hội</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không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gặp</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người</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có</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cùng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chí</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hướng</a:t>
            </a:r>
            <a:endPar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4" name="TextBox 23"/>
          <p:cNvSpPr txBox="1">
            <a:spLocks noChangeArrowheads="1"/>
          </p:cNvSpPr>
          <p:nvPr/>
        </p:nvSpPr>
        <p:spPr bwMode="auto">
          <a:xfrm>
            <a:off x="2605103" y="4342395"/>
            <a:ext cx="2631466" cy="17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Hồng Đức quốc âm thi tập</a:t>
            </a:r>
          </a:p>
        </p:txBody>
      </p:sp>
      <p:sp>
        <p:nvSpPr>
          <p:cNvPr id="25" name="TextBox 24"/>
          <p:cNvSpPr txBox="1">
            <a:spLocks noChangeArrowheads="1"/>
          </p:cNvSpPr>
          <p:nvPr/>
        </p:nvSpPr>
        <p:spPr bwMode="auto">
          <a:xfrm>
            <a:off x="5360364" y="4734417"/>
            <a:ext cx="6572317" cy="119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vi-VN"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Ca ngợi nhà Hậu Lê và công đức của nhà vua</a:t>
            </a:r>
            <a:endPar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cxnSp>
        <p:nvCxnSpPr>
          <p:cNvPr id="26" name="Straight Connector 25"/>
          <p:cNvCxnSpPr/>
          <p:nvPr/>
        </p:nvCxnSpPr>
        <p:spPr>
          <a:xfrm>
            <a:off x="230752" y="4294781"/>
            <a:ext cx="11701929" cy="0"/>
          </a:xfrm>
          <a:prstGeom prst="line">
            <a:avLst/>
          </a:prstGeom>
        </p:spPr>
        <p:style>
          <a:lnRef idx="2">
            <a:schemeClr val="dk1"/>
          </a:lnRef>
          <a:fillRef idx="0">
            <a:schemeClr val="dk1"/>
          </a:fillRef>
          <a:effectRef idx="1">
            <a:schemeClr val="dk1"/>
          </a:effectRef>
          <a:fontRef idx="minor">
            <a:schemeClr val="tx1"/>
          </a:fontRef>
        </p:style>
      </p:cxnSp>
      <p:sp>
        <p:nvSpPr>
          <p:cNvPr id="27" name="TextBox 26"/>
          <p:cNvSpPr txBox="1">
            <a:spLocks noChangeArrowheads="1"/>
          </p:cNvSpPr>
          <p:nvPr/>
        </p:nvSpPr>
        <p:spPr bwMode="auto">
          <a:xfrm>
            <a:off x="464061" y="4342395"/>
            <a:ext cx="1925191" cy="17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Lê Thánh Tông</a:t>
            </a:r>
          </a:p>
        </p:txBody>
      </p:sp>
      <p:pic>
        <p:nvPicPr>
          <p:cNvPr id="11" name="Google Shape;92;p1"/>
          <p:cNvPicPr preferRelativeResize="0"/>
          <p:nvPr/>
        </p:nvPicPr>
        <p:blipFill rotWithShape="1">
          <a:blip r:embed="rId4">
            <a:alphaModFix/>
          </a:blip>
          <a:srcRect t="51400" r="79933"/>
          <a:stretch/>
        </p:blipFill>
        <p:spPr>
          <a:xfrm flipH="1">
            <a:off x="10534187" y="2665953"/>
            <a:ext cx="1841956" cy="3583473"/>
          </a:xfrm>
          <a:prstGeom prst="rect">
            <a:avLst/>
          </a:prstGeom>
          <a:noFill/>
          <a:ln>
            <a:noFill/>
          </a:ln>
        </p:spPr>
      </p:pic>
    </p:spTree>
    <p:extLst>
      <p:ext uri="{BB962C8B-B14F-4D97-AF65-F5344CB8AC3E}">
        <p14:creationId xmlns:p14="http://schemas.microsoft.com/office/powerpoint/2010/main" val="313004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9;p2"/>
          <p:cNvPicPr preferRelativeResize="0"/>
          <p:nvPr/>
        </p:nvPicPr>
        <p:blipFill rotWithShape="1">
          <a:blip r:embed="rId2">
            <a:alphaModFix/>
          </a:blip>
          <a:srcRect/>
          <a:stretch/>
        </p:blipFill>
        <p:spPr>
          <a:xfrm>
            <a:off x="173615" y="-785631"/>
            <a:ext cx="11844771" cy="6156488"/>
          </a:xfrm>
          <a:prstGeom prst="rect">
            <a:avLst/>
          </a:prstGeom>
          <a:noFill/>
          <a:ln>
            <a:noFill/>
          </a:ln>
        </p:spPr>
      </p:pic>
      <p:pic>
        <p:nvPicPr>
          <p:cNvPr id="1026" name="Picture 2" descr="https://daivietkynhan.com/wp-content/uploads/2021/05/Nguyen-Trai-12.4x7.4-scaled-e1620814916654-600x590.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5154" y="526384"/>
            <a:ext cx="3782456" cy="3649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LÃª ThÃ¡nh TÃ´ng â Äáº¡i Viá»t Ká»³ NhÃ¢n"/>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90094" y="526384"/>
            <a:ext cx="3782456" cy="3649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10"/>
          <p:cNvSpPr txBox="1">
            <a:spLocks noChangeArrowheads="1"/>
          </p:cNvSpPr>
          <p:nvPr/>
        </p:nvSpPr>
        <p:spPr bwMode="auto">
          <a:xfrm>
            <a:off x="1151288" y="4553413"/>
            <a:ext cx="10178282" cy="1200051"/>
          </a:xfrm>
          <a:prstGeom prst="rect">
            <a:avLst/>
          </a:prstGeom>
          <a:solidFill>
            <a:schemeClr val="accent6">
              <a:lumMod val="60000"/>
              <a:lumOff val="40000"/>
            </a:schemeClr>
          </a:solidFill>
          <a:ln w="57150">
            <a:solidFill>
              <a:srgbClr val="79231F"/>
            </a:solidFill>
            <a:prstDash val="sys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0"/>
              </a:spcBef>
              <a:buClr>
                <a:srgbClr val="000000"/>
              </a:buClr>
              <a:buNone/>
            </a:pP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Vì</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sao</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có</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thể</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coi</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Nguyễn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Trãi</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Lê</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Thánh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Tông</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là</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những</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nhà</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văn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hóa</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tiêu</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biểu</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cho</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giai</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đoạn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này</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a:t>
            </a:r>
          </a:p>
        </p:txBody>
      </p:sp>
      <p:sp>
        <p:nvSpPr>
          <p:cNvPr id="6" name="Text Box 11"/>
          <p:cNvSpPr txBox="1">
            <a:spLocks noChangeArrowheads="1"/>
          </p:cNvSpPr>
          <p:nvPr/>
        </p:nvSpPr>
        <p:spPr bwMode="auto">
          <a:xfrm>
            <a:off x="630800" y="5889849"/>
            <a:ext cx="11219260" cy="646181"/>
          </a:xfrm>
          <a:prstGeom prst="rect">
            <a:avLst/>
          </a:prstGeom>
          <a:solidFill>
            <a:schemeClr val="accent6">
              <a:lumMod val="60000"/>
              <a:lumOff val="40000"/>
            </a:schemeClr>
          </a:solidFill>
          <a:ln w="57150">
            <a:solidFill>
              <a:srgbClr val="79231F"/>
            </a:solidFill>
            <a:prstDash val="sys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50000"/>
              </a:spcBef>
              <a:buClr>
                <a:srgbClr val="000000"/>
              </a:buClr>
              <a:buNone/>
            </a:pP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Phản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ánh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khí</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phách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anh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hùng</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và</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niềm</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tự</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hào</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chân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chính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của</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dân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tộc</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41356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18"/>
          <p:cNvPicPr preferRelativeResize="0"/>
          <p:nvPr/>
        </p:nvPicPr>
        <p:blipFill rotWithShape="1">
          <a:blip r:embed="rId3">
            <a:alphaModFix/>
          </a:blip>
          <a:srcRect l="44486" t="22001"/>
          <a:stretch/>
        </p:blipFill>
        <p:spPr>
          <a:xfrm flipH="1">
            <a:off x="-15483" y="1508786"/>
            <a:ext cx="6763821" cy="5349214"/>
          </a:xfrm>
          <a:prstGeom prst="rect">
            <a:avLst/>
          </a:prstGeom>
          <a:noFill/>
          <a:ln>
            <a:noFill/>
          </a:ln>
        </p:spPr>
      </p:pic>
      <p:pic>
        <p:nvPicPr>
          <p:cNvPr id="437" name="Google Shape;437;p18"/>
          <p:cNvPicPr preferRelativeResize="0"/>
          <p:nvPr/>
        </p:nvPicPr>
        <p:blipFill rotWithShape="1">
          <a:blip r:embed="rId4">
            <a:alphaModFix/>
          </a:blip>
          <a:srcRect/>
          <a:stretch/>
        </p:blipFill>
        <p:spPr>
          <a:xfrm>
            <a:off x="8513031" y="-375967"/>
            <a:ext cx="3970239" cy="2066513"/>
          </a:xfrm>
          <a:prstGeom prst="rect">
            <a:avLst/>
          </a:prstGeom>
          <a:noFill/>
          <a:ln>
            <a:noFill/>
          </a:ln>
        </p:spPr>
      </p:pic>
      <p:pic>
        <p:nvPicPr>
          <p:cNvPr id="440" name="Google Shape;440;p18" descr="61"/>
          <p:cNvPicPr preferRelativeResize="0"/>
          <p:nvPr/>
        </p:nvPicPr>
        <p:blipFill rotWithShape="1">
          <a:blip r:embed="rId5">
            <a:alphaModFix/>
          </a:blip>
          <a:srcRect/>
          <a:stretch/>
        </p:blipFill>
        <p:spPr>
          <a:xfrm>
            <a:off x="5278877" y="953510"/>
            <a:ext cx="4322183" cy="5583430"/>
          </a:xfrm>
          <a:prstGeom prst="rect">
            <a:avLst/>
          </a:prstGeom>
          <a:noFill/>
          <a:ln>
            <a:noFill/>
          </a:ln>
        </p:spPr>
      </p:pic>
      <p:pic>
        <p:nvPicPr>
          <p:cNvPr id="6" name="Picture 2" descr="https://daivietkynhan.com/wp-content/uploads/2021/05/Nguyen-Trai-12.4x7.4-scaled-e1620814916654-600x590.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57468" y="785846"/>
            <a:ext cx="6603739" cy="607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2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3"/>
                                        </p:tgtEl>
                                        <p:attrNameLst>
                                          <p:attrName>style.visibility</p:attrName>
                                        </p:attrNameLst>
                                      </p:cBhvr>
                                      <p:to>
                                        <p:strVal val="visible"/>
                                      </p:to>
                                    </p:set>
                                    <p:animEffect transition="in" filter="fade">
                                      <p:cBhvr>
                                        <p:cTn id="11" dur="500"/>
                                        <p:tgtEl>
                                          <p:spTgt spid="433"/>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3">
            <a:alphaModFix/>
          </a:blip>
          <a:srcRect/>
          <a:stretch/>
        </p:blipFill>
        <p:spPr>
          <a:xfrm>
            <a:off x="1060198" y="1910550"/>
            <a:ext cx="10518302" cy="3932552"/>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334388" y="-891479"/>
            <a:ext cx="5910994" cy="3718568"/>
          </a:xfrm>
          <a:prstGeom prst="rect">
            <a:avLst/>
          </a:prstGeom>
          <a:noFill/>
          <a:ln>
            <a:noFill/>
          </a:ln>
        </p:spPr>
      </p:pic>
      <p:sp>
        <p:nvSpPr>
          <p:cNvPr id="6" name="Google Shape;113;p3"/>
          <p:cNvSpPr txBox="1"/>
          <p:nvPr/>
        </p:nvSpPr>
        <p:spPr>
          <a:xfrm>
            <a:off x="2621110" y="2702961"/>
            <a:ext cx="7086955" cy="1784671"/>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Hoạt</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động</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2: </a:t>
            </a:r>
          </a:p>
          <a:p>
            <a:pPr algn="ctr" defTabSz="914217">
              <a:buClr>
                <a:srgbClr val="000000"/>
              </a:buClr>
            </a:pP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Khoa</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học</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thời</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Hậu</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Lê</a:t>
            </a:r>
            <a:endPar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endParaRPr>
          </a:p>
        </p:txBody>
      </p:sp>
    </p:spTree>
    <p:extLst>
      <p:ext uri="{BB962C8B-B14F-4D97-AF65-F5344CB8AC3E}">
        <p14:creationId xmlns:p14="http://schemas.microsoft.com/office/powerpoint/2010/main" val="124048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p:tgtEl>
                                          <p:spTgt spid="131"/>
                                        </p:tgtEl>
                                        <p:attrNameLst>
                                          <p:attrName>ppt_w</p:attrName>
                                        </p:attrNameLst>
                                      </p:cBhvr>
                                      <p:tavLst>
                                        <p:tav tm="0">
                                          <p:val>
                                            <p:strVal val="0"/>
                                          </p:val>
                                        </p:tav>
                                        <p:tav tm="100000">
                                          <p:val>
                                            <p:strVal val="#ppt_w"/>
                                          </p:val>
                                        </p:tav>
                                      </p:tavLst>
                                    </p:anim>
                                    <p:anim calcmode="lin" valueType="num">
                                      <p:cBhvr additive="base">
                                        <p:cTn id="12" dur="500"/>
                                        <p:tgtEl>
                                          <p:spTgt spid="1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2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45565" y="-31822"/>
            <a:ext cx="2828807" cy="6021288"/>
          </a:xfrm>
          <a:prstGeom prst="rect">
            <a:avLst/>
          </a:prstGeom>
          <a:noFill/>
          <a:ln>
            <a:noFill/>
          </a:ln>
        </p:spPr>
      </p:pic>
      <p:sp>
        <p:nvSpPr>
          <p:cNvPr id="13" name="Rectangle 12"/>
          <p:cNvSpPr/>
          <p:nvPr/>
        </p:nvSpPr>
        <p:spPr>
          <a:xfrm>
            <a:off x="3877682" y="1268981"/>
            <a:ext cx="6614461" cy="4646350"/>
          </a:xfrm>
          <a:prstGeom prst="rect">
            <a:avLst/>
          </a:prstGeom>
        </p:spPr>
        <p:txBody>
          <a:bodyPr wrap="square">
            <a:spAutoFit/>
          </a:bodyPr>
          <a:lstStyle/>
          <a:p>
            <a:pPr algn="just" defTabSz="914217">
              <a:spcBef>
                <a:spcPct val="20000"/>
              </a:spcBef>
              <a:buClr>
                <a:srgbClr val="000000"/>
              </a:buClr>
              <a:defRPr/>
            </a:pPr>
            <a:r>
              <a:rPr lang="en-US" sz="39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Đọc</a:t>
            </a:r>
            <a:r>
              <a:rPr lang="en-US" sz="39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thông</a:t>
            </a:r>
            <a:r>
              <a:rPr lang="en-US" sz="39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tin SGK </a:t>
            </a:r>
          </a:p>
          <a:p>
            <a:pPr algn="just" defTabSz="914217">
              <a:spcBef>
                <a:spcPct val="20000"/>
              </a:spcBef>
              <a:buClr>
                <a:srgbClr val="000000"/>
              </a:buClr>
              <a:defRPr/>
            </a:pPr>
            <a:r>
              <a:rPr lang="en-US"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9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từ</a:t>
            </a:r>
            <a:r>
              <a:rPr lang="en-US"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vi-VN"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Khoa học dưới thời Hậu Lê……Đại thành toán pháp</a:t>
            </a:r>
            <a:r>
              <a:rPr lang="en-US"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sz="3999" b="1" kern="0" dirty="0">
              <a:solidFill>
                <a:srgbClr val="0000FF"/>
              </a:solidFill>
              <a:latin typeface="Cambria" panose="02040503050406030204" pitchFamily="18" charset="0"/>
              <a:ea typeface="Cambria" panose="02040503050406030204" pitchFamily="18" charset="0"/>
              <a:cs typeface="Times New Roman" pitchFamily="18" charset="0"/>
              <a:sym typeface="Arial"/>
            </a:endParaRPr>
          </a:p>
          <a:p>
            <a:pPr marL="342831" indent="-342831" algn="just" defTabSz="914217">
              <a:spcBef>
                <a:spcPct val="20000"/>
              </a:spcBef>
              <a:buClr>
                <a:srgbClr val="000000"/>
              </a:buClr>
              <a:defRPr/>
            </a:pP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Nêu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các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giả</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phẩm</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và</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nội</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dung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khoa</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học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tiêu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biểu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thời</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Hậu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Lê</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a:t>
            </a:r>
          </a:p>
        </p:txBody>
      </p:sp>
      <p:pic>
        <p:nvPicPr>
          <p:cNvPr id="14" name="Picture 6" descr="Giai thoáº¡i vá» Tráº¡ng NguyÃªn LÆ°Æ¡ng Tháº¿ Vinh- NgÆ°á»i Äáº·t ná»n mÃ³ng cho ná»n ToÃ¡n  há»c Viá»t Na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82351" y="557085"/>
            <a:ext cx="4954771" cy="6476717"/>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92;p1"/>
          <p:cNvPicPr preferRelativeResize="0"/>
          <p:nvPr/>
        </p:nvPicPr>
        <p:blipFill rotWithShape="1">
          <a:blip r:embed="rId7">
            <a:alphaModFix/>
          </a:blip>
          <a:srcRect t="51400" r="79933"/>
          <a:stretch/>
        </p:blipFill>
        <p:spPr>
          <a:xfrm>
            <a:off x="171797" y="4028345"/>
            <a:ext cx="2444907" cy="3332990"/>
          </a:xfrm>
          <a:prstGeom prst="rect">
            <a:avLst/>
          </a:prstGeom>
          <a:noFill/>
          <a:ln>
            <a:noFill/>
          </a:ln>
        </p:spPr>
      </p:pic>
    </p:spTree>
    <p:extLst>
      <p:ext uri="{BB962C8B-B14F-4D97-AF65-F5344CB8AC3E}">
        <p14:creationId xmlns:p14="http://schemas.microsoft.com/office/powerpoint/2010/main" val="8434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Group 38"/>
          <p:cNvGraphicFramePr>
            <a:graphicFrameLocks noGrp="1"/>
          </p:cNvGraphicFramePr>
          <p:nvPr/>
        </p:nvGraphicFramePr>
        <p:xfrm>
          <a:off x="205358" y="152365"/>
          <a:ext cx="11966979" cy="6475717"/>
        </p:xfrm>
        <a:graphic>
          <a:graphicData uri="http://schemas.openxmlformats.org/drawingml/2006/table">
            <a:tbl>
              <a:tblPr/>
              <a:tblGrid>
                <a:gridCol w="3242268">
                  <a:extLst>
                    <a:ext uri="{9D8B030D-6E8A-4147-A177-3AD203B41FA5}">
                      <a16:colId xmlns:a16="http://schemas.microsoft.com/office/drawing/2014/main" val="20000"/>
                    </a:ext>
                  </a:extLst>
                </a:gridCol>
                <a:gridCol w="2495974">
                  <a:extLst>
                    <a:ext uri="{9D8B030D-6E8A-4147-A177-3AD203B41FA5}">
                      <a16:colId xmlns:a16="http://schemas.microsoft.com/office/drawing/2014/main" val="20001"/>
                    </a:ext>
                  </a:extLst>
                </a:gridCol>
                <a:gridCol w="6228737">
                  <a:extLst>
                    <a:ext uri="{9D8B030D-6E8A-4147-A177-3AD203B41FA5}">
                      <a16:colId xmlns:a16="http://schemas.microsoft.com/office/drawing/2014/main" val="20002"/>
                    </a:ext>
                  </a:extLst>
                </a:gridCol>
              </a:tblGrid>
              <a:tr h="10299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Tác</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giả</a:t>
                      </a:r>
                      <a:endPar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endParaRPr>
                    </a:p>
                  </a:txBody>
                  <a:tcPr marL="121585" marR="121585" marT="45703" marB="4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Công</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trình</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khoa</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học</a:t>
                      </a:r>
                      <a:endPar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endParaRPr>
                    </a:p>
                  </a:txBody>
                  <a:tcPr marL="121585" marR="121585"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Nội</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dung</a:t>
                      </a:r>
                    </a:p>
                  </a:txBody>
                  <a:tcPr marL="121585" marR="121585" marT="45703" marB="4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455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L="121585" marR="121585"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L="121585" marR="12158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L="121585" marR="121585"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 name="Text Box 23"/>
          <p:cNvSpPr txBox="1">
            <a:spLocks noChangeArrowheads="1"/>
          </p:cNvSpPr>
          <p:nvPr/>
        </p:nvSpPr>
        <p:spPr bwMode="auto">
          <a:xfrm>
            <a:off x="481519" y="1264945"/>
            <a:ext cx="1992713" cy="52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Ngô Sĩ Liên</a:t>
            </a:r>
          </a:p>
        </p:txBody>
      </p:sp>
      <p:sp>
        <p:nvSpPr>
          <p:cNvPr id="66" name="Text Box 25"/>
          <p:cNvSpPr txBox="1">
            <a:spLocks noChangeArrowheads="1"/>
          </p:cNvSpPr>
          <p:nvPr/>
        </p:nvSpPr>
        <p:spPr bwMode="auto">
          <a:xfrm>
            <a:off x="381530" y="5517309"/>
            <a:ext cx="3091734" cy="52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Lương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Vinh</a:t>
            </a:r>
            <a:endPar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67" name="Rectangle 27"/>
          <p:cNvSpPr>
            <a:spLocks noChangeArrowheads="1"/>
          </p:cNvSpPr>
          <p:nvPr/>
        </p:nvSpPr>
        <p:spPr bwMode="auto">
          <a:xfrm>
            <a:off x="3723101" y="1461750"/>
            <a:ext cx="3445664"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Đại Việt sử </a:t>
            </a:r>
          </a:p>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kí toàn thư.</a:t>
            </a:r>
          </a:p>
        </p:txBody>
      </p:sp>
      <p:sp>
        <p:nvSpPr>
          <p:cNvPr id="68" name="Rectangle 28"/>
          <p:cNvSpPr>
            <a:spLocks noChangeArrowheads="1"/>
          </p:cNvSpPr>
          <p:nvPr/>
        </p:nvSpPr>
        <p:spPr bwMode="auto">
          <a:xfrm>
            <a:off x="3893854" y="2558887"/>
            <a:ext cx="2864774"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Lam Sơn </a:t>
            </a:r>
          </a:p>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lục.</a:t>
            </a:r>
          </a:p>
        </p:txBody>
      </p:sp>
      <p:sp>
        <p:nvSpPr>
          <p:cNvPr id="69" name="Rectangle 29"/>
          <p:cNvSpPr>
            <a:spLocks noChangeArrowheads="1"/>
          </p:cNvSpPr>
          <p:nvPr/>
        </p:nvSpPr>
        <p:spPr bwMode="auto">
          <a:xfrm>
            <a:off x="3835130" y="5490245"/>
            <a:ext cx="2982222"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buClr>
                <a:srgbClr val="000000"/>
              </a:buClr>
              <a:buNone/>
            </a:pP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Đại</a:t>
            </a: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thành</a:t>
            </a: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just" defTabSz="914217">
              <a:buClr>
                <a:srgbClr val="000000"/>
              </a:buClr>
              <a:buNone/>
            </a:pP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toán</a:t>
            </a: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pháp</a:t>
            </a:r>
            <a:endPar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70" name="Rectangle 31"/>
          <p:cNvSpPr>
            <a:spLocks noChangeArrowheads="1"/>
          </p:cNvSpPr>
          <p:nvPr/>
        </p:nvSpPr>
        <p:spPr bwMode="auto">
          <a:xfrm>
            <a:off x="6039657" y="1125171"/>
            <a:ext cx="6177913" cy="129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Ghi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từ</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Hùng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Vương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đến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đầu</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Hậu</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71" name="Rectangle 33"/>
          <p:cNvSpPr>
            <a:spLocks noChangeArrowheads="1"/>
          </p:cNvSpPr>
          <p:nvPr/>
        </p:nvSpPr>
        <p:spPr bwMode="auto">
          <a:xfrm>
            <a:off x="6126321" y="2245868"/>
            <a:ext cx="5860321" cy="10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0"/>
              </a:spcBef>
              <a:buClr>
                <a:srgbClr val="000000"/>
              </a:buClr>
              <a:buNone/>
            </a:pP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Ghi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diễn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cuộc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Sơn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72" name="Rectangle 34"/>
          <p:cNvSpPr>
            <a:spLocks noChangeArrowheads="1"/>
          </p:cNvSpPr>
          <p:nvPr/>
        </p:nvSpPr>
        <p:spPr bwMode="auto">
          <a:xfrm>
            <a:off x="6753949" y="5427777"/>
            <a:ext cx="4559831"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toán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học</a:t>
            </a:r>
            <a:endPar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73" name="Line 35"/>
          <p:cNvSpPr>
            <a:spLocks noChangeShapeType="1"/>
          </p:cNvSpPr>
          <p:nvPr/>
        </p:nvSpPr>
        <p:spPr bwMode="auto">
          <a:xfrm>
            <a:off x="306934" y="2282297"/>
            <a:ext cx="11955870" cy="76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217">
              <a:buClr>
                <a:srgbClr val="000000"/>
              </a:buClr>
            </a:pPr>
            <a:endParaRPr lang="en-US" sz="2799" kern="0">
              <a:solidFill>
                <a:srgbClr val="002060"/>
              </a:solidFill>
              <a:latin typeface="Cambria" panose="02040503050406030204" pitchFamily="18" charset="0"/>
              <a:ea typeface="Cambria" panose="02040503050406030204" pitchFamily="18" charset="0"/>
              <a:cs typeface="Arial"/>
              <a:sym typeface="Arial"/>
            </a:endParaRPr>
          </a:p>
        </p:txBody>
      </p:sp>
      <p:sp>
        <p:nvSpPr>
          <p:cNvPr id="74" name="Line 35"/>
          <p:cNvSpPr>
            <a:spLocks noChangeShapeType="1"/>
          </p:cNvSpPr>
          <p:nvPr/>
        </p:nvSpPr>
        <p:spPr bwMode="auto">
          <a:xfrm>
            <a:off x="205358" y="5332765"/>
            <a:ext cx="11955870" cy="76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217">
              <a:buClr>
                <a:srgbClr val="000000"/>
              </a:buClr>
            </a:pPr>
            <a:endParaRPr lang="en-US" sz="2799" kern="0">
              <a:solidFill>
                <a:srgbClr val="002060"/>
              </a:solidFill>
              <a:latin typeface="Cambria" panose="02040503050406030204" pitchFamily="18" charset="0"/>
              <a:ea typeface="Cambria" panose="02040503050406030204" pitchFamily="18" charset="0"/>
              <a:cs typeface="Arial"/>
              <a:sym typeface="Arial"/>
            </a:endParaRPr>
          </a:p>
        </p:txBody>
      </p:sp>
      <p:sp>
        <p:nvSpPr>
          <p:cNvPr id="75" name="Rectangle 48"/>
          <p:cNvSpPr>
            <a:spLocks noChangeArrowheads="1"/>
          </p:cNvSpPr>
          <p:nvPr/>
        </p:nvSpPr>
        <p:spPr bwMode="auto">
          <a:xfrm>
            <a:off x="3723101" y="4139456"/>
            <a:ext cx="3445664" cy="53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Dư địa chí.</a:t>
            </a:r>
          </a:p>
        </p:txBody>
      </p:sp>
      <p:sp>
        <p:nvSpPr>
          <p:cNvPr id="76" name="Rectangle 53"/>
          <p:cNvSpPr>
            <a:spLocks noChangeArrowheads="1"/>
          </p:cNvSpPr>
          <p:nvPr/>
        </p:nvSpPr>
        <p:spPr bwMode="auto">
          <a:xfrm>
            <a:off x="6081088" y="3237750"/>
            <a:ext cx="5905554" cy="209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0"/>
              </a:spcBef>
              <a:buClr>
                <a:srgbClr val="000000"/>
              </a:buClr>
              <a:buNone/>
            </a:pP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Xác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định</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rõ</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ràng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lãnh</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thổ</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quốc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lên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những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tài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nguyên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sản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phẩm</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phong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tục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tập</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quán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nhân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dân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ta. </a:t>
            </a:r>
          </a:p>
        </p:txBody>
      </p:sp>
      <p:sp>
        <p:nvSpPr>
          <p:cNvPr id="77" name="Text Box 24"/>
          <p:cNvSpPr txBox="1">
            <a:spLocks noChangeArrowheads="1"/>
          </p:cNvSpPr>
          <p:nvPr/>
        </p:nvSpPr>
        <p:spPr bwMode="auto">
          <a:xfrm>
            <a:off x="457712" y="3088560"/>
            <a:ext cx="2939370" cy="523099"/>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Nguyễn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Trãi</a:t>
            </a:r>
            <a:endPar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96276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a:spLocks noChangeArrowheads="1"/>
          </p:cNvSpPr>
          <p:nvPr/>
        </p:nvSpPr>
        <p:spPr bwMode="auto">
          <a:xfrm>
            <a:off x="2359095" y="758649"/>
            <a:ext cx="9525970" cy="53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Khoa</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học</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tự</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nhiên</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thời</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Hậu</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Lê</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a:t>
            </a:r>
            <a:b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br>
            <a:endPar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endParaRPr>
          </a:p>
        </p:txBody>
      </p:sp>
      <p:sp>
        <p:nvSpPr>
          <p:cNvPr id="19" name="Rectangle 6"/>
          <p:cNvSpPr>
            <a:spLocks noChangeArrowheads="1"/>
          </p:cNvSpPr>
          <p:nvPr/>
        </p:nvSpPr>
        <p:spPr bwMode="auto">
          <a:xfrm>
            <a:off x="813230" y="385673"/>
            <a:ext cx="9524382" cy="6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endParaRPr lang="en-US" altLang="en-US" sz="3199" kern="0">
              <a:solidFill>
                <a:srgbClr val="006600"/>
              </a:solidFill>
              <a:latin typeface="Cambria" panose="02040503050406030204" pitchFamily="18" charset="0"/>
              <a:ea typeface="Cambria" panose="02040503050406030204" pitchFamily="18" charset="0"/>
              <a:cs typeface="Arial"/>
              <a:sym typeface="Arial"/>
            </a:endParaRPr>
          </a:p>
        </p:txBody>
      </p:sp>
      <p:graphicFrame>
        <p:nvGraphicFramePr>
          <p:cNvPr id="20" name="Group 49"/>
          <p:cNvGraphicFramePr>
            <a:graphicFrameLocks noGrp="1"/>
          </p:cNvGraphicFramePr>
          <p:nvPr/>
        </p:nvGraphicFramePr>
        <p:xfrm>
          <a:off x="2205" y="1452225"/>
          <a:ext cx="7599191" cy="3250193"/>
        </p:xfrm>
        <a:graphic>
          <a:graphicData uri="http://schemas.openxmlformats.org/drawingml/2006/table">
            <a:tbl>
              <a:tblPr/>
              <a:tblGrid>
                <a:gridCol w="2785910">
                  <a:extLst>
                    <a:ext uri="{9D8B030D-6E8A-4147-A177-3AD203B41FA5}">
                      <a16:colId xmlns:a16="http://schemas.microsoft.com/office/drawing/2014/main" val="20000"/>
                    </a:ext>
                  </a:extLst>
                </a:gridCol>
                <a:gridCol w="2606620">
                  <a:extLst>
                    <a:ext uri="{9D8B030D-6E8A-4147-A177-3AD203B41FA5}">
                      <a16:colId xmlns:a16="http://schemas.microsoft.com/office/drawing/2014/main" val="20001"/>
                    </a:ext>
                  </a:extLst>
                </a:gridCol>
                <a:gridCol w="2206661">
                  <a:extLst>
                    <a:ext uri="{9D8B030D-6E8A-4147-A177-3AD203B41FA5}">
                      <a16:colId xmlns:a16="http://schemas.microsoft.com/office/drawing/2014/main" val="20002"/>
                    </a:ext>
                  </a:extLst>
                </a:gridCol>
              </a:tblGrid>
              <a:tr h="10665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Tác</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giả</a:t>
                      </a:r>
                      <a:endPar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21590" marR="121590"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Công</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trình</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khoa</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học</a:t>
                      </a:r>
                      <a:endPar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21590" marR="121590"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Nội</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dung</a:t>
                      </a:r>
                    </a:p>
                  </a:txBody>
                  <a:tcPr marL="121590" marR="121590"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3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3300"/>
                        </a:solidFill>
                        <a:effectLst/>
                        <a:latin typeface=".VnTime" pitchFamily="34" charset="0"/>
                      </a:endParaRPr>
                    </a:p>
                  </a:txBody>
                  <a:tcPr marL="121590" marR="121590"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00CC"/>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00CC"/>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00CC"/>
                        </a:solidFill>
                        <a:effectLst/>
                        <a:latin typeface=".VnTime" pitchFamily="34" charset="0"/>
                      </a:endParaRPr>
                    </a:p>
                  </a:txBody>
                  <a:tcPr marL="121590" marR="121590"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9F0522"/>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9F0522"/>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9F0522"/>
                        </a:solidFill>
                        <a:effectLst/>
                        <a:latin typeface=".VnTime" pitchFamily="34" charset="0"/>
                      </a:endParaRPr>
                    </a:p>
                  </a:txBody>
                  <a:tcPr marL="121590" marR="121590"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1" name="Rectangle 30"/>
          <p:cNvSpPr>
            <a:spLocks noChangeArrowheads="1"/>
          </p:cNvSpPr>
          <p:nvPr/>
        </p:nvSpPr>
        <p:spPr bwMode="auto">
          <a:xfrm>
            <a:off x="2204" y="2747326"/>
            <a:ext cx="2690012" cy="144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3199" b="1" i="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Lê</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Hữu</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Trác</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p>
          <a:p>
            <a:pPr algn="ctr" defTabSz="914217">
              <a:buClr>
                <a:srgbClr val="000000"/>
              </a:buClr>
              <a:buNone/>
            </a:pP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Hải</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Thượng</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Lãn</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Ông</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a:t>
            </a:r>
          </a:p>
        </p:txBody>
      </p:sp>
      <p:sp>
        <p:nvSpPr>
          <p:cNvPr id="22" name="Rectangle 36"/>
          <p:cNvSpPr>
            <a:spLocks noChangeArrowheads="1"/>
          </p:cNvSpPr>
          <p:nvPr/>
        </p:nvSpPr>
        <p:spPr bwMode="auto">
          <a:xfrm>
            <a:off x="2808672" y="2933814"/>
            <a:ext cx="2690012"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Hải</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Thượng</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Y </a:t>
            </a:r>
            <a:r>
              <a:rPr lang="en-US" altLang="en-US" sz="3199" b="1" kern="0" err="1">
                <a:solidFill>
                  <a:srgbClr val="1F497D">
                    <a:lumMod val="75000"/>
                  </a:srgbClr>
                </a:solidFill>
                <a:latin typeface="Cambria" panose="02040503050406030204" pitchFamily="18" charset="0"/>
                <a:ea typeface="Cambria" panose="02040503050406030204" pitchFamily="18" charset="0"/>
                <a:cs typeface="Arial"/>
                <a:sym typeface="Arial"/>
              </a:rPr>
              <a:t>Tông</a:t>
            </a: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 </a:t>
            </a:r>
          </a:p>
          <a:p>
            <a:pPr algn="ctr" defTabSz="914217">
              <a:buClr>
                <a:srgbClr val="000000"/>
              </a:buClr>
              <a:buNone/>
            </a:pP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Tâm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Lĩnh</a:t>
            </a:r>
            <a:endPar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endParaRPr>
          </a:p>
        </p:txBody>
      </p:sp>
      <p:sp>
        <p:nvSpPr>
          <p:cNvPr id="23" name="Rectangle 41"/>
          <p:cNvSpPr>
            <a:spLocks noChangeArrowheads="1"/>
          </p:cNvSpPr>
          <p:nvPr/>
        </p:nvSpPr>
        <p:spPr bwMode="auto">
          <a:xfrm>
            <a:off x="5758732" y="3077321"/>
            <a:ext cx="1556978" cy="60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3199" b="1" i="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Kiến</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err="1">
                <a:solidFill>
                  <a:srgbClr val="1F497D">
                    <a:lumMod val="75000"/>
                  </a:srgbClr>
                </a:solidFill>
                <a:latin typeface="Cambria" panose="02040503050406030204" pitchFamily="18" charset="0"/>
                <a:ea typeface="Cambria" panose="02040503050406030204" pitchFamily="18" charset="0"/>
                <a:cs typeface="Arial"/>
                <a:sym typeface="Arial"/>
              </a:rPr>
              <a:t>thức</a:t>
            </a: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 </a:t>
            </a:r>
          </a:p>
          <a:p>
            <a:pPr algn="ctr" defTabSz="914217">
              <a:buClr>
                <a:srgbClr val="000000"/>
              </a:buClr>
              <a:buNone/>
            </a:pP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y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học</a:t>
            </a:r>
            <a:endPar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endParaRPr>
          </a:p>
        </p:txBody>
      </p:sp>
      <p:pic>
        <p:nvPicPr>
          <p:cNvPr id="1026" name="Picture 2" descr="Äáº¡i danh y Háº£i ThÆ°á»£ng LÃ£n Ãng - TÃ¢m tÃ i má»t thuá» cÃ²n va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12153"/>
          <a:stretch/>
        </p:blipFill>
        <p:spPr bwMode="auto">
          <a:xfrm>
            <a:off x="7681544" y="1355410"/>
            <a:ext cx="4268593" cy="3410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72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3">
            <a:alphaModFix/>
          </a:blip>
          <a:srcRect/>
          <a:stretch/>
        </p:blipFill>
        <p:spPr>
          <a:xfrm>
            <a:off x="1111557" y="1972181"/>
            <a:ext cx="10518302" cy="3932552"/>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334388" y="-891479"/>
            <a:ext cx="5910994" cy="3718568"/>
          </a:xfrm>
          <a:prstGeom prst="rect">
            <a:avLst/>
          </a:prstGeom>
          <a:noFill/>
          <a:ln>
            <a:noFill/>
          </a:ln>
        </p:spPr>
      </p:pic>
      <p:sp>
        <p:nvSpPr>
          <p:cNvPr id="6" name="Google Shape;113;p3"/>
          <p:cNvSpPr txBox="1"/>
          <p:nvPr/>
        </p:nvSpPr>
        <p:spPr>
          <a:xfrm>
            <a:off x="2621110" y="3012027"/>
            <a:ext cx="7086955" cy="1353884"/>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998" b="1" kern="0" dirty="0">
                <a:ln>
                  <a:solidFill>
                    <a:sysClr val="windowText" lastClr="000000"/>
                  </a:solidFill>
                </a:ln>
                <a:solidFill>
                  <a:sysClr val="windowText" lastClr="000000"/>
                </a:solidFill>
                <a:latin typeface="UTM Azuki" panose="02040603050506020204" pitchFamily="18" charset="0"/>
                <a:ea typeface="KaiTi"/>
                <a:cs typeface="KaiTi"/>
                <a:sym typeface="KaiTi"/>
              </a:rPr>
              <a:t>KHỞI ĐỘNG</a:t>
            </a:r>
          </a:p>
        </p:txBody>
      </p:sp>
    </p:spTree>
    <p:extLst>
      <p:ext uri="{BB962C8B-B14F-4D97-AF65-F5344CB8AC3E}">
        <p14:creationId xmlns:p14="http://schemas.microsoft.com/office/powerpoint/2010/main" val="42839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p:tgtEl>
                                          <p:spTgt spid="131"/>
                                        </p:tgtEl>
                                        <p:attrNameLst>
                                          <p:attrName>ppt_w</p:attrName>
                                        </p:attrNameLst>
                                      </p:cBhvr>
                                      <p:tavLst>
                                        <p:tav tm="0">
                                          <p:val>
                                            <p:strVal val="0"/>
                                          </p:val>
                                        </p:tav>
                                        <p:tav tm="100000">
                                          <p:val>
                                            <p:strVal val="#ppt_w"/>
                                          </p:val>
                                        </p:tav>
                                      </p:tavLst>
                                    </p:anim>
                                    <p:anim calcmode="lin" valueType="num">
                                      <p:cBhvr additive="base">
                                        <p:cTn id="12" dur="500"/>
                                        <p:tgtEl>
                                          <p:spTgt spid="1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2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22" name="Google Shape;131;p4"/>
          <p:cNvPicPr preferRelativeResize="0"/>
          <p:nvPr/>
        </p:nvPicPr>
        <p:blipFill rotWithShape="1">
          <a:blip r:embed="rId3">
            <a:alphaModFix/>
          </a:blip>
          <a:srcRect/>
          <a:stretch/>
        </p:blipFill>
        <p:spPr>
          <a:xfrm>
            <a:off x="-508315" y="221579"/>
            <a:ext cx="14983191" cy="5621524"/>
          </a:xfrm>
          <a:prstGeom prst="rect">
            <a:avLst/>
          </a:prstGeom>
          <a:noFill/>
          <a:ln>
            <a:noFill/>
          </a:ln>
        </p:spPr>
      </p:pic>
      <p:pic>
        <p:nvPicPr>
          <p:cNvPr id="433" name="Google Shape;433;p18"/>
          <p:cNvPicPr preferRelativeResize="0"/>
          <p:nvPr/>
        </p:nvPicPr>
        <p:blipFill rotWithShape="1">
          <a:blip r:embed="rId4">
            <a:alphaModFix/>
          </a:blip>
          <a:srcRect l="44486" t="22001"/>
          <a:stretch/>
        </p:blipFill>
        <p:spPr>
          <a:xfrm flipH="1">
            <a:off x="-15485" y="4201158"/>
            <a:ext cx="3520366" cy="2656842"/>
          </a:xfrm>
          <a:prstGeom prst="rect">
            <a:avLst/>
          </a:prstGeom>
          <a:noFill/>
          <a:ln>
            <a:noFill/>
          </a:ln>
        </p:spPr>
      </p:pic>
      <p:sp>
        <p:nvSpPr>
          <p:cNvPr id="435" name="Google Shape;435;p18"/>
          <p:cNvSpPr/>
          <p:nvPr/>
        </p:nvSpPr>
        <p:spPr>
          <a:xfrm>
            <a:off x="127043" y="170221"/>
            <a:ext cx="3501100" cy="1339731"/>
          </a:xfrm>
          <a:custGeom>
            <a:avLst/>
            <a:gdLst/>
            <a:ahLst/>
            <a:cxnLst/>
            <a:rect l="l" t="t" r="r" b="b"/>
            <a:pathLst>
              <a:path w="396" h="217" extrusionOk="0">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p:spPr>
        <p:txBody>
          <a:bodyPr spcFirstLastPara="1" wrap="square" lIns="121872" tIns="60936" rIns="121872" bIns="60936" anchor="t" anchorCtr="0">
            <a:noAutofit/>
          </a:bodyPr>
          <a:lstStyle/>
          <a:p>
            <a:pPr defTabSz="914217">
              <a:buClr>
                <a:srgbClr val="000000"/>
              </a:buClr>
            </a:pPr>
            <a:endParaRPr sz="2400" kern="0">
              <a:solidFill>
                <a:srgbClr val="000000"/>
              </a:solidFill>
              <a:latin typeface="Calibri"/>
              <a:ea typeface="Calibri"/>
              <a:cs typeface="Calibri"/>
              <a:sym typeface="Calibri"/>
            </a:endParaRPr>
          </a:p>
        </p:txBody>
      </p:sp>
      <p:sp>
        <p:nvSpPr>
          <p:cNvPr id="436" name="Google Shape;436;p18"/>
          <p:cNvSpPr/>
          <p:nvPr/>
        </p:nvSpPr>
        <p:spPr>
          <a:xfrm>
            <a:off x="586955" y="221578"/>
            <a:ext cx="2685268" cy="1046178"/>
          </a:xfrm>
          <a:prstGeom prst="rect">
            <a:avLst/>
          </a:prstGeom>
          <a:noFill/>
          <a:ln>
            <a:noFill/>
          </a:ln>
        </p:spPr>
        <p:txBody>
          <a:bodyPr spcFirstLastPara="1" wrap="square" lIns="121872" tIns="60936" rIns="121872" bIns="60936" anchor="t" anchorCtr="0">
            <a:spAutoFit/>
          </a:bodyPr>
          <a:lstStyle/>
          <a:p>
            <a:pPr algn="ctr" defTabSz="914217">
              <a:buClr>
                <a:srgbClr val="FFFFFF"/>
              </a:buClr>
              <a:buSzPts val="4800"/>
            </a:pPr>
            <a:r>
              <a:rPr lang="en-US" altLang="zh-CN" sz="5999" kern="0" dirty="0" err="1">
                <a:solidFill>
                  <a:srgbClr val="FFFFFF"/>
                </a:solidFill>
                <a:latin typeface="UTM Azuki" panose="02040603050506020204" pitchFamily="18" charset="0"/>
                <a:cs typeface="Arial"/>
                <a:sym typeface="Arial"/>
              </a:rPr>
              <a:t>Bài</a:t>
            </a:r>
            <a:r>
              <a:rPr lang="en-US" altLang="zh-CN" sz="5999" kern="0" dirty="0">
                <a:solidFill>
                  <a:srgbClr val="FFFFFF"/>
                </a:solidFill>
                <a:latin typeface="UTM Azuki" panose="02040603050506020204" pitchFamily="18" charset="0"/>
                <a:cs typeface="Arial"/>
                <a:sym typeface="Arial"/>
              </a:rPr>
              <a:t> </a:t>
            </a:r>
            <a:r>
              <a:rPr lang="en-US" altLang="zh-CN" sz="5999" kern="0" dirty="0" err="1">
                <a:solidFill>
                  <a:srgbClr val="FFFFFF"/>
                </a:solidFill>
                <a:latin typeface="UTM Azuki" panose="02040603050506020204" pitchFamily="18" charset="0"/>
                <a:cs typeface="Arial"/>
                <a:sym typeface="Arial"/>
              </a:rPr>
              <a:t>học</a:t>
            </a:r>
            <a:endParaRPr kern="0" dirty="0">
              <a:solidFill>
                <a:srgbClr val="000000"/>
              </a:solidFill>
              <a:latin typeface="UTM Azuki" panose="02040603050506020204" pitchFamily="18" charset="0"/>
              <a:cs typeface="Arial"/>
              <a:sym typeface="Arial"/>
            </a:endParaRPr>
          </a:p>
        </p:txBody>
      </p:sp>
      <p:pic>
        <p:nvPicPr>
          <p:cNvPr id="437" name="Google Shape;437;p18"/>
          <p:cNvPicPr preferRelativeResize="0"/>
          <p:nvPr/>
        </p:nvPicPr>
        <p:blipFill rotWithShape="1">
          <a:blip r:embed="rId5">
            <a:alphaModFix/>
          </a:blip>
          <a:srcRect/>
          <a:stretch/>
        </p:blipFill>
        <p:spPr>
          <a:xfrm>
            <a:off x="8455879" y="-375966"/>
            <a:ext cx="4027392" cy="1885918"/>
          </a:xfrm>
          <a:prstGeom prst="rect">
            <a:avLst/>
          </a:prstGeom>
          <a:noFill/>
          <a:ln>
            <a:noFill/>
          </a:ln>
        </p:spPr>
      </p:pic>
      <p:sp>
        <p:nvSpPr>
          <p:cNvPr id="20" name="Google Shape;436;p18"/>
          <p:cNvSpPr/>
          <p:nvPr/>
        </p:nvSpPr>
        <p:spPr>
          <a:xfrm>
            <a:off x="2375707" y="1319115"/>
            <a:ext cx="8699475" cy="4184772"/>
          </a:xfrm>
          <a:prstGeom prst="rect">
            <a:avLst/>
          </a:prstGeom>
          <a:noFill/>
          <a:ln>
            <a:noFill/>
          </a:ln>
        </p:spPr>
        <p:txBody>
          <a:bodyPr spcFirstLastPara="1" wrap="square" lIns="121872" tIns="60936" rIns="121872" bIns="60936" anchor="t" anchorCtr="0">
            <a:spAutoFit/>
          </a:bodyPr>
          <a:lstStyle/>
          <a:p>
            <a:pPr algn="just" defTabSz="914217">
              <a:buClr>
                <a:srgbClr val="FFFFFF"/>
              </a:buClr>
              <a:buSzPts val="4800"/>
            </a:pPr>
            <a:r>
              <a:rPr lang="vi-VN" altLang="zh-CN" sz="4399" kern="0" dirty="0">
                <a:solidFill>
                  <a:srgbClr val="000000"/>
                </a:solidFill>
                <a:latin typeface="UTM Azuki" panose="02040603050506020204" pitchFamily="18" charset="0"/>
                <a:cs typeface="Arial"/>
                <a:sym typeface="Arial"/>
              </a:rPr>
              <a:t>Dưới thời Hậu Lê (Thế kỉ XV) văn học và khoa học của nước ta đã đạt được những thành tựu đáng kể. Nguyễn Trãi và Lê Thánh Tông là những tác giả tiêu biểu trong thời kì đó.</a:t>
            </a:r>
          </a:p>
          <a:p>
            <a:pPr algn="just" defTabSz="914217">
              <a:buClr>
                <a:srgbClr val="FFFFFF"/>
              </a:buClr>
              <a:buSzPts val="4800"/>
            </a:pPr>
            <a:endParaRPr sz="4399" kern="0" dirty="0">
              <a:solidFill>
                <a:srgbClr val="000000"/>
              </a:solidFill>
              <a:latin typeface="UTM Azuki" panose="02040603050506020204" pitchFamily="18" charset="0"/>
              <a:cs typeface="Arial"/>
              <a:sym typeface="Arial"/>
            </a:endParaRPr>
          </a:p>
        </p:txBody>
      </p:sp>
      <p:pic>
        <p:nvPicPr>
          <p:cNvPr id="21" name="Google Shape;92;p1"/>
          <p:cNvPicPr preferRelativeResize="0"/>
          <p:nvPr/>
        </p:nvPicPr>
        <p:blipFill rotWithShape="1">
          <a:blip r:embed="rId6">
            <a:alphaModFix/>
          </a:blip>
          <a:srcRect t="51400" r="79933"/>
          <a:stretch/>
        </p:blipFill>
        <p:spPr>
          <a:xfrm flipH="1">
            <a:off x="9324176" y="3525010"/>
            <a:ext cx="2788458" cy="3332990"/>
          </a:xfrm>
          <a:prstGeom prst="rect">
            <a:avLst/>
          </a:prstGeom>
          <a:noFill/>
          <a:ln>
            <a:noFill/>
          </a:ln>
        </p:spPr>
      </p:pic>
    </p:spTree>
    <p:extLst>
      <p:ext uri="{BB962C8B-B14F-4D97-AF65-F5344CB8AC3E}">
        <p14:creationId xmlns:p14="http://schemas.microsoft.com/office/powerpoint/2010/main" val="64379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18"/>
          <p:cNvPicPr preferRelativeResize="0"/>
          <p:nvPr/>
        </p:nvPicPr>
        <p:blipFill rotWithShape="1">
          <a:blip r:embed="rId3">
            <a:alphaModFix/>
          </a:blip>
          <a:srcRect l="44486" t="22001"/>
          <a:stretch/>
        </p:blipFill>
        <p:spPr>
          <a:xfrm flipH="1">
            <a:off x="-15483" y="1508786"/>
            <a:ext cx="6763821" cy="5349214"/>
          </a:xfrm>
          <a:prstGeom prst="rect">
            <a:avLst/>
          </a:prstGeom>
          <a:noFill/>
          <a:ln>
            <a:noFill/>
          </a:ln>
        </p:spPr>
      </p:pic>
      <p:pic>
        <p:nvPicPr>
          <p:cNvPr id="437" name="Google Shape;437;p18"/>
          <p:cNvPicPr preferRelativeResize="0"/>
          <p:nvPr/>
        </p:nvPicPr>
        <p:blipFill rotWithShape="1">
          <a:blip r:embed="rId4">
            <a:alphaModFix/>
          </a:blip>
          <a:srcRect/>
          <a:stretch/>
        </p:blipFill>
        <p:spPr>
          <a:xfrm>
            <a:off x="8513031" y="-375967"/>
            <a:ext cx="3970239" cy="2066513"/>
          </a:xfrm>
          <a:prstGeom prst="rect">
            <a:avLst/>
          </a:prstGeom>
          <a:noFill/>
          <a:ln>
            <a:noFill/>
          </a:ln>
        </p:spPr>
      </p:pic>
      <p:pic>
        <p:nvPicPr>
          <p:cNvPr id="440" name="Google Shape;440;p18" descr="61"/>
          <p:cNvPicPr preferRelativeResize="0"/>
          <p:nvPr/>
        </p:nvPicPr>
        <p:blipFill rotWithShape="1">
          <a:blip r:embed="rId5">
            <a:alphaModFix/>
          </a:blip>
          <a:srcRect/>
          <a:stretch/>
        </p:blipFill>
        <p:spPr>
          <a:xfrm>
            <a:off x="5278877" y="953510"/>
            <a:ext cx="4322183" cy="5583430"/>
          </a:xfrm>
          <a:prstGeom prst="rect">
            <a:avLst/>
          </a:prstGeom>
          <a:noFill/>
          <a:ln>
            <a:noFill/>
          </a:ln>
        </p:spPr>
      </p:pic>
      <p:pic>
        <p:nvPicPr>
          <p:cNvPr id="7" name="Picture 6" descr="Giai thoáº¡i vá» Tráº¡ng NguyÃªn LÆ°Æ¡ng Tháº¿ Vinh- NgÆ°á»i Äáº·t ná»n mÃ³ng cho ná»n ToÃ¡n  há»c Viá»t Nam">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43380" y="381283"/>
            <a:ext cx="4954771" cy="647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0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3"/>
                                        </p:tgtEl>
                                        <p:attrNameLst>
                                          <p:attrName>style.visibility</p:attrName>
                                        </p:attrNameLst>
                                      </p:cBhvr>
                                      <p:to>
                                        <p:strVal val="visible"/>
                                      </p:to>
                                    </p:set>
                                    <p:animEffect transition="in" filter="fade">
                                      <p:cBhvr>
                                        <p:cTn id="11"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56;p27"/>
          <p:cNvPicPr preferRelativeResize="0"/>
          <p:nvPr/>
        </p:nvPicPr>
        <p:blipFill rotWithShape="1">
          <a:blip r:embed="rId2">
            <a:alphaModFix/>
          </a:blip>
          <a:srcRect/>
          <a:stretch/>
        </p:blipFill>
        <p:spPr>
          <a:xfrm flipH="1">
            <a:off x="9037072" y="1"/>
            <a:ext cx="3132206" cy="3257164"/>
          </a:xfrm>
          <a:prstGeom prst="rect">
            <a:avLst/>
          </a:prstGeom>
          <a:noFill/>
          <a:ln>
            <a:noFill/>
          </a:ln>
        </p:spPr>
      </p:pic>
      <p:sp>
        <p:nvSpPr>
          <p:cNvPr id="5" name="TextBox 4"/>
          <p:cNvSpPr txBox="1"/>
          <p:nvPr/>
        </p:nvSpPr>
        <p:spPr>
          <a:xfrm>
            <a:off x="1472792" y="1628583"/>
            <a:ext cx="8870889" cy="2800119"/>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217">
              <a:buClr>
                <a:srgbClr val="000000"/>
              </a:buClr>
              <a:defRPr/>
            </a:pPr>
            <a:r>
              <a:rPr lang="en-US" sz="8798" b="1" kern="0" cap="all" dirty="0">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CHÚC CÁC EM </a:t>
            </a:r>
          </a:p>
          <a:p>
            <a:pPr algn="ctr" defTabSz="914217">
              <a:buClr>
                <a:srgbClr val="000000"/>
              </a:buClr>
              <a:defRPr/>
            </a:pPr>
            <a:r>
              <a:rPr lang="en-US" sz="8798" b="1" kern="0" cap="all" dirty="0">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HỌC TỐT</a:t>
            </a:r>
          </a:p>
        </p:txBody>
      </p:sp>
    </p:spTree>
    <p:extLst>
      <p:ext uri="{BB962C8B-B14F-4D97-AF65-F5344CB8AC3E}">
        <p14:creationId xmlns:p14="http://schemas.microsoft.com/office/powerpoint/2010/main" val="1318213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2">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sp>
        <p:nvSpPr>
          <p:cNvPr id="17" name="TextBox 16"/>
          <p:cNvSpPr txBox="1"/>
          <p:nvPr/>
        </p:nvSpPr>
        <p:spPr>
          <a:xfrm>
            <a:off x="3474948" y="1245061"/>
            <a:ext cx="7234419" cy="1446215"/>
          </a:xfrm>
          <a:prstGeom prst="rect">
            <a:avLst/>
          </a:prstGeom>
          <a:solidFill>
            <a:srgbClr val="993300">
              <a:alpha val="60000"/>
            </a:srgbClr>
          </a:solidFill>
          <a:ln w="38100">
            <a:solidFill>
              <a:srgbClr val="800000"/>
            </a:solidFill>
            <a:prstDash val="sysDash"/>
          </a:ln>
        </p:spPr>
        <p:txBody>
          <a:bodyPr wrap="square" rtlCol="0">
            <a:spAutoFit/>
          </a:bodyPr>
          <a:lstStyle/>
          <a:p>
            <a:pPr defTabSz="914217">
              <a:buClr>
                <a:srgbClr val="000000"/>
              </a:buClr>
            </a:pPr>
            <a:r>
              <a:rPr lang="en-US" sz="4399" kern="0" dirty="0" err="1">
                <a:solidFill>
                  <a:srgbClr val="000000"/>
                </a:solidFill>
                <a:latin typeface="UTM Azuki" panose="02040603050506020204" pitchFamily="18" charset="0"/>
                <a:cs typeface="Arial"/>
                <a:sym typeface="Arial"/>
              </a:rPr>
              <a:t>Câu</a:t>
            </a:r>
            <a:r>
              <a:rPr lang="en-US" sz="4399" kern="0" dirty="0">
                <a:solidFill>
                  <a:srgbClr val="000000"/>
                </a:solidFill>
                <a:latin typeface="UTM Azuki" panose="02040603050506020204" pitchFamily="18" charset="0"/>
                <a:cs typeface="Arial"/>
                <a:sym typeface="Arial"/>
              </a:rPr>
              <a:t> 1: </a:t>
            </a:r>
            <a:r>
              <a:rPr lang="en-US" sz="4399" kern="0" dirty="0" err="1">
                <a:solidFill>
                  <a:srgbClr val="000000"/>
                </a:solidFill>
                <a:latin typeface="UTM Azuki" panose="02040603050506020204" pitchFamily="18" charset="0"/>
                <a:cs typeface="Arial"/>
                <a:sym typeface="Arial"/>
              </a:rPr>
              <a:t>Thời</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Hậu</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Lê</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bắt</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đầu</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từ</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năm</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nào</a:t>
            </a:r>
            <a:r>
              <a:rPr lang="en-US" sz="4399" kern="0" dirty="0">
                <a:solidFill>
                  <a:srgbClr val="000000"/>
                </a:solidFill>
                <a:latin typeface="UTM Azuki" panose="02040603050506020204" pitchFamily="18" charset="0"/>
                <a:cs typeface="Arial"/>
                <a:sym typeface="Arial"/>
              </a:rPr>
              <a:t> ?</a:t>
            </a:r>
          </a:p>
        </p:txBody>
      </p:sp>
      <p:sp>
        <p:nvSpPr>
          <p:cNvPr id="18" name="TextBox 17"/>
          <p:cNvSpPr txBox="1"/>
          <p:nvPr/>
        </p:nvSpPr>
        <p:spPr>
          <a:xfrm>
            <a:off x="4728832" y="3149846"/>
            <a:ext cx="4599510"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000000"/>
                </a:solidFill>
                <a:latin typeface="UTM Azuki" panose="02040603050506020204" pitchFamily="18" charset="0"/>
                <a:cs typeface="Arial"/>
                <a:sym typeface="Arial"/>
              </a:rPr>
              <a:t>A. 1428</a:t>
            </a:r>
          </a:p>
        </p:txBody>
      </p:sp>
      <p:sp>
        <p:nvSpPr>
          <p:cNvPr id="19" name="TextBox 18"/>
          <p:cNvSpPr txBox="1"/>
          <p:nvPr/>
        </p:nvSpPr>
        <p:spPr>
          <a:xfrm>
            <a:off x="4743022" y="4053069"/>
            <a:ext cx="4599510"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000000"/>
                </a:solidFill>
                <a:latin typeface="UTM Azuki" panose="02040603050506020204" pitchFamily="18" charset="0"/>
                <a:cs typeface="Arial"/>
                <a:sym typeface="Arial"/>
              </a:rPr>
              <a:t>B. 1460</a:t>
            </a:r>
          </a:p>
        </p:txBody>
      </p:sp>
      <p:sp>
        <p:nvSpPr>
          <p:cNvPr id="20" name="TextBox 19"/>
          <p:cNvSpPr txBox="1"/>
          <p:nvPr/>
        </p:nvSpPr>
        <p:spPr>
          <a:xfrm>
            <a:off x="4728833" y="4993810"/>
            <a:ext cx="4599510"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000000"/>
                </a:solidFill>
                <a:latin typeface="UTM Azuki" panose="02040603050506020204" pitchFamily="18" charset="0"/>
                <a:cs typeface="Arial"/>
                <a:sym typeface="Arial"/>
              </a:rPr>
              <a:t>C. 1400</a:t>
            </a:r>
          </a:p>
        </p:txBody>
      </p:sp>
      <p:pic>
        <p:nvPicPr>
          <p:cNvPr id="22" name="Picture 2" descr="LÃª ThÃ¡nh TÃ´ng â Äáº¡i Viá»t Ká»³ NhÃ¢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flipH="1">
            <a:off x="-780801" y="1102831"/>
            <a:ext cx="4613889" cy="575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88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20"/>
                                        </p:tgtEl>
                                      </p:cBhvr>
                                    </p:animEffect>
                                    <p:anim calcmode="lin" valueType="num">
                                      <p:cBhvr>
                                        <p:cTn id="26" dur="1000"/>
                                        <p:tgtEl>
                                          <p:spTgt spid="20"/>
                                        </p:tgtEl>
                                        <p:attrNameLst>
                                          <p:attrName>ppt_x</p:attrName>
                                        </p:attrNameLst>
                                      </p:cBhvr>
                                      <p:tavLst>
                                        <p:tav tm="0">
                                          <p:val>
                                            <p:strVal val="ppt_x"/>
                                          </p:val>
                                        </p:tav>
                                        <p:tav tm="100000">
                                          <p:val>
                                            <p:strVal val="ppt_x"/>
                                          </p:val>
                                        </p:tav>
                                      </p:tavLst>
                                    </p:anim>
                                    <p:anim calcmode="lin" valueType="num">
                                      <p:cBhvr>
                                        <p:cTn id="27" dur="1000"/>
                                        <p:tgtEl>
                                          <p:spTgt spid="20"/>
                                        </p:tgtEl>
                                        <p:attrNameLst>
                                          <p:attrName>ppt_y</p:attrName>
                                        </p:attrNameLst>
                                      </p:cBhvr>
                                      <p:tavLst>
                                        <p:tav tm="0">
                                          <p:val>
                                            <p:strVal val="ppt_y"/>
                                          </p:val>
                                        </p:tav>
                                        <p:tav tm="100000">
                                          <p:val>
                                            <p:strVal val="ppt_y+.1"/>
                                          </p:val>
                                        </p:tav>
                                      </p:tavLst>
                                    </p:anim>
                                    <p:set>
                                      <p:cBhvr>
                                        <p:cTn id="28" dur="1" fill="hold">
                                          <p:stCondLst>
                                            <p:cond delay="999"/>
                                          </p:stCondLst>
                                        </p:cTn>
                                        <p:tgtEl>
                                          <p:spTgt spid="2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2">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sp>
        <p:nvSpPr>
          <p:cNvPr id="8" name="TextBox 7"/>
          <p:cNvSpPr txBox="1"/>
          <p:nvPr/>
        </p:nvSpPr>
        <p:spPr>
          <a:xfrm>
            <a:off x="2479451" y="1099941"/>
            <a:ext cx="7932705" cy="1938543"/>
          </a:xfrm>
          <a:prstGeom prst="rect">
            <a:avLst/>
          </a:prstGeom>
          <a:solidFill>
            <a:srgbClr val="993300">
              <a:alpha val="60000"/>
            </a:srgbClr>
          </a:solidFill>
          <a:ln w="38100">
            <a:solidFill>
              <a:srgbClr val="800000"/>
            </a:solidFill>
            <a:prstDash val="sysDash"/>
          </a:ln>
        </p:spPr>
        <p:txBody>
          <a:bodyPr wrap="square" rtlCol="0">
            <a:spAutoFit/>
          </a:bodyPr>
          <a:lstStyle/>
          <a:p>
            <a:pPr algn="ctr" defTabSz="914217">
              <a:buClr>
                <a:srgbClr val="000000"/>
              </a:buClr>
            </a:pPr>
            <a:r>
              <a:rPr lang="en-US" sz="3999" kern="0" dirty="0" err="1">
                <a:solidFill>
                  <a:srgbClr val="FFFF00"/>
                </a:solidFill>
                <a:latin typeface="UTM Azuki" panose="02040603050506020204" pitchFamily="18" charset="0"/>
                <a:cs typeface="Arial"/>
                <a:sym typeface="Arial"/>
              </a:rPr>
              <a:t>Câu</a:t>
            </a:r>
            <a:r>
              <a:rPr lang="en-US" sz="3999" kern="0" dirty="0">
                <a:solidFill>
                  <a:srgbClr val="FFFF00"/>
                </a:solidFill>
                <a:latin typeface="UTM Azuki" panose="02040603050506020204" pitchFamily="18" charset="0"/>
                <a:cs typeface="Arial"/>
                <a:sym typeface="Arial"/>
              </a:rPr>
              <a:t> 2: </a:t>
            </a:r>
          </a:p>
          <a:p>
            <a:pPr algn="just" defTabSz="914217">
              <a:buClr>
                <a:srgbClr val="000000"/>
              </a:buClr>
            </a:pPr>
            <a:r>
              <a:rPr lang="en-US" sz="3999" kern="0" dirty="0" err="1">
                <a:solidFill>
                  <a:srgbClr val="FFFF00"/>
                </a:solidFill>
                <a:latin typeface="UTM Azuki" panose="02040603050506020204" pitchFamily="18" charset="0"/>
                <a:cs typeface="Arial"/>
                <a:sym typeface="Arial"/>
              </a:rPr>
              <a:t>Lê</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Lợi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lên</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ngôi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Hoàng</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đế</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lấy</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hiệu</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là</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Lê</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Thái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Tổ</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mở</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đầu</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thời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đại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Hậu</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Lê</a:t>
            </a:r>
            <a:r>
              <a:rPr lang="en-US" sz="3999" kern="0" dirty="0">
                <a:solidFill>
                  <a:srgbClr val="FFFF00"/>
                </a:solidFill>
                <a:latin typeface="UTM Azuki" panose="02040603050506020204" pitchFamily="18" charset="0"/>
                <a:cs typeface="Arial"/>
                <a:sym typeface="Arial"/>
              </a:rPr>
              <a:t>.</a:t>
            </a:r>
          </a:p>
        </p:txBody>
      </p:sp>
      <p:sp>
        <p:nvSpPr>
          <p:cNvPr id="11" name="TextBox 10"/>
          <p:cNvSpPr txBox="1"/>
          <p:nvPr/>
        </p:nvSpPr>
        <p:spPr>
          <a:xfrm>
            <a:off x="4351745" y="3592156"/>
            <a:ext cx="4599510"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000000"/>
                </a:solidFill>
                <a:latin typeface="UTM Azuki" panose="02040603050506020204" pitchFamily="18" charset="0"/>
                <a:cs typeface="Arial"/>
                <a:sym typeface="Arial"/>
              </a:rPr>
              <a:t>A. SAI</a:t>
            </a:r>
          </a:p>
        </p:txBody>
      </p:sp>
      <p:sp>
        <p:nvSpPr>
          <p:cNvPr id="12" name="TextBox 11"/>
          <p:cNvSpPr txBox="1"/>
          <p:nvPr/>
        </p:nvSpPr>
        <p:spPr>
          <a:xfrm>
            <a:off x="4351744" y="4873927"/>
            <a:ext cx="4599510"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000000"/>
                </a:solidFill>
                <a:latin typeface="UTM Azuki" panose="02040603050506020204" pitchFamily="18" charset="0"/>
                <a:cs typeface="Arial"/>
                <a:sym typeface="Arial"/>
              </a:rPr>
              <a:t>B. ĐÚNG</a:t>
            </a:r>
          </a:p>
        </p:txBody>
      </p:sp>
      <p:pic>
        <p:nvPicPr>
          <p:cNvPr id="13" name="Picture 2" descr="LÃª ThÃ¡nh TÃ´ng â Äáº¡i Viá»t Ká»³ NhÃ¢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flipH="1">
            <a:off x="-780801" y="1356235"/>
            <a:ext cx="4410737" cy="550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11"/>
                                        </p:tgtEl>
                                      </p:cBhvr>
                                    </p:animEffect>
                                    <p:anim calcmode="lin" valueType="num">
                                      <p:cBhvr>
                                        <p:cTn id="17" dur="1000"/>
                                        <p:tgtEl>
                                          <p:spTgt spid="11"/>
                                        </p:tgtEl>
                                        <p:attrNameLst>
                                          <p:attrName>ppt_x</p:attrName>
                                        </p:attrNameLst>
                                      </p:cBhvr>
                                      <p:tavLst>
                                        <p:tav tm="0">
                                          <p:val>
                                            <p:strVal val="ppt_x"/>
                                          </p:val>
                                        </p:tav>
                                        <p:tav tm="100000">
                                          <p:val>
                                            <p:strVal val="ppt_x"/>
                                          </p:val>
                                        </p:tav>
                                      </p:tavLst>
                                    </p:anim>
                                    <p:anim calcmode="lin" valueType="num">
                                      <p:cBhvr>
                                        <p:cTn id="18" dur="1000"/>
                                        <p:tgtEl>
                                          <p:spTgt spid="11"/>
                                        </p:tgtEl>
                                        <p:attrNameLst>
                                          <p:attrName>ppt_y</p:attrName>
                                        </p:attrNameLst>
                                      </p:cBhvr>
                                      <p:tavLst>
                                        <p:tav tm="0">
                                          <p:val>
                                            <p:strVal val="ppt_y"/>
                                          </p:val>
                                        </p:tav>
                                        <p:tav tm="100000">
                                          <p:val>
                                            <p:strVal val="ppt_y+.1"/>
                                          </p:val>
                                        </p:tav>
                                      </p:tavLst>
                                    </p:anim>
                                    <p:set>
                                      <p:cBhvr>
                                        <p:cTn id="19" dur="1" fill="hold">
                                          <p:stCondLst>
                                            <p:cond delay="999"/>
                                          </p:stCondLst>
                                        </p:cTn>
                                        <p:tgtEl>
                                          <p:spTgt spid="11"/>
                                        </p:tgtEl>
                                        <p:attrNameLst>
                                          <p:attrName>style.visibility</p:attrName>
                                        </p:attrNameLst>
                                      </p:cBhvr>
                                      <p:to>
                                        <p:strVal val="hidden"/>
                                      </p:to>
                                    </p:set>
                                  </p:childTnLst>
                                </p:cTn>
                              </p:par>
                              <p:par>
                                <p:cTn id="20" presetID="6" presetClass="emph" presetSubtype="0" fill="hold" grpId="1" nodeType="withEffect">
                                  <p:stCondLst>
                                    <p:cond delay="0"/>
                                  </p:stCondLst>
                                  <p:childTnLst>
                                    <p:animScale>
                                      <p:cBhvr>
                                        <p:cTn id="21"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2">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sp>
        <p:nvSpPr>
          <p:cNvPr id="15" name="TextBox 14"/>
          <p:cNvSpPr txBox="1"/>
          <p:nvPr/>
        </p:nvSpPr>
        <p:spPr>
          <a:xfrm>
            <a:off x="3051189" y="1106015"/>
            <a:ext cx="7234419" cy="1323133"/>
          </a:xfrm>
          <a:prstGeom prst="rect">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999" kern="0" dirty="0" err="1">
                <a:solidFill>
                  <a:srgbClr val="F79646">
                    <a:lumMod val="50000"/>
                  </a:srgbClr>
                </a:solidFill>
                <a:latin typeface="UTM Azuki" panose="02040603050506020204" pitchFamily="18" charset="0"/>
                <a:cs typeface="Arial"/>
                <a:sym typeface="Arial"/>
              </a:rPr>
              <a:t>Câu</a:t>
            </a:r>
            <a:r>
              <a:rPr lang="en-US" sz="3999" kern="0" dirty="0">
                <a:solidFill>
                  <a:srgbClr val="F79646">
                    <a:lumMod val="50000"/>
                  </a:srgbClr>
                </a:solidFill>
                <a:latin typeface="UTM Azuki" panose="02040603050506020204" pitchFamily="18" charset="0"/>
                <a:cs typeface="Arial"/>
                <a:sym typeface="Arial"/>
              </a:rPr>
              <a:t> 3: </a:t>
            </a:r>
            <a:r>
              <a:rPr lang="en-US" sz="3999" kern="0" dirty="0" err="1">
                <a:solidFill>
                  <a:srgbClr val="F79646">
                    <a:lumMod val="50000"/>
                  </a:srgbClr>
                </a:solidFill>
                <a:latin typeface="UTM Azuki" panose="02040603050506020204" pitchFamily="18" charset="0"/>
                <a:cs typeface="Arial"/>
                <a:sym typeface="Arial"/>
              </a:rPr>
              <a:t>Nhà</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Hậu</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Lê</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làm</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gì</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để</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khuyến</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khích</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việc</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học</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tập</a:t>
            </a:r>
            <a:r>
              <a:rPr lang="en-US" sz="3999" kern="0" dirty="0">
                <a:solidFill>
                  <a:srgbClr val="F79646">
                    <a:lumMod val="50000"/>
                  </a:srgbClr>
                </a:solidFill>
                <a:latin typeface="UTM Azuki" panose="02040603050506020204" pitchFamily="18" charset="0"/>
                <a:cs typeface="Arial"/>
                <a:sym typeface="Arial"/>
              </a:rPr>
              <a:t> ?</a:t>
            </a:r>
          </a:p>
        </p:txBody>
      </p:sp>
      <p:sp>
        <p:nvSpPr>
          <p:cNvPr id="16" name="TextBox 15"/>
          <p:cNvSpPr txBox="1"/>
          <p:nvPr/>
        </p:nvSpPr>
        <p:spPr>
          <a:xfrm>
            <a:off x="3077255" y="2706360"/>
            <a:ext cx="7220481" cy="646181"/>
          </a:xfrm>
          <a:prstGeom prst="rect">
            <a:avLst/>
          </a:prstGeom>
          <a:solidFill>
            <a:schemeClr val="tx2">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599" kern="0" dirty="0">
                <a:solidFill>
                  <a:srgbClr val="000000"/>
                </a:solidFill>
                <a:latin typeface="UTM Azuki" panose="02040603050506020204" pitchFamily="18" charset="0"/>
                <a:cs typeface="Arial"/>
                <a:sym typeface="Arial"/>
              </a:rPr>
              <a:t>A. </a:t>
            </a:r>
            <a:r>
              <a:rPr lang="vi-VN" sz="3599" kern="0" dirty="0">
                <a:solidFill>
                  <a:srgbClr val="000000"/>
                </a:solidFill>
                <a:latin typeface="UTM Azuki" panose="02040603050506020204" pitchFamily="18" charset="0"/>
                <a:cs typeface="Arial"/>
                <a:sym typeface="Arial"/>
              </a:rPr>
              <a:t>Tổ chức lễ xướng danh</a:t>
            </a:r>
            <a:r>
              <a:rPr lang="en-US" sz="3599" kern="0" dirty="0">
                <a:solidFill>
                  <a:srgbClr val="000000"/>
                </a:solidFill>
                <a:latin typeface="UTM Azuki" panose="02040603050506020204" pitchFamily="18" charset="0"/>
                <a:cs typeface="Arial"/>
                <a:sym typeface="Arial"/>
              </a:rPr>
              <a:t>, </a:t>
            </a:r>
            <a:r>
              <a:rPr lang="vi-VN" sz="3599" kern="0" dirty="0">
                <a:solidFill>
                  <a:srgbClr val="000000"/>
                </a:solidFill>
                <a:latin typeface="UTM Azuki" panose="02040603050506020204" pitchFamily="18" charset="0"/>
                <a:cs typeface="Arial"/>
                <a:sym typeface="Arial"/>
              </a:rPr>
              <a:t>lễ vinh quy.</a:t>
            </a:r>
          </a:p>
        </p:txBody>
      </p:sp>
      <p:sp>
        <p:nvSpPr>
          <p:cNvPr id="17" name="TextBox 16"/>
          <p:cNvSpPr txBox="1"/>
          <p:nvPr/>
        </p:nvSpPr>
        <p:spPr>
          <a:xfrm>
            <a:off x="3077255" y="5550747"/>
            <a:ext cx="7246546" cy="646181"/>
          </a:xfrm>
          <a:prstGeom prst="rect">
            <a:avLst/>
          </a:prstGeom>
          <a:solidFill>
            <a:schemeClr val="tx2">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599" kern="0" dirty="0">
                <a:solidFill>
                  <a:srgbClr val="000000"/>
                </a:solidFill>
                <a:latin typeface="UTM Azuki" panose="02040603050506020204" pitchFamily="18" charset="0"/>
                <a:cs typeface="Arial"/>
                <a:sym typeface="Arial"/>
              </a:rPr>
              <a:t>C. </a:t>
            </a:r>
            <a:r>
              <a:rPr lang="en-US" sz="3599" kern="0" dirty="0" err="1">
                <a:solidFill>
                  <a:srgbClr val="000000"/>
                </a:solidFill>
                <a:latin typeface="UTM Azuki" panose="02040603050506020204" pitchFamily="18" charset="0"/>
                <a:cs typeface="Arial"/>
                <a:sym typeface="Arial"/>
              </a:rPr>
              <a:t>Cả</a:t>
            </a:r>
            <a:r>
              <a:rPr lang="en-US" sz="3599" kern="0" dirty="0">
                <a:solidFill>
                  <a:srgbClr val="000000"/>
                </a:solidFill>
                <a:latin typeface="UTM Azuki" panose="02040603050506020204" pitchFamily="18" charset="0"/>
                <a:cs typeface="Arial"/>
                <a:sym typeface="Arial"/>
              </a:rPr>
              <a:t> </a:t>
            </a:r>
            <a:r>
              <a:rPr lang="en-US" sz="3599" kern="0" dirty="0" err="1">
                <a:solidFill>
                  <a:srgbClr val="000000"/>
                </a:solidFill>
                <a:latin typeface="UTM Azuki" panose="02040603050506020204" pitchFamily="18" charset="0"/>
                <a:cs typeface="Arial"/>
                <a:sym typeface="Arial"/>
              </a:rPr>
              <a:t>hai</a:t>
            </a:r>
            <a:r>
              <a:rPr lang="en-US" sz="3599" kern="0" dirty="0">
                <a:solidFill>
                  <a:srgbClr val="000000"/>
                </a:solidFill>
                <a:latin typeface="UTM Azuki" panose="02040603050506020204" pitchFamily="18" charset="0"/>
                <a:cs typeface="Arial"/>
                <a:sym typeface="Arial"/>
              </a:rPr>
              <a:t> ý </a:t>
            </a:r>
            <a:r>
              <a:rPr lang="en-US" sz="3599" kern="0" dirty="0" err="1">
                <a:solidFill>
                  <a:srgbClr val="000000"/>
                </a:solidFill>
                <a:latin typeface="UTM Azuki" panose="02040603050506020204" pitchFamily="18" charset="0"/>
                <a:cs typeface="Arial"/>
                <a:sym typeface="Arial"/>
              </a:rPr>
              <a:t>trên</a:t>
            </a:r>
            <a:r>
              <a:rPr lang="en-US" sz="3599" kern="0" dirty="0">
                <a:solidFill>
                  <a:srgbClr val="000000"/>
                </a:solidFill>
                <a:latin typeface="UTM Azuki" panose="02040603050506020204" pitchFamily="18" charset="0"/>
                <a:cs typeface="Arial"/>
                <a:sym typeface="Arial"/>
              </a:rPr>
              <a:t> </a:t>
            </a:r>
            <a:r>
              <a:rPr lang="en-US" sz="3599" kern="0" dirty="0" err="1">
                <a:solidFill>
                  <a:srgbClr val="000000"/>
                </a:solidFill>
                <a:latin typeface="UTM Azuki" panose="02040603050506020204" pitchFamily="18" charset="0"/>
                <a:cs typeface="Arial"/>
                <a:sym typeface="Arial"/>
              </a:rPr>
              <a:t>đều</a:t>
            </a:r>
            <a:r>
              <a:rPr lang="en-US" sz="3599" kern="0" dirty="0">
                <a:solidFill>
                  <a:srgbClr val="000000"/>
                </a:solidFill>
                <a:latin typeface="UTM Azuki" panose="02040603050506020204" pitchFamily="18" charset="0"/>
                <a:cs typeface="Arial"/>
                <a:sym typeface="Arial"/>
              </a:rPr>
              <a:t> </a:t>
            </a:r>
            <a:r>
              <a:rPr lang="en-US" sz="3599" kern="0" dirty="0" err="1">
                <a:solidFill>
                  <a:srgbClr val="000000"/>
                </a:solidFill>
                <a:latin typeface="UTM Azuki" panose="02040603050506020204" pitchFamily="18" charset="0"/>
                <a:cs typeface="Arial"/>
                <a:sym typeface="Arial"/>
              </a:rPr>
              <a:t>đúng</a:t>
            </a:r>
            <a:r>
              <a:rPr lang="en-US" sz="3599" kern="0" dirty="0">
                <a:solidFill>
                  <a:srgbClr val="000000"/>
                </a:solidFill>
                <a:latin typeface="UTM Azuki" panose="02040603050506020204" pitchFamily="18" charset="0"/>
                <a:cs typeface="Arial"/>
                <a:sym typeface="Arial"/>
              </a:rPr>
              <a:t>.</a:t>
            </a:r>
          </a:p>
        </p:txBody>
      </p:sp>
      <p:sp>
        <p:nvSpPr>
          <p:cNvPr id="18" name="TextBox 17"/>
          <p:cNvSpPr txBox="1"/>
          <p:nvPr/>
        </p:nvSpPr>
        <p:spPr>
          <a:xfrm>
            <a:off x="3077255" y="3558882"/>
            <a:ext cx="7220481" cy="1753920"/>
          </a:xfrm>
          <a:prstGeom prst="rect">
            <a:avLst/>
          </a:prstGeom>
          <a:solidFill>
            <a:schemeClr val="tx2">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599" kern="0" dirty="0">
                <a:solidFill>
                  <a:srgbClr val="000000"/>
                </a:solidFill>
                <a:latin typeface="UTM Azuki" panose="02040603050506020204" pitchFamily="18" charset="0"/>
                <a:cs typeface="Arial"/>
                <a:sym typeface="Arial"/>
              </a:rPr>
              <a:t>B. </a:t>
            </a:r>
            <a:r>
              <a:rPr lang="vi-VN" sz="3599" kern="0" dirty="0">
                <a:solidFill>
                  <a:srgbClr val="000000"/>
                </a:solidFill>
                <a:latin typeface="UTM Azuki" panose="02040603050506020204" pitchFamily="18" charset="0"/>
                <a:cs typeface="Arial"/>
                <a:sym typeface="Arial"/>
              </a:rPr>
              <a:t>Khắc tên tuổi những người đỗ cao ( tiến sĩ) vào bia đá dựng ở Văn Miếu để tôn vinh những người có tài.</a:t>
            </a:r>
          </a:p>
        </p:txBody>
      </p:sp>
      <p:pic>
        <p:nvPicPr>
          <p:cNvPr id="19" name="Picture 2" descr="LÃª ThÃ¡nh TÃ´ng â Äáº¡i Viá»t Ká»³ NhÃ¢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flipH="1">
            <a:off x="-780805" y="1412465"/>
            <a:ext cx="4106011" cy="544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9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6"/>
                                        </p:tgtEl>
                                      </p:cBhvr>
                                    </p:animEffect>
                                    <p:anim calcmode="lin" valueType="num">
                                      <p:cBhvr>
                                        <p:cTn id="21" dur="1000"/>
                                        <p:tgtEl>
                                          <p:spTgt spid="16"/>
                                        </p:tgtEl>
                                        <p:attrNameLst>
                                          <p:attrName>ppt_x</p:attrName>
                                        </p:attrNameLst>
                                      </p:cBhvr>
                                      <p:tavLst>
                                        <p:tav tm="0">
                                          <p:val>
                                            <p:strVal val="ppt_x"/>
                                          </p:val>
                                        </p:tav>
                                        <p:tav tm="100000">
                                          <p:val>
                                            <p:strVal val="ppt_x"/>
                                          </p:val>
                                        </p:tav>
                                      </p:tavLst>
                                    </p:anim>
                                    <p:anim calcmode="lin" valueType="num">
                                      <p:cBhvr>
                                        <p:cTn id="22" dur="1000"/>
                                        <p:tgtEl>
                                          <p:spTgt spid="16"/>
                                        </p:tgtEl>
                                        <p:attrNameLst>
                                          <p:attrName>ppt_y</p:attrName>
                                        </p:attrNameLst>
                                      </p:cBhvr>
                                      <p:tavLst>
                                        <p:tav tm="0">
                                          <p:val>
                                            <p:strVal val="ppt_y"/>
                                          </p:val>
                                        </p:tav>
                                        <p:tav tm="100000">
                                          <p:val>
                                            <p:strVal val="ppt_y+.1"/>
                                          </p:val>
                                        </p:tav>
                                      </p:tavLst>
                                    </p:anim>
                                    <p:set>
                                      <p:cBhvr>
                                        <p:cTn id="23" dur="1" fill="hold">
                                          <p:stCondLst>
                                            <p:cond delay="999"/>
                                          </p:stCondLst>
                                        </p:cTn>
                                        <p:tgtEl>
                                          <p:spTgt spid="1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8"/>
                                        </p:tgtEl>
                                      </p:cBhvr>
                                    </p:animEffect>
                                    <p:anim calcmode="lin" valueType="num">
                                      <p:cBhvr>
                                        <p:cTn id="26" dur="1000"/>
                                        <p:tgtEl>
                                          <p:spTgt spid="18"/>
                                        </p:tgtEl>
                                        <p:attrNameLst>
                                          <p:attrName>ppt_x</p:attrName>
                                        </p:attrNameLst>
                                      </p:cBhvr>
                                      <p:tavLst>
                                        <p:tav tm="0">
                                          <p:val>
                                            <p:strVal val="ppt_x"/>
                                          </p:val>
                                        </p:tav>
                                        <p:tav tm="100000">
                                          <p:val>
                                            <p:strVal val="ppt_x"/>
                                          </p:val>
                                        </p:tav>
                                      </p:tavLst>
                                    </p:anim>
                                    <p:anim calcmode="lin" valueType="num">
                                      <p:cBhvr>
                                        <p:cTn id="27" dur="1000"/>
                                        <p:tgtEl>
                                          <p:spTgt spid="18"/>
                                        </p:tgtEl>
                                        <p:attrNameLst>
                                          <p:attrName>ppt_y</p:attrName>
                                        </p:attrNameLst>
                                      </p:cBhvr>
                                      <p:tavLst>
                                        <p:tav tm="0">
                                          <p:val>
                                            <p:strVal val="ppt_y"/>
                                          </p:val>
                                        </p:tav>
                                        <p:tav tm="100000">
                                          <p:val>
                                            <p:strVal val="ppt_y+.1"/>
                                          </p:val>
                                        </p:tav>
                                      </p:tavLst>
                                    </p:anim>
                                    <p:set>
                                      <p:cBhvr>
                                        <p:cTn id="28" dur="1" fill="hold">
                                          <p:stCondLst>
                                            <p:cond delay="999"/>
                                          </p:stCondLst>
                                        </p:cTn>
                                        <p:tgtEl>
                                          <p:spTgt spid="18"/>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255768" y="-167109"/>
            <a:ext cx="10095391" cy="6497619"/>
          </a:xfrm>
          <a:prstGeom prst="rect">
            <a:avLst/>
          </a:prstGeom>
          <a:noFill/>
          <a:ln>
            <a:noFill/>
          </a:ln>
        </p:spPr>
      </p:pic>
      <p:pic>
        <p:nvPicPr>
          <p:cNvPr id="8" name="Google Shape;433;p18"/>
          <p:cNvPicPr preferRelativeResize="0"/>
          <p:nvPr/>
        </p:nvPicPr>
        <p:blipFill rotWithShape="1">
          <a:blip r:embed="rId4">
            <a:alphaModFix/>
          </a:blip>
          <a:srcRect l="44486" t="22001"/>
          <a:stretch/>
        </p:blipFill>
        <p:spPr>
          <a:xfrm flipH="1">
            <a:off x="-15486" y="4217063"/>
            <a:ext cx="4811264" cy="2640937"/>
          </a:xfrm>
          <a:prstGeom prst="rect">
            <a:avLst/>
          </a:prstGeom>
          <a:noFill/>
          <a:ln>
            <a:noFill/>
          </a:ln>
        </p:spPr>
      </p:pic>
      <p:pic>
        <p:nvPicPr>
          <p:cNvPr id="10" name="Google Shape;90;p1"/>
          <p:cNvPicPr preferRelativeResize="0"/>
          <p:nvPr/>
        </p:nvPicPr>
        <p:blipFill rotWithShape="1">
          <a:blip r:embed="rId5">
            <a:alphaModFix/>
          </a:blip>
          <a:srcRect l="76782" b="12200"/>
          <a:stretch/>
        </p:blipFill>
        <p:spPr>
          <a:xfrm>
            <a:off x="9350778" y="-14869"/>
            <a:ext cx="2828807" cy="6021288"/>
          </a:xfrm>
          <a:prstGeom prst="rect">
            <a:avLst/>
          </a:prstGeom>
          <a:noFill/>
          <a:ln>
            <a:noFill/>
          </a:ln>
        </p:spPr>
      </p:pic>
      <p:pic>
        <p:nvPicPr>
          <p:cNvPr id="11" name="Picture 4" descr="LÃª ThÃ¡nh TÃ´ng â Äáº¡i Viá»t Ká»³ NhÃ¢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786" b="100000" l="2182" r="89697">
                        <a14:foregroundMark x1="60727" y1="18750" x2="68242" y2="39732"/>
                      </a14:backgroundRemoval>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684969" y="3096445"/>
            <a:ext cx="3949254" cy="3761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8380" y="1381620"/>
            <a:ext cx="1879735" cy="584640"/>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dirty="0" err="1">
                <a:ln>
                  <a:noFill/>
                </a:ln>
                <a:solidFill>
                  <a:srgbClr val="000000"/>
                </a:solidFill>
                <a:effectLst>
                  <a:glow rad="228600">
                    <a:srgbClr val="9BBB59">
                      <a:satMod val="175000"/>
                      <a:alpha val="40000"/>
                    </a:srgbClr>
                  </a:glow>
                  <a:reflection blurRad="6350" stA="50000" endA="300" endPos="50000" dist="29997" dir="5400000" sy="-100000" algn="bl" rotWithShape="0"/>
                </a:effectLst>
                <a:uLnTx/>
                <a:uFillTx/>
                <a:latin typeface="UTM Azuki" panose="02040603050506020204" pitchFamily="18" charset="0"/>
                <a:ea typeface="+mn-ea"/>
                <a:cs typeface="Arial"/>
                <a:sym typeface="Arial"/>
              </a:rPr>
              <a:t>Lịch</a:t>
            </a:r>
            <a:r>
              <a:rPr kumimoji="0" lang="en-US" sz="3199" b="0" i="0" u="none" strike="noStrike" kern="0" cap="none" spc="0" normalizeH="0" baseline="0" noProof="0" dirty="0">
                <a:ln>
                  <a:noFill/>
                </a:ln>
                <a:solidFill>
                  <a:srgbClr val="000000"/>
                </a:solidFill>
                <a:effectLst>
                  <a:glow rad="228600">
                    <a:srgbClr val="9BBB59">
                      <a:satMod val="175000"/>
                      <a:alpha val="40000"/>
                    </a:srgbClr>
                  </a:glow>
                  <a:reflection blurRad="6350" stA="50000" endA="300" endPos="50000" dist="29997" dir="5400000" sy="-100000" algn="bl" rotWithShape="0"/>
                </a:effectLst>
                <a:uLnTx/>
                <a:uFillTx/>
                <a:latin typeface="UTM Azuki" panose="02040603050506020204" pitchFamily="18" charset="0"/>
                <a:ea typeface="+mn-ea"/>
                <a:cs typeface="Arial"/>
                <a:sym typeface="Arial"/>
              </a:rPr>
              <a:t> </a:t>
            </a:r>
            <a:r>
              <a:rPr kumimoji="0" lang="en-US" sz="3199" b="0" i="0" u="none" strike="noStrike" kern="0" cap="none" spc="0" normalizeH="0" baseline="0" noProof="0" dirty="0" err="1">
                <a:ln>
                  <a:noFill/>
                </a:ln>
                <a:solidFill>
                  <a:srgbClr val="000000"/>
                </a:solidFill>
                <a:effectLst>
                  <a:glow rad="228600">
                    <a:srgbClr val="9BBB59">
                      <a:satMod val="175000"/>
                      <a:alpha val="40000"/>
                    </a:srgbClr>
                  </a:glow>
                  <a:reflection blurRad="6350" stA="50000" endA="300" endPos="50000" dist="29997" dir="5400000" sy="-100000" algn="bl" rotWithShape="0"/>
                </a:effectLst>
                <a:uLnTx/>
                <a:uFillTx/>
                <a:latin typeface="UTM Azuki" panose="02040603050506020204" pitchFamily="18" charset="0"/>
                <a:ea typeface="+mn-ea"/>
                <a:cs typeface="Arial"/>
                <a:sym typeface="Arial"/>
              </a:rPr>
              <a:t>sử</a:t>
            </a:r>
            <a:r>
              <a:rPr kumimoji="0" lang="en-US" sz="3199" b="0" i="0" u="none" strike="noStrike" kern="0" cap="none" spc="0" normalizeH="0" baseline="0" noProof="0" dirty="0">
                <a:ln>
                  <a:noFill/>
                </a:ln>
                <a:solidFill>
                  <a:srgbClr val="000000"/>
                </a:solidFill>
                <a:effectLst>
                  <a:glow rad="228600">
                    <a:srgbClr val="9BBB59">
                      <a:satMod val="175000"/>
                      <a:alpha val="40000"/>
                    </a:srgbClr>
                  </a:glow>
                  <a:reflection blurRad="6350" stA="50000" endA="300" endPos="50000" dist="29997" dir="5400000" sy="-100000" algn="bl" rotWithShape="0"/>
                </a:effectLst>
                <a:uLnTx/>
                <a:uFillTx/>
                <a:latin typeface="UTM Azuki" panose="02040603050506020204" pitchFamily="18" charset="0"/>
                <a:ea typeface="+mn-ea"/>
                <a:cs typeface="Arial"/>
                <a:sym typeface="Arial"/>
              </a:rPr>
              <a:t> 4</a:t>
            </a:r>
          </a:p>
        </p:txBody>
      </p:sp>
      <p:grpSp>
        <p:nvGrpSpPr>
          <p:cNvPr id="3" name="Group 2"/>
          <p:cNvGrpSpPr/>
          <p:nvPr/>
        </p:nvGrpSpPr>
        <p:grpSpPr>
          <a:xfrm>
            <a:off x="1008883" y="2034860"/>
            <a:ext cx="9135446" cy="2123167"/>
            <a:chOff x="1630172" y="2415328"/>
            <a:chExt cx="9137561" cy="2123658"/>
          </a:xfrm>
        </p:grpSpPr>
        <p:sp>
          <p:nvSpPr>
            <p:cNvPr id="14" name="TextBox 13"/>
            <p:cNvSpPr txBox="1"/>
            <p:nvPr/>
          </p:nvSpPr>
          <p:spPr>
            <a:xfrm>
              <a:off x="1630172" y="2415328"/>
              <a:ext cx="9065226" cy="2123658"/>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US" sz="6599" b="0" i="0" u="none" strike="noStrike" kern="0" cap="none" spc="0" normalizeH="0" baseline="0" noProof="0" dirty="0">
                  <a:ln>
                    <a:noFill/>
                  </a:ln>
                  <a:solidFill>
                    <a:srgbClr val="000000"/>
                  </a:solidFill>
                  <a:effectLst>
                    <a:reflection blurRad="6350" stA="50000" endA="300" endPos="50000" dist="29997" dir="5400000" sy="-100000" algn="bl" rotWithShape="0"/>
                  </a:effectLst>
                  <a:uLnTx/>
                  <a:uFillTx/>
                  <a:latin typeface="UTM Azuki" panose="02040603050506020204" pitchFamily="18" charset="0"/>
                  <a:ea typeface="+mn-ea"/>
                  <a:cs typeface="Arial"/>
                  <a:sym typeface="Arial"/>
                </a:rPr>
                <a:t>VĂN HỌC VÀ KHOA HỌC THỜI HẬU LÊ</a:t>
              </a:r>
            </a:p>
          </p:txBody>
        </p:sp>
        <p:sp>
          <p:nvSpPr>
            <p:cNvPr id="15" name="TextBox 14"/>
            <p:cNvSpPr txBox="1"/>
            <p:nvPr/>
          </p:nvSpPr>
          <p:spPr>
            <a:xfrm>
              <a:off x="1702507" y="2415328"/>
              <a:ext cx="9065226" cy="2123658"/>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US" sz="6599" b="0" i="0" u="none" strike="noStrike" kern="0" cap="none" spc="0" normalizeH="0" baseline="0" noProof="0" dirty="0">
                  <a:ln>
                    <a:noFill/>
                  </a:ln>
                  <a:solidFill>
                    <a:srgbClr val="FFFF00"/>
                  </a:solidFill>
                  <a:effectLst>
                    <a:reflection blurRad="6350" stA="50000" endA="300" endPos="50000" dist="29997" dir="5400000" sy="-100000" algn="bl" rotWithShape="0"/>
                  </a:effectLst>
                  <a:uLnTx/>
                  <a:uFillTx/>
                  <a:latin typeface="UTM Azuki" panose="02040603050506020204" pitchFamily="18" charset="0"/>
                  <a:ea typeface="+mn-ea"/>
                  <a:cs typeface="Arial"/>
                  <a:sym typeface="Arial"/>
                </a:rPr>
                <a:t>VĂN HỌC VÀ KHOA HỌC THỜI HẬU LÊ</a:t>
              </a:r>
            </a:p>
          </p:txBody>
        </p:sp>
      </p:grpSp>
      <p:pic>
        <p:nvPicPr>
          <p:cNvPr id="12" name="Google Shape;134;p4"/>
          <p:cNvPicPr preferRelativeResize="0"/>
          <p:nvPr/>
        </p:nvPicPr>
        <p:blipFill rotWithShape="1">
          <a:blip r:embed="rId8">
            <a:alphaModFix/>
          </a:blip>
          <a:srcRect/>
          <a:stretch/>
        </p:blipFill>
        <p:spPr>
          <a:xfrm>
            <a:off x="-334388" y="-891479"/>
            <a:ext cx="5910994" cy="2867304"/>
          </a:xfrm>
          <a:prstGeom prst="rect">
            <a:avLst/>
          </a:prstGeom>
          <a:noFill/>
          <a:ln>
            <a:noFill/>
          </a:ln>
        </p:spPr>
      </p:pic>
      <p:pic>
        <p:nvPicPr>
          <p:cNvPr id="13" name="Picture 2" descr="https://daivietkynhan.com/wp-content/uploads/2021/05/Nguyen-Trai-12.4x7.4-scaled-e1620814916654-600x59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559" b="100000" l="25667" r="785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l="26164" t="14113" r="21493"/>
          <a:stretch/>
        </p:blipFill>
        <p:spPr bwMode="auto">
          <a:xfrm>
            <a:off x="3766267" y="3951328"/>
            <a:ext cx="1959877" cy="2925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ranh truyá»n lá»ch sá»­ Viá»t Nam - NgÃ´ SÄ© LiÃªn â NhÃ  xuáº¥t báº£n Kim Äá»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5087" b="100000" l="32125" r="100000">
                        <a14:foregroundMark x1="52250" y1="38589" x2="81250" y2="39721"/>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8098"/>
          <a:stretch/>
        </p:blipFill>
        <p:spPr bwMode="auto">
          <a:xfrm>
            <a:off x="6884729" y="3833538"/>
            <a:ext cx="2903960" cy="29962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iai thoáº¡i vá» Tráº¡ng NguyÃªn LÆ°Æ¡ng Tháº¿ Vinh- NgÆ°á»i Äáº·t ná»n mÃ³ng cho ná»n ToÃ¡n  há»c Viá»t Na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58248" y="3868896"/>
            <a:ext cx="2630201" cy="309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09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000"/>
                                        <p:tgtEl>
                                          <p:spTgt spid="99"/>
                                        </p:tgtEl>
                                      </p:cBhvr>
                                    </p:animEffect>
                                    <p:anim calcmode="lin" valueType="num">
                                      <p:cBhvr>
                                        <p:cTn id="15" dur="1000" fill="hold"/>
                                        <p:tgtEl>
                                          <p:spTgt spid="99"/>
                                        </p:tgtEl>
                                        <p:attrNameLst>
                                          <p:attrName>ppt_x</p:attrName>
                                        </p:attrNameLst>
                                      </p:cBhvr>
                                      <p:tavLst>
                                        <p:tav tm="0">
                                          <p:val>
                                            <p:strVal val="#ppt_x"/>
                                          </p:val>
                                        </p:tav>
                                        <p:tav tm="100000">
                                          <p:val>
                                            <p:strVal val="#ppt_x"/>
                                          </p:val>
                                        </p:tav>
                                      </p:tavLst>
                                    </p:anim>
                                    <p:anim calcmode="lin" valueType="num">
                                      <p:cBhvr>
                                        <p:cTn id="16" dur="1000" fill="hold"/>
                                        <p:tgtEl>
                                          <p:spTgt spid="99"/>
                                        </p:tgtEl>
                                        <p:attrNameLst>
                                          <p:attrName>ppt_y</p:attrName>
                                        </p:attrNameLst>
                                      </p:cBhvr>
                                      <p:tavLst>
                                        <p:tav tm="0">
                                          <p:val>
                                            <p:strVal val="#ppt_y-.1"/>
                                          </p:val>
                                        </p:tav>
                                        <p:tav tm="100000">
                                          <p:val>
                                            <p:strVal val="#ppt_y"/>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Scale>
                                      <p:cBhvr>
                                        <p:cTn id="2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gtEl>
                                        <p:attrNameLst>
                                          <p:attrName>ppt_x</p:attrName>
                                          <p:attrName>ppt_y</p:attrName>
                                        </p:attrNameLst>
                                      </p:cBhvr>
                                    </p:animMotion>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par>
                          <p:cTn id="49" fill="hold">
                            <p:stCondLst>
                              <p:cond delay="3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3">
            <a:alphaModFix/>
          </a:blip>
          <a:srcRect/>
          <a:stretch/>
        </p:blipFill>
        <p:spPr>
          <a:xfrm>
            <a:off x="1060198" y="1910550"/>
            <a:ext cx="10518302" cy="3932552"/>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334388" y="-891479"/>
            <a:ext cx="5910994" cy="3718568"/>
          </a:xfrm>
          <a:prstGeom prst="rect">
            <a:avLst/>
          </a:prstGeom>
          <a:noFill/>
          <a:ln>
            <a:noFill/>
          </a:ln>
        </p:spPr>
      </p:pic>
      <p:sp>
        <p:nvSpPr>
          <p:cNvPr id="6" name="Google Shape;113;p3"/>
          <p:cNvSpPr txBox="1"/>
          <p:nvPr/>
        </p:nvSpPr>
        <p:spPr>
          <a:xfrm>
            <a:off x="2621110" y="2702961"/>
            <a:ext cx="7086955" cy="1784671"/>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Hoạt</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động</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1: </a:t>
            </a:r>
          </a:p>
          <a:p>
            <a:pPr algn="ctr" defTabSz="914217">
              <a:buClr>
                <a:srgbClr val="000000"/>
              </a:buClr>
            </a:pP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Văn</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học</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thời</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Hậu</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Lê</a:t>
            </a:r>
            <a:endPar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endParaRPr>
          </a:p>
        </p:txBody>
      </p:sp>
    </p:spTree>
    <p:extLst>
      <p:ext uri="{BB962C8B-B14F-4D97-AF65-F5344CB8AC3E}">
        <p14:creationId xmlns:p14="http://schemas.microsoft.com/office/powerpoint/2010/main" val="13056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p:tgtEl>
                                          <p:spTgt spid="131"/>
                                        </p:tgtEl>
                                        <p:attrNameLst>
                                          <p:attrName>ppt_w</p:attrName>
                                        </p:attrNameLst>
                                      </p:cBhvr>
                                      <p:tavLst>
                                        <p:tav tm="0">
                                          <p:val>
                                            <p:strVal val="0"/>
                                          </p:val>
                                        </p:tav>
                                        <p:tav tm="100000">
                                          <p:val>
                                            <p:strVal val="#ppt_w"/>
                                          </p:val>
                                        </p:tav>
                                      </p:tavLst>
                                    </p:anim>
                                    <p:anim calcmode="lin" valueType="num">
                                      <p:cBhvr additive="base">
                                        <p:cTn id="12" dur="500"/>
                                        <p:tgtEl>
                                          <p:spTgt spid="1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2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59184" y="0"/>
            <a:ext cx="2828807" cy="6021288"/>
          </a:xfrm>
          <a:prstGeom prst="rect">
            <a:avLst/>
          </a:prstGeom>
          <a:noFill/>
          <a:ln>
            <a:noFill/>
          </a:ln>
        </p:spPr>
      </p:pic>
      <p:pic>
        <p:nvPicPr>
          <p:cNvPr id="12" name="Picture 2" descr="https://daivietkynhan.com/wp-content/uploads/2021/05/Nguyen-Trai-12.4x7.4-scaled-e1620814916654-600x590.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612" y="-17019"/>
            <a:ext cx="6689538" cy="687502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92;p1"/>
          <p:cNvPicPr preferRelativeResize="0"/>
          <p:nvPr/>
        </p:nvPicPr>
        <p:blipFill rotWithShape="1">
          <a:blip r:embed="rId7">
            <a:alphaModFix/>
          </a:blip>
          <a:srcRect t="51400" r="79933"/>
          <a:stretch/>
        </p:blipFill>
        <p:spPr>
          <a:xfrm>
            <a:off x="171797" y="4028345"/>
            <a:ext cx="2444907" cy="3332990"/>
          </a:xfrm>
          <a:prstGeom prst="rect">
            <a:avLst/>
          </a:prstGeom>
          <a:noFill/>
          <a:ln>
            <a:noFill/>
          </a:ln>
        </p:spPr>
      </p:pic>
      <p:sp>
        <p:nvSpPr>
          <p:cNvPr id="13" name="Rectangle 12"/>
          <p:cNvSpPr/>
          <p:nvPr/>
        </p:nvSpPr>
        <p:spPr>
          <a:xfrm>
            <a:off x="4500978" y="839250"/>
            <a:ext cx="6225186" cy="4966364"/>
          </a:xfrm>
          <a:prstGeom prst="rect">
            <a:avLst/>
          </a:prstGeom>
        </p:spPr>
        <p:txBody>
          <a:bodyPr wrap="square">
            <a:spAutoFit/>
          </a:bodyPr>
          <a:lstStyle/>
          <a:p>
            <a:pPr algn="just" defTabSz="914217">
              <a:spcBef>
                <a:spcPct val="20000"/>
              </a:spcBef>
              <a:buClr>
                <a:srgbClr val="000000"/>
              </a:buClr>
              <a:defRPr/>
            </a:pPr>
            <a:r>
              <a:rPr lang="en-US" sz="35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Đọc</a:t>
            </a:r>
            <a:r>
              <a:rPr lang="en-US" sz="35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thông</a:t>
            </a:r>
            <a:r>
              <a:rPr lang="en-US" sz="35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tin SGK </a:t>
            </a:r>
          </a:p>
          <a:p>
            <a:pPr algn="just" defTabSz="914217">
              <a:spcBef>
                <a:spcPct val="20000"/>
              </a:spcBef>
              <a:buClr>
                <a:srgbClr val="000000"/>
              </a:buClr>
              <a:defRPr/>
            </a:pP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từ</a:t>
            </a: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đầu</a:t>
            </a: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ngày</a:t>
            </a: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nay)</a:t>
            </a:r>
          </a:p>
          <a:p>
            <a:pPr marL="342831" indent="-342831" algn="just" defTabSz="914217">
              <a:spcBef>
                <a:spcPct val="20000"/>
              </a:spcBef>
              <a:buClr>
                <a:srgbClr val="000000"/>
              </a:buClr>
              <a:defRPr/>
            </a:pPr>
            <a:endParaRPr lang="en-US" sz="3599" b="1" kern="0" dirty="0">
              <a:solidFill>
                <a:srgbClr val="0000FF"/>
              </a:solidFill>
              <a:latin typeface="Cambria" panose="02040503050406030204" pitchFamily="18" charset="0"/>
              <a:ea typeface="Cambria" panose="02040503050406030204" pitchFamily="18" charset="0"/>
              <a:cs typeface="Times New Roman" pitchFamily="18" charset="0"/>
              <a:sym typeface="Arial"/>
            </a:endParaRPr>
          </a:p>
          <a:p>
            <a:pPr marL="342831" indent="-342831" algn="just" defTabSz="914217">
              <a:spcBef>
                <a:spcPct val="20000"/>
              </a:spcBef>
              <a:buClr>
                <a:srgbClr val="000000"/>
              </a:buClr>
              <a:defRPr/>
            </a:pP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1.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phẩm</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văn</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học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thời</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kỳ</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này</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được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viết</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bằng</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chữ</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gì</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p>
          <a:p>
            <a:pPr marL="342831" indent="-342831" algn="just" defTabSz="914217">
              <a:spcBef>
                <a:spcPct val="20000"/>
              </a:spcBef>
              <a:buClr>
                <a:srgbClr val="000000"/>
              </a:buClr>
              <a:defRPr/>
            </a:pP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2. Qua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đoạn</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trên</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có</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những</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giả</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và</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phẩm</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nào</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p>
        </p:txBody>
      </p:sp>
    </p:spTree>
    <p:extLst>
      <p:ext uri="{BB962C8B-B14F-4D97-AF65-F5344CB8AC3E}">
        <p14:creationId xmlns:p14="http://schemas.microsoft.com/office/powerpoint/2010/main" val="222433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1000"/>
                                        <p:tgtEl>
                                          <p:spTgt spid="13">
                                            <p:txEl>
                                              <p:pRg st="1" end="1"/>
                                            </p:txEl>
                                          </p:spTgt>
                                        </p:tgtEl>
                                      </p:cBhvr>
                                    </p:animEffect>
                                    <p:anim calcmode="lin" valueType="num">
                                      <p:cBhvr>
                                        <p:cTn id="2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1000"/>
                                        <p:tgtEl>
                                          <p:spTgt spid="13">
                                            <p:txEl>
                                              <p:pRg st="3" end="3"/>
                                            </p:txEl>
                                          </p:spTgt>
                                        </p:tgtEl>
                                      </p:cBhvr>
                                    </p:animEffect>
                                    <p:anim calcmode="lin" valueType="num">
                                      <p:cBhvr>
                                        <p:cTn id="3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1000"/>
                                        <p:tgtEl>
                                          <p:spTgt spid="13">
                                            <p:txEl>
                                              <p:pRg st="4" end="4"/>
                                            </p:txEl>
                                          </p:spTgt>
                                        </p:tgtEl>
                                      </p:cBhvr>
                                    </p:animEffect>
                                    <p:anim calcmode="lin" valueType="num">
                                      <p:cBhvr>
                                        <p:cTn id="3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184975"/>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392744"/>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809102"/>
            <a:ext cx="6704050" cy="10456027"/>
          </a:xfrm>
          <a:prstGeom prst="rect">
            <a:avLst/>
          </a:prstGeom>
          <a:noFill/>
          <a:ln>
            <a:noFill/>
          </a:ln>
          <a:effectLst>
            <a:outerShdw blurRad="50800" dist="38100" dir="2700000" algn="tl" rotWithShape="0">
              <a:srgbClr val="000000">
                <a:alpha val="40000"/>
              </a:srgbClr>
            </a:outerShdw>
          </a:effectLst>
        </p:spPr>
      </p:pic>
      <p:graphicFrame>
        <p:nvGraphicFramePr>
          <p:cNvPr id="7" name="Table 6"/>
          <p:cNvGraphicFramePr>
            <a:graphicFrameLocks noGrp="1"/>
          </p:cNvGraphicFramePr>
          <p:nvPr/>
        </p:nvGraphicFramePr>
        <p:xfrm>
          <a:off x="215674" y="120522"/>
          <a:ext cx="11701929" cy="6619931"/>
        </p:xfrm>
        <a:graphic>
          <a:graphicData uri="http://schemas.openxmlformats.org/drawingml/2006/table">
            <a:tbl>
              <a:tblPr/>
              <a:tblGrid>
                <a:gridCol w="2279122">
                  <a:extLst>
                    <a:ext uri="{9D8B030D-6E8A-4147-A177-3AD203B41FA5}">
                      <a16:colId xmlns:a16="http://schemas.microsoft.com/office/drawing/2014/main" val="20000"/>
                    </a:ext>
                  </a:extLst>
                </a:gridCol>
                <a:gridCol w="2736217">
                  <a:extLst>
                    <a:ext uri="{9D8B030D-6E8A-4147-A177-3AD203B41FA5}">
                      <a16:colId xmlns:a16="http://schemas.microsoft.com/office/drawing/2014/main" val="20001"/>
                    </a:ext>
                  </a:extLst>
                </a:gridCol>
                <a:gridCol w="6686590">
                  <a:extLst>
                    <a:ext uri="{9D8B030D-6E8A-4147-A177-3AD203B41FA5}">
                      <a16:colId xmlns:a16="http://schemas.microsoft.com/office/drawing/2014/main" val="20002"/>
                    </a:ext>
                  </a:extLst>
                </a:gridCol>
              </a:tblGrid>
              <a:tr h="761824">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rPr>
                        <a:t>Tác giả</a:t>
                      </a:r>
                      <a:endParaRPr kumimoji="0" lang="en-US"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rPr>
                        <a:t>Tác phẩm</a:t>
                      </a:r>
                      <a:endParaRPr kumimoji="0" lang="en-US"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4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Nội dung</a:t>
                      </a:r>
                      <a:endParaRPr kumimoji="0" lang="en-US" altLang="en-US" sz="34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0"/>
                  </a:ext>
                </a:extLst>
              </a:tr>
              <a:tr h="5858107">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EBF1DE"/>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EBF1DE"/>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EBF1DE"/>
                    </a:solidFill>
                  </a:tcPr>
                </a:tc>
                <a:extLst>
                  <a:ext uri="{0D108BD9-81ED-4DB2-BD59-A6C34878D82A}">
                    <a16:rowId xmlns:a16="http://schemas.microsoft.com/office/drawing/2014/main" val="10001"/>
                  </a:ext>
                </a:extLst>
              </a:tr>
            </a:tbl>
          </a:graphicData>
        </a:graphic>
      </p:graphicFrame>
      <p:sp>
        <p:nvSpPr>
          <p:cNvPr id="8" name="TextBox 7"/>
          <p:cNvSpPr txBox="1">
            <a:spLocks noChangeArrowheads="1"/>
          </p:cNvSpPr>
          <p:nvPr/>
        </p:nvSpPr>
        <p:spPr bwMode="auto">
          <a:xfrm>
            <a:off x="366453" y="2823410"/>
            <a:ext cx="2128344" cy="10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Nguyễn </a:t>
            </a:r>
          </a:p>
          <a:p>
            <a:pPr algn="ctr" defTabSz="914217" fontAlgn="base">
              <a:spcBef>
                <a:spcPct val="0"/>
              </a:spcBef>
              <a:spcAft>
                <a:spcPct val="0"/>
              </a:spcAft>
              <a:buNone/>
            </a:pPr>
            <a:r>
              <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Trãi</a:t>
            </a:r>
          </a:p>
        </p:txBody>
      </p:sp>
      <p:sp>
        <p:nvSpPr>
          <p:cNvPr id="12" name="TextBox 11"/>
          <p:cNvSpPr txBox="1">
            <a:spLocks noChangeArrowheads="1"/>
          </p:cNvSpPr>
          <p:nvPr/>
        </p:nvSpPr>
        <p:spPr bwMode="auto">
          <a:xfrm>
            <a:off x="2564631" y="1212469"/>
            <a:ext cx="2544174" cy="10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Bình Ngô </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đại cáo</a:t>
            </a:r>
          </a:p>
        </p:txBody>
      </p:sp>
      <p:sp>
        <p:nvSpPr>
          <p:cNvPr id="13" name="TextBox 12"/>
          <p:cNvSpPr txBox="1">
            <a:spLocks noChangeArrowheads="1"/>
          </p:cNvSpPr>
          <p:nvPr/>
        </p:nvSpPr>
        <p:spPr bwMode="auto">
          <a:xfrm>
            <a:off x="5332590" y="1009316"/>
            <a:ext cx="6383447" cy="15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Phản ánh khi phách anh hùng và niềm tự hào chân chính của dân tộc.</a:t>
            </a:r>
          </a:p>
        </p:txBody>
      </p:sp>
      <p:sp>
        <p:nvSpPr>
          <p:cNvPr id="14" name="TextBox 13"/>
          <p:cNvSpPr txBox="1">
            <a:spLocks noChangeArrowheads="1"/>
          </p:cNvSpPr>
          <p:nvPr/>
        </p:nvSpPr>
        <p:spPr bwMode="auto">
          <a:xfrm>
            <a:off x="2393220" y="2924985"/>
            <a:ext cx="2883820" cy="107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Chí linh </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sơn phú</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 name="TextBox 14"/>
          <p:cNvSpPr txBox="1">
            <a:spLocks noChangeArrowheads="1"/>
          </p:cNvSpPr>
          <p:nvPr/>
        </p:nvSpPr>
        <p:spPr bwMode="auto">
          <a:xfrm>
            <a:off x="5332590" y="2939269"/>
            <a:ext cx="6383447" cy="10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Nói lên tâm sự của Nguyễn Trãi khi sống ở Côn Sơn.</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6" name="TextBox 15"/>
          <p:cNvSpPr txBox="1">
            <a:spLocks noChangeArrowheads="1"/>
          </p:cNvSpPr>
          <p:nvPr/>
        </p:nvSpPr>
        <p:spPr bwMode="auto">
          <a:xfrm>
            <a:off x="2564631" y="4462916"/>
            <a:ext cx="2631466" cy="15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Ức trai </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thi tập</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(105 bài)</a:t>
            </a:r>
          </a:p>
        </p:txBody>
      </p:sp>
      <p:sp>
        <p:nvSpPr>
          <p:cNvPr id="17" name="TextBox 16"/>
          <p:cNvSpPr txBox="1">
            <a:spLocks noChangeArrowheads="1"/>
          </p:cNvSpPr>
          <p:nvPr/>
        </p:nvSpPr>
        <p:spPr bwMode="auto">
          <a:xfrm>
            <a:off x="5345287" y="4370862"/>
            <a:ext cx="6572317" cy="206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Tâm sự của những người muốn đem tài năng , trí tuệ ra giúp cho đất nước, cho dân nhưng bị một số quan lại ghen ghét, vùi dập.</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cxnSp>
        <p:nvCxnSpPr>
          <p:cNvPr id="18" name="Straight Connector 17"/>
          <p:cNvCxnSpPr/>
          <p:nvPr/>
        </p:nvCxnSpPr>
        <p:spPr>
          <a:xfrm>
            <a:off x="2494797" y="4262938"/>
            <a:ext cx="9422807"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9" name="Straight Connector 18"/>
          <p:cNvCxnSpPr/>
          <p:nvPr/>
        </p:nvCxnSpPr>
        <p:spPr>
          <a:xfrm>
            <a:off x="2494797" y="2939269"/>
            <a:ext cx="9422807"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pic>
        <p:nvPicPr>
          <p:cNvPr id="11" name="Google Shape;92;p1"/>
          <p:cNvPicPr preferRelativeResize="0"/>
          <p:nvPr/>
        </p:nvPicPr>
        <p:blipFill rotWithShape="1">
          <a:blip r:embed="rId4">
            <a:alphaModFix/>
          </a:blip>
          <a:srcRect t="51400" r="79933"/>
          <a:stretch/>
        </p:blipFill>
        <p:spPr>
          <a:xfrm>
            <a:off x="171797" y="4028345"/>
            <a:ext cx="2444907" cy="3332990"/>
          </a:xfrm>
          <a:prstGeom prst="rect">
            <a:avLst/>
          </a:prstGeom>
          <a:noFill/>
          <a:ln>
            <a:noFill/>
          </a:ln>
        </p:spPr>
      </p:pic>
    </p:spTree>
    <p:extLst>
      <p:ext uri="{BB962C8B-B14F-4D97-AF65-F5344CB8AC3E}">
        <p14:creationId xmlns:p14="http://schemas.microsoft.com/office/powerpoint/2010/main" val="17140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826</Words>
  <Application>Microsoft Office PowerPoint</Application>
  <PresentationFormat>Widescreen</PresentationFormat>
  <Paragraphs>140</Paragraphs>
  <Slides>22</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.VnTime</vt:lpstr>
      <vt:lpstr>Arial</vt:lpstr>
      <vt:lpstr>Calibri</vt:lpstr>
      <vt:lpstr>Calibri Light</vt:lpstr>
      <vt:lpstr>Cambria</vt:lpstr>
      <vt:lpstr>Times New Roman</vt:lpstr>
      <vt:lpstr>UTM A&amp;S Graceland</vt:lpstr>
      <vt:lpstr>UTM Azuki</vt:lpstr>
      <vt:lpstr>UTM Tam 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2022-02-15T08:23:40Z</dcterms:created>
  <dcterms:modified xsi:type="dcterms:W3CDTF">2022-02-15T08:25:14Z</dcterms:modified>
</cp:coreProperties>
</file>