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40A0-782B-4022-AF37-2515E3CB6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EAA70-8CFF-4A1B-834D-B712E77430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BF9607-02CC-4BD9-9EC3-521731950126}"/>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4EC26811-1E41-45E0-B19B-4944D5F82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45C62-0FA0-446F-A1C9-C00E010CE21E}"/>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255642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AC47-B2BF-4E75-A5A0-7E9956A998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EA7C6F-C91F-4E90-96A3-14B91202C7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A258A-6BFF-45C2-AC99-3F6C08CEDE61}"/>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78D489AC-30A8-41B5-8A5D-8F8ED1A10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B35E-0275-447B-8E77-0491E5E20113}"/>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405811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AB9C7-85B7-4499-9EFE-0516F496AA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D4DC2F-BEEB-4CA8-9400-40C94141AC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374EC-F675-48C1-82B0-341EB81977E8}"/>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BA54EBE9-0FDC-443F-B1D3-42E312933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995C6-B232-4794-82AB-783A22012F11}"/>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46894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7B9-D256-47F9-9420-0CDAEFAAB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1E059-A136-4768-BE1A-86885496AE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9B2ED-2211-4553-A19A-F902B86D1C5F}"/>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DD323594-2DDE-4E14-86A5-8E678FFD5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FB867-9A74-43B7-B5C5-8DA0AB059E28}"/>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253004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A8AF-9FEA-4192-BA73-D631BABC5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873F7-02CC-4B1C-BB03-45A12DC9D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1ABFA-EE66-4764-90A9-504185AAB740}"/>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EADAA3C7-E94E-41B6-953C-B68CC51A4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58391-D7E6-43C5-9DC5-8C52D104E1F5}"/>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784392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1B05-C295-4FC0-95A5-2B36362AE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E3E25-83FE-4D58-B5EE-6B879EC695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2C902-7ADF-4C39-AD93-01CE479810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B84B0-B8C3-4A2A-8C2F-998F99DCDFBF}"/>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6" name="Footer Placeholder 5">
            <a:extLst>
              <a:ext uri="{FF2B5EF4-FFF2-40B4-BE49-F238E27FC236}">
                <a16:creationId xmlns:a16="http://schemas.microsoft.com/office/drawing/2014/main" id="{655C8F02-DC12-43A6-812C-E6F634F72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5E74A-329F-4F03-AE15-E2821011009E}"/>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129598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CB3C-DF17-490E-824B-4D942C3FA3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693FC-28A4-4ECA-B232-0BE77BB4FC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36B029-6B11-4573-8F7C-1369E8A50E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FC7E5A-5279-4684-90D7-9A8F7D5C2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A4B-1AE4-44F1-824E-E7179C3C6D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EC05B-D727-4975-9DB9-247D988D04A5}"/>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8" name="Footer Placeholder 7">
            <a:extLst>
              <a:ext uri="{FF2B5EF4-FFF2-40B4-BE49-F238E27FC236}">
                <a16:creationId xmlns:a16="http://schemas.microsoft.com/office/drawing/2014/main" id="{5DBAC99B-CF8C-43A5-B54C-09CF94DCCE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77A8DD-9308-4E96-996E-44154365B511}"/>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383393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5CB4-0009-4C04-8BC8-BE2919F12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2ED395-2765-4159-ABEB-87FA00D959A1}"/>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4" name="Footer Placeholder 3">
            <a:extLst>
              <a:ext uri="{FF2B5EF4-FFF2-40B4-BE49-F238E27FC236}">
                <a16:creationId xmlns:a16="http://schemas.microsoft.com/office/drawing/2014/main" id="{1366950E-5EB2-4263-9254-0B084110F1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702F42-6DA4-4CFE-B2AF-DC83A5E13CD8}"/>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409168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9DCBA-6DE1-4767-8DEC-19D80D8EE3A1}"/>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3" name="Footer Placeholder 2">
            <a:extLst>
              <a:ext uri="{FF2B5EF4-FFF2-40B4-BE49-F238E27FC236}">
                <a16:creationId xmlns:a16="http://schemas.microsoft.com/office/drawing/2014/main" id="{5611AB7D-6C03-40CB-B78B-3CF1A6F9D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2B47DC-6AD4-45BA-A456-ABF9747D22EA}"/>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185024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408B-471A-4FB3-ACD7-C5942FBE7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8987FE-4662-4993-B254-F7018066F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2645C-E9D2-45BD-A093-CDA3D671D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B794E-EBC6-4D27-A16E-F44B70EF4420}"/>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6" name="Footer Placeholder 5">
            <a:extLst>
              <a:ext uri="{FF2B5EF4-FFF2-40B4-BE49-F238E27FC236}">
                <a16:creationId xmlns:a16="http://schemas.microsoft.com/office/drawing/2014/main" id="{63B66DEF-A2EB-4BD3-9FEB-9C0FF4FFB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BD979-1A14-4F02-9ED8-1A8E3875B4C3}"/>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393561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D9E0-3704-4B17-8BE2-562DBF14D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160506-DD39-4481-90AF-ACA22FDB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3957E2-5D50-4F5B-B3EC-1B462C92A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405B2-287D-4D97-A77A-FF70145EDE19}"/>
              </a:ext>
            </a:extLst>
          </p:cNvPr>
          <p:cNvSpPr>
            <a:spLocks noGrp="1"/>
          </p:cNvSpPr>
          <p:nvPr>
            <p:ph type="dt" sz="half" idx="10"/>
          </p:nvPr>
        </p:nvSpPr>
        <p:spPr/>
        <p:txBody>
          <a:bodyPr/>
          <a:lstStyle/>
          <a:p>
            <a:fld id="{B4440259-2D62-419B-9764-40E9B7DD01EE}" type="datetimeFigureOut">
              <a:rPr lang="en-US" smtClean="0"/>
              <a:t>4/15/2022</a:t>
            </a:fld>
            <a:endParaRPr lang="en-US"/>
          </a:p>
        </p:txBody>
      </p:sp>
      <p:sp>
        <p:nvSpPr>
          <p:cNvPr id="6" name="Footer Placeholder 5">
            <a:extLst>
              <a:ext uri="{FF2B5EF4-FFF2-40B4-BE49-F238E27FC236}">
                <a16:creationId xmlns:a16="http://schemas.microsoft.com/office/drawing/2014/main" id="{7CD5AF08-7A62-4CE9-9CFF-B0EC73DCC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4C21B-56B3-486D-878B-4984353F9BCC}"/>
              </a:ext>
            </a:extLst>
          </p:cNvPr>
          <p:cNvSpPr>
            <a:spLocks noGrp="1"/>
          </p:cNvSpPr>
          <p:nvPr>
            <p:ph type="sldNum" sz="quarter" idx="12"/>
          </p:nvPr>
        </p:nvSpPr>
        <p:spPr/>
        <p:txBody>
          <a:bodyPr/>
          <a:lstStyle/>
          <a:p>
            <a:fld id="{C100B440-1D98-4EB6-BF58-5A8F74FD70FD}" type="slidenum">
              <a:rPr lang="en-US" smtClean="0"/>
              <a:t>‹#›</a:t>
            </a:fld>
            <a:endParaRPr lang="en-US"/>
          </a:p>
        </p:txBody>
      </p:sp>
    </p:spTree>
    <p:extLst>
      <p:ext uri="{BB962C8B-B14F-4D97-AF65-F5344CB8AC3E}">
        <p14:creationId xmlns:p14="http://schemas.microsoft.com/office/powerpoint/2010/main" val="167357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22CD66-5B07-446A-8030-3BD10249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9620B-08DF-4595-88D7-A2607ED3D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25FE0-3B05-42C6-B175-F3B766B0C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40259-2D62-419B-9764-40E9B7DD01EE}" type="datetimeFigureOut">
              <a:rPr lang="en-US" smtClean="0"/>
              <a:t>4/15/2022</a:t>
            </a:fld>
            <a:endParaRPr lang="en-US"/>
          </a:p>
        </p:txBody>
      </p:sp>
      <p:sp>
        <p:nvSpPr>
          <p:cNvPr id="5" name="Footer Placeholder 4">
            <a:extLst>
              <a:ext uri="{FF2B5EF4-FFF2-40B4-BE49-F238E27FC236}">
                <a16:creationId xmlns:a16="http://schemas.microsoft.com/office/drawing/2014/main" id="{A58A5297-8065-4256-A3B7-6CCD11E89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C4516A-9583-49DA-AB08-3235617BF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0B440-1D98-4EB6-BF58-5A8F74FD70FD}" type="slidenum">
              <a:rPr lang="en-US" smtClean="0"/>
              <a:t>‹#›</a:t>
            </a:fld>
            <a:endParaRPr lang="en-US"/>
          </a:p>
        </p:txBody>
      </p:sp>
    </p:spTree>
    <p:extLst>
      <p:ext uri="{BB962C8B-B14F-4D97-AF65-F5344CB8AC3E}">
        <p14:creationId xmlns:p14="http://schemas.microsoft.com/office/powerpoint/2010/main" val="2065448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91C1-9FBF-45C4-B544-CD2E6593BFD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F676301-3692-48C5-A5C5-3A92DF0EC7C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4584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05168" y="2436757"/>
            <a:ext cx="6228799" cy="1325563"/>
          </a:xfrm>
        </p:spPr>
        <p:txBody>
          <a:bodyPr>
            <a:noAutofit/>
          </a:bodyPr>
          <a:lstStyle/>
          <a:p>
            <a:pPr algn="ctr"/>
            <a:r>
              <a:rPr lang="en-US" altLang="zh-CN" sz="8800" dirty="0" err="1">
                <a:ln w="28575">
                  <a:noFill/>
                </a:ln>
                <a:solidFill>
                  <a:srgbClr val="DF767E"/>
                </a:solidFill>
                <a:latin typeface="UTM Tam Le" panose="02040603050506020204" pitchFamily="18" charset="0"/>
                <a:ea typeface="+mn-ea"/>
                <a:cs typeface="+mn-ea"/>
                <a:sym typeface="+mn-lt"/>
              </a:rPr>
              <a:t>Tìm</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hiểu</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bài</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41824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870857"/>
            <a:ext cx="11131464" cy="565520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9"/>
          <p:cNvSpPr txBox="1">
            <a:spLocks noChangeArrowheads="1"/>
          </p:cNvSpPr>
          <p:nvPr/>
        </p:nvSpPr>
        <p:spPr bwMode="auto">
          <a:xfrm>
            <a:off x="1030194" y="1099235"/>
            <a:ext cx="10465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1. Ma-</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gien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lăng</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cuộc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thám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hiểm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mục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đích</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4" name="Text Box 15"/>
          <p:cNvSpPr txBox="1">
            <a:spLocks noChangeArrowheads="1"/>
          </p:cNvSpPr>
          <p:nvPr/>
        </p:nvSpPr>
        <p:spPr bwMode="auto">
          <a:xfrm>
            <a:off x="949777" y="1621682"/>
            <a:ext cx="1040973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mục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đích</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khám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đường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mới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6" name="Text Box 17"/>
          <p:cNvSpPr txBox="1">
            <a:spLocks noChangeArrowheads="1"/>
          </p:cNvSpPr>
          <p:nvPr/>
        </p:nvSpPr>
        <p:spPr bwMode="auto">
          <a:xfrm>
            <a:off x="943852" y="2979887"/>
            <a:ext cx="102489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Thời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giờ</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người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ta chỉ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bô</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gọi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là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lụa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còn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được</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chuyến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trước</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đều</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thất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bại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họ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Ma-gen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nghĩ</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vậy</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ông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quyết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tâm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khám</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đường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Text Box 22"/>
          <p:cNvSpPr txBox="1">
            <a:spLocks noChangeArrowheads="1"/>
          </p:cNvSpPr>
          <p:nvPr/>
        </p:nvSpPr>
        <p:spPr bwMode="auto">
          <a:xfrm>
            <a:off x="949775" y="3034033"/>
            <a:ext cx="104097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dọc</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bờ</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Nam Mỹ,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phát</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hiện</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điều</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3000" b="1"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ED7D31">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0" name="Text Box 23"/>
          <p:cNvSpPr txBox="1">
            <a:spLocks noChangeArrowheads="1"/>
          </p:cNvSpPr>
          <p:nvPr/>
        </p:nvSpPr>
        <p:spPr bwMode="auto">
          <a:xfrm>
            <a:off x="949775" y="4072158"/>
            <a:ext cx="102697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phát</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hiện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eo</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biển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tới</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một</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đại</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mênh</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mông</a:t>
            </a:r>
            <a:r>
              <a:rPr kumimoji="0" lang="en-US" altLang="en-US" sz="3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3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681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amond(in)">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par>
                          <p:cTn id="40" fill="hold">
                            <p:stCondLst>
                              <p:cond delay="5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29"/>
                                        </p:tgtEl>
                                        <p:attrNameLst>
                                          <p:attrName>style.visibility</p:attrName>
                                        </p:attrNameLst>
                                      </p:cBhvr>
                                      <p:to>
                                        <p:strVal val="visible"/>
                                      </p:to>
                                    </p:set>
                                    <p:anim calcmode="discrete" valueType="clr">
                                      <p:cBhvr override="childStyle">
                                        <p:cTn id="43"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9"/>
                                        </p:tgtEl>
                                        <p:attrNameLst>
                                          <p:attrName>fillcolor</p:attrName>
                                        </p:attrNameLst>
                                      </p:cBhvr>
                                      <p:tavLst>
                                        <p:tav tm="0">
                                          <p:val>
                                            <p:clrVal>
                                              <a:schemeClr val="accent2"/>
                                            </p:clrVal>
                                          </p:val>
                                        </p:tav>
                                        <p:tav tm="50000">
                                          <p:val>
                                            <p:clrVal>
                                              <a:schemeClr val="hlink"/>
                                            </p:clrVal>
                                          </p:val>
                                        </p:tav>
                                      </p:tavLst>
                                    </p:anim>
                                    <p:set>
                                      <p:cBhvr>
                                        <p:cTn id="45" dur="80"/>
                                        <p:tgtEl>
                                          <p:spTgt spid="2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30"/>
                                        </p:tgtEl>
                                        <p:attrNameLst>
                                          <p:attrName>style.visibility</p:attrName>
                                        </p:attrNameLst>
                                      </p:cBhvr>
                                      <p:to>
                                        <p:strVal val="visible"/>
                                      </p:to>
                                    </p:set>
                                    <p:anim calcmode="discrete" valueType="clr">
                                      <p:cBhvr override="childStyle">
                                        <p:cTn id="50"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30"/>
                                        </p:tgtEl>
                                        <p:attrNameLst>
                                          <p:attrName>fillcolor</p:attrName>
                                        </p:attrNameLst>
                                      </p:cBhvr>
                                      <p:tavLst>
                                        <p:tav tm="0">
                                          <p:val>
                                            <p:clrVal>
                                              <a:schemeClr val="accent2"/>
                                            </p:clrVal>
                                          </p:val>
                                        </p:tav>
                                        <p:tav tm="50000">
                                          <p:val>
                                            <p:clrVal>
                                              <a:schemeClr val="hlink"/>
                                            </p:clrVal>
                                          </p:val>
                                        </p:tav>
                                      </p:tavLst>
                                    </p:anim>
                                    <p:set>
                                      <p:cBhvr>
                                        <p:cTn id="52"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6" grpId="0"/>
      <p:bldP spid="26" grpId="1"/>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500 nÄm chuyáº¿n thÃ¡m hiá»m vÄ© Äáº¡i cá»§a Ferdinand Magellan: Tham vá»ng tráº£ giÃ¡  báº±ng cÃ¡i cháº¿t | TTVH Online"/>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 y="0"/>
            <a:ext cx="123226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7">
            <a:extLst>
              <a:ext uri="{FF2B5EF4-FFF2-40B4-BE49-F238E27FC236}">
                <a16:creationId xmlns:a16="http://schemas.microsoft.com/office/drawing/2014/main" id="{906F5B2A-5E1E-4B28-9109-C7990C6A42B2}"/>
              </a:ext>
            </a:extLst>
          </p:cNvPr>
          <p:cNvSpPr/>
          <p:nvPr/>
        </p:nvSpPr>
        <p:spPr>
          <a:xfrm>
            <a:off x="473024" y="465138"/>
            <a:ext cx="11376578" cy="6185892"/>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7" name="Text Box 7"/>
          <p:cNvSpPr txBox="1">
            <a:spLocks noChangeArrowheads="1"/>
          </p:cNvSpPr>
          <p:nvPr/>
        </p:nvSpPr>
        <p:spPr bwMode="auto">
          <a:xfrm>
            <a:off x="885371" y="491970"/>
            <a:ext cx="109642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Đoàn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thám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hiểm</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gặp</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trên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dọc</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đường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khăn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gây</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nên</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những</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thiệt</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hại</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thê</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3000" b="1"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altLang="en-US" sz="3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8" name="Text Box 14"/>
          <p:cNvSpPr txBox="1">
            <a:spLocks noChangeArrowheads="1"/>
          </p:cNvSpPr>
          <p:nvPr/>
        </p:nvSpPr>
        <p:spPr bwMode="auto">
          <a:xfrm>
            <a:off x="4281713" y="1479670"/>
            <a:ext cx="106304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3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 Box 15"/>
          <p:cNvSpPr txBox="1">
            <a:spLocks noChangeArrowheads="1"/>
          </p:cNvSpPr>
          <p:nvPr/>
        </p:nvSpPr>
        <p:spPr bwMode="auto">
          <a:xfrm>
            <a:off x="627961" y="1908811"/>
            <a:ext cx="1088781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cạn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ngọt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Thuỷ</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uống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tiểu</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ninh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nhừ</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giày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thắt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lưng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da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chết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ném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xuống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biển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10" name="Text Box 16"/>
          <p:cNvSpPr txBox="1">
            <a:spLocks noChangeArrowheads="1"/>
          </p:cNvSpPr>
          <p:nvPr/>
        </p:nvSpPr>
        <p:spPr bwMode="auto">
          <a:xfrm>
            <a:off x="627961" y="3295601"/>
            <a:ext cx="109642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trận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giao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tranh</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Ma-tan, Ma-</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alt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1" name="Text Box 17"/>
          <p:cNvSpPr txBox="1">
            <a:spLocks noChangeArrowheads="1"/>
          </p:cNvSpPr>
          <p:nvPr/>
        </p:nvSpPr>
        <p:spPr bwMode="auto">
          <a:xfrm>
            <a:off x="2822525" y="4147592"/>
            <a:ext cx="106304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thiệt</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của</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đoàn</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thám</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hiểm</a:t>
            </a:r>
            <a:r>
              <a:rPr kumimoji="0" lang="en-US" altLang="en-US" sz="3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0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 Box 18"/>
          <p:cNvSpPr txBox="1">
            <a:spLocks noChangeArrowheads="1"/>
          </p:cNvSpPr>
          <p:nvPr/>
        </p:nvSpPr>
        <p:spPr bwMode="auto">
          <a:xfrm>
            <a:off x="885371" y="4712038"/>
            <a:ext cx="1063040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5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thuyền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mất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4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gần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200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mạng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dọc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đường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huy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bỏ</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giao</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dân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Ma-tan.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Cuối</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chiếc</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thuyền</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18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sống</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sót</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000" b="1" i="0" u="none" strike="noStrike" kern="1200" cap="none" spc="0" normalizeH="0" baseline="0" noProof="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trơ</a:t>
            </a:r>
            <a:r>
              <a:rPr kumimoji="0" lang="en-US" altLang="en-US" sz="3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về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ban </a:t>
            </a:r>
            <a:r>
              <a:rPr kumimoji="0" lang="en-US" altLang="en-US" sz="3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Nha</a:t>
            </a:r>
            <a:r>
              <a:rPr kumimoji="0" lang="en-US" altLang="en-US" sz="3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24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8"/>
                                        </p:tgtEl>
                                        <p:attrNameLst>
                                          <p:attrName>style.visibility</p:attrName>
                                        </p:attrNameLst>
                                      </p:cBhvr>
                                      <p:to>
                                        <p:strVal val="visible"/>
                                      </p:to>
                                    </p:set>
                                    <p:anim calcmode="discrete" valueType="clr">
                                      <p:cBhvr override="childStyle">
                                        <p:cTn id="1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
                                        </p:tgtEl>
                                        <p:attrNameLst>
                                          <p:attrName>fillcolor</p:attrName>
                                        </p:attrNameLst>
                                      </p:cBhvr>
                                      <p:tavLst>
                                        <p:tav tm="0">
                                          <p:val>
                                            <p:clrVal>
                                              <a:schemeClr val="accent2"/>
                                            </p:clrVal>
                                          </p:val>
                                        </p:tav>
                                        <p:tav tm="50000">
                                          <p:val>
                                            <p:clrVal>
                                              <a:schemeClr val="hlink"/>
                                            </p:clrVal>
                                          </p:val>
                                        </p:tav>
                                      </p:tavLst>
                                    </p:anim>
                                    <p:set>
                                      <p:cBhvr>
                                        <p:cTn id="19" dur="80"/>
                                        <p:tgtEl>
                                          <p:spTgt spid="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1"/>
                                        </p:tgtEl>
                                        <p:attrNameLst>
                                          <p:attrName>style.visibility</p:attrName>
                                        </p:attrNameLst>
                                      </p:cBhvr>
                                      <p:to>
                                        <p:strVal val="visible"/>
                                      </p:to>
                                    </p:set>
                                    <p:anim calcmode="discrete" valueType="clr">
                                      <p:cBhvr override="childStyle">
                                        <p:cTn id="3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
                                        </p:tgtEl>
                                        <p:attrNameLst>
                                          <p:attrName>fillcolor</p:attrName>
                                        </p:attrNameLst>
                                      </p:cBhvr>
                                      <p:tavLst>
                                        <p:tav tm="0">
                                          <p:val>
                                            <p:clrVal>
                                              <a:schemeClr val="accent2"/>
                                            </p:clrVal>
                                          </p:val>
                                        </p:tav>
                                        <p:tav tm="50000">
                                          <p:val>
                                            <p:clrVal>
                                              <a:schemeClr val="hlink"/>
                                            </p:clrVal>
                                          </p:val>
                                        </p:tav>
                                      </p:tavLst>
                                    </p:anim>
                                    <p:set>
                                      <p:cBhvr>
                                        <p:cTn id="36" dur="80"/>
                                        <p:tgtEl>
                                          <p:spTgt spid="11"/>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nd l'Europe dÃ©couvrait le monde avec Magel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8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圆角 7">
            <a:extLst>
              <a:ext uri="{FF2B5EF4-FFF2-40B4-BE49-F238E27FC236}">
                <a16:creationId xmlns:a16="http://schemas.microsoft.com/office/drawing/2014/main" id="{906F5B2A-5E1E-4B28-9109-C7990C6A42B2}"/>
              </a:ext>
            </a:extLst>
          </p:cNvPr>
          <p:cNvSpPr/>
          <p:nvPr/>
        </p:nvSpPr>
        <p:spPr>
          <a:xfrm>
            <a:off x="603651" y="285618"/>
            <a:ext cx="8743548" cy="3206976"/>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6" name="Text Box 23"/>
          <p:cNvSpPr txBox="1">
            <a:spLocks noChangeArrowheads="1"/>
          </p:cNvSpPr>
          <p:nvPr/>
        </p:nvSpPr>
        <p:spPr bwMode="auto">
          <a:xfrm>
            <a:off x="764855" y="1091937"/>
            <a:ext cx="875982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Mĩ</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b.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Á-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Tây</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Mĩ</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Á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Ấn</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Độ</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châu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4472C4"/>
                </a:solidFill>
                <a:effectLst/>
                <a:uLnTx/>
                <a:uFillTx/>
                <a:latin typeface="Times New Roman" panose="02020603050405020304" pitchFamily="18" charset="0"/>
                <a:cs typeface="Times New Roman" panose="02020603050405020304" pitchFamily="18" charset="0"/>
              </a:rPr>
              <a:t>Âu</a:t>
            </a:r>
            <a:r>
              <a:rPr kumimoji="0" lang="en-US" altLang="en-US" sz="30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rPr>
              <a:t>.</a:t>
            </a:r>
          </a:p>
        </p:txBody>
      </p:sp>
      <p:sp>
        <p:nvSpPr>
          <p:cNvPr id="7" name="Oval 6"/>
          <p:cNvSpPr/>
          <p:nvPr/>
        </p:nvSpPr>
        <p:spPr>
          <a:xfrm>
            <a:off x="678079" y="2482061"/>
            <a:ext cx="570914"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8" name="Text Box 22"/>
          <p:cNvSpPr txBox="1">
            <a:spLocks noChangeArrowheads="1"/>
          </p:cNvSpPr>
          <p:nvPr/>
        </p:nvSpPr>
        <p:spPr bwMode="auto">
          <a:xfrm>
            <a:off x="603651" y="317095"/>
            <a:ext cx="85113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3.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Hạm</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đội</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của</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đi</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theo</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hành</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trình</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nào</a:t>
            </a:r>
            <a:r>
              <a:rPr kumimoji="0" lang="en-US" altLang="en-US" sz="30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a:t>
            </a:r>
          </a:p>
        </p:txBody>
      </p:sp>
      <p:sp>
        <p:nvSpPr>
          <p:cNvPr id="9" name="矩形: 圆角 7">
            <a:extLst>
              <a:ext uri="{FF2B5EF4-FFF2-40B4-BE49-F238E27FC236}">
                <a16:creationId xmlns:a16="http://schemas.microsoft.com/office/drawing/2014/main" id="{906F5B2A-5E1E-4B28-9109-C7990C6A42B2}"/>
              </a:ext>
            </a:extLst>
          </p:cNvPr>
          <p:cNvSpPr/>
          <p:nvPr/>
        </p:nvSpPr>
        <p:spPr>
          <a:xfrm>
            <a:off x="2993294" y="3677727"/>
            <a:ext cx="8743548" cy="2898889"/>
          </a:xfrm>
          <a:prstGeom prst="roundRect">
            <a:avLst>
              <a:gd name="adj" fmla="val 5318"/>
            </a:avLst>
          </a:prstGeom>
          <a:solidFill>
            <a:schemeClr val="bg1">
              <a:alpha val="89000"/>
            </a:schemeClr>
          </a:solidFill>
          <a:ln w="38100">
            <a:solidFill>
              <a:srgbClr val="A94900"/>
            </a:solidFill>
            <a:prstDash val="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10" name="Text Box 27"/>
          <p:cNvSpPr txBox="1">
            <a:spLocks noChangeArrowheads="1"/>
          </p:cNvSpPr>
          <p:nvPr/>
        </p:nvSpPr>
        <p:spPr bwMode="auto">
          <a:xfrm>
            <a:off x="3079111" y="3898572"/>
            <a:ext cx="85719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4.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Ma-</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gien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lăng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đạt</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những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kết</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quả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gì</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11" name="Text Box 28"/>
          <p:cNvSpPr txBox="1">
            <a:spLocks noChangeArrowheads="1"/>
          </p:cNvSpPr>
          <p:nvPr/>
        </p:nvSpPr>
        <p:spPr bwMode="auto">
          <a:xfrm>
            <a:off x="3079111" y="4899641"/>
            <a:ext cx="82837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Đoàn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thám</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hiểm</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đã</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hoàn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thành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sứ</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mạng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Khẳng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định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trái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hình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cầu</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phát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hiện</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ra</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Thái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Bình</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Dương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nhiều</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vùng</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đất</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FF7D7D"/>
                </a:solidFill>
                <a:effectLst/>
                <a:uLnTx/>
                <a:uFillTx/>
                <a:latin typeface="Times New Roman" panose="02020603050405020304" pitchFamily="18" charset="0"/>
                <a:cs typeface="Times New Roman" panose="02020603050405020304" pitchFamily="18" charset="0"/>
              </a:rPr>
              <a:t>mới</a:t>
            </a:r>
            <a:r>
              <a:rPr kumimoji="0" lang="en-US" altLang="en-US" sz="3000" b="1" i="0" u="none" strike="noStrike" kern="1200" cap="none" spc="0" normalizeH="0" baseline="0" noProof="0" dirty="0">
                <a:ln>
                  <a:noFill/>
                </a:ln>
                <a:solidFill>
                  <a:srgbClr val="FF7D7D"/>
                </a:solidFill>
                <a:effectLst/>
                <a:uLnTx/>
                <a:uFillTx/>
                <a:latin typeface="Times New Roman" panose="02020603050405020304" pitchFamily="18" charset="0"/>
                <a:cs typeface="Times New Roman" panose="02020603050405020304" pitchFamily="18" charset="0"/>
              </a:rPr>
              <a:t>.</a:t>
            </a:r>
          </a:p>
        </p:txBody>
      </p:sp>
      <p:sp>
        <p:nvSpPr>
          <p:cNvPr id="12" name="TextBox 11"/>
          <p:cNvSpPr txBox="1"/>
          <p:nvPr/>
        </p:nvSpPr>
        <p:spPr>
          <a:xfrm rot="16200000">
            <a:off x="-1732457" y="4789924"/>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34321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10"/>
                                        </p:tgtEl>
                                        <p:attrNameLst>
                                          <p:attrName>style.visibility</p:attrName>
                                        </p:attrNameLst>
                                      </p:cBhvr>
                                      <p:to>
                                        <p:strVal val="visible"/>
                                      </p:to>
                                    </p:set>
                                    <p:anim calcmode="discrete" valueType="clr">
                                      <p:cBhvr override="childStyle">
                                        <p:cTn id="4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0"/>
                                        </p:tgtEl>
                                        <p:attrNameLst>
                                          <p:attrName>fillcolor</p:attrName>
                                        </p:attrNameLst>
                                      </p:cBhvr>
                                      <p:tavLst>
                                        <p:tav tm="0">
                                          <p:val>
                                            <p:clrVal>
                                              <a:schemeClr val="accent2"/>
                                            </p:clrVal>
                                          </p:val>
                                        </p:tav>
                                        <p:tav tm="50000">
                                          <p:val>
                                            <p:clrVal>
                                              <a:schemeClr val="hlink"/>
                                            </p:clrVal>
                                          </p:val>
                                        </p:tav>
                                      </p:tavLst>
                                    </p:anim>
                                    <p:set>
                                      <p:cBhvr>
                                        <p:cTn id="46" dur="80"/>
                                        <p:tgtEl>
                                          <p:spTgt spid="10"/>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175" y="-230495"/>
            <a:ext cx="2165725" cy="2396898"/>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612"/>
          <a:stretch/>
        </p:blipFill>
        <p:spPr>
          <a:xfrm>
            <a:off x="0" y="5725365"/>
            <a:ext cx="13614400" cy="1132633"/>
          </a:xfrm>
          <a:prstGeom prst="rect">
            <a:avLst/>
          </a:prstGeom>
        </p:spPr>
      </p:pic>
      <p:pic>
        <p:nvPicPr>
          <p:cNvPr id="15" name="Picture 2" descr="C:\Users\KTC_Computer\Desktop\ban do the gioi -2.jpg"/>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38514" y="1025298"/>
            <a:ext cx="9144000" cy="47783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7-Point Star 15"/>
          <p:cNvSpPr/>
          <p:nvPr/>
        </p:nvSpPr>
        <p:spPr>
          <a:xfrm>
            <a:off x="8929914" y="2854098"/>
            <a:ext cx="76200"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17" name="7-Point Star 16"/>
          <p:cNvSpPr/>
          <p:nvPr/>
        </p:nvSpPr>
        <p:spPr>
          <a:xfrm>
            <a:off x="5683477" y="2168298"/>
            <a:ext cx="46037"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sp>
        <p:nvSpPr>
          <p:cNvPr id="18" name="Freeform 17"/>
          <p:cNvSpPr>
            <a:spLocks/>
          </p:cNvSpPr>
          <p:nvPr/>
        </p:nvSpPr>
        <p:spPr bwMode="auto">
          <a:xfrm>
            <a:off x="5043714" y="2320698"/>
            <a:ext cx="609600" cy="685800"/>
          </a:xfrm>
          <a:custGeom>
            <a:avLst/>
            <a:gdLst>
              <a:gd name="T0" fmla="*/ 2147483647 w 336"/>
              <a:gd name="T1" fmla="*/ 0 h 288"/>
              <a:gd name="T2" fmla="*/ 2147483647 w 336"/>
              <a:gd name="T3" fmla="*/ 2147483647 h 288"/>
              <a:gd name="T4" fmla="*/ 0 w 336"/>
              <a:gd name="T5" fmla="*/ 2147483647 h 288"/>
              <a:gd name="T6" fmla="*/ 0 60000 65536"/>
              <a:gd name="T7" fmla="*/ 0 60000 65536"/>
              <a:gd name="T8" fmla="*/ 0 60000 65536"/>
              <a:gd name="T9" fmla="*/ 0 w 336"/>
              <a:gd name="T10" fmla="*/ 0 h 288"/>
              <a:gd name="T11" fmla="*/ 336 w 336"/>
              <a:gd name="T12" fmla="*/ 288 h 288"/>
            </a:gdLst>
            <a:ahLst/>
            <a:cxnLst>
              <a:cxn ang="T6">
                <a:pos x="T0" y="T1"/>
              </a:cxn>
              <a:cxn ang="T7">
                <a:pos x="T2" y="T3"/>
              </a:cxn>
              <a:cxn ang="T8">
                <a:pos x="T4" y="T5"/>
              </a:cxn>
            </a:cxnLst>
            <a:rect l="T9" t="T10" r="T11" b="T12"/>
            <a:pathLst>
              <a:path w="336" h="288">
                <a:moveTo>
                  <a:pt x="336" y="0"/>
                </a:moveTo>
                <a:cubicBezTo>
                  <a:pt x="292" y="0"/>
                  <a:pt x="248" y="0"/>
                  <a:pt x="192" y="48"/>
                </a:cubicBezTo>
                <a:cubicBezTo>
                  <a:pt x="136" y="96"/>
                  <a:pt x="32" y="248"/>
                  <a:pt x="0" y="28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19" name="Freeform 7"/>
          <p:cNvSpPr>
            <a:spLocks/>
          </p:cNvSpPr>
          <p:nvPr/>
        </p:nvSpPr>
        <p:spPr bwMode="auto">
          <a:xfrm flipH="1">
            <a:off x="4967514" y="3006498"/>
            <a:ext cx="152400" cy="1143000"/>
          </a:xfrm>
          <a:custGeom>
            <a:avLst/>
            <a:gdLst>
              <a:gd name="T0" fmla="*/ 2147483647 w 192"/>
              <a:gd name="T1" fmla="*/ 0 h 528"/>
              <a:gd name="T2" fmla="*/ 2147483647 w 192"/>
              <a:gd name="T3" fmla="*/ 2147483647 h 528"/>
              <a:gd name="T4" fmla="*/ 0 w 192"/>
              <a:gd name="T5" fmla="*/ 2147483647 h 528"/>
              <a:gd name="T6" fmla="*/ 0 60000 65536"/>
              <a:gd name="T7" fmla="*/ 0 60000 65536"/>
              <a:gd name="T8" fmla="*/ 0 60000 65536"/>
              <a:gd name="T9" fmla="*/ 0 w 192"/>
              <a:gd name="T10" fmla="*/ 0 h 528"/>
              <a:gd name="T11" fmla="*/ 192 w 192"/>
              <a:gd name="T12" fmla="*/ 528 h 528"/>
            </a:gdLst>
            <a:ahLst/>
            <a:cxnLst>
              <a:cxn ang="T6">
                <a:pos x="T0" y="T1"/>
              </a:cxn>
              <a:cxn ang="T7">
                <a:pos x="T2" y="T3"/>
              </a:cxn>
              <a:cxn ang="T8">
                <a:pos x="T4" y="T5"/>
              </a:cxn>
            </a:cxnLst>
            <a:rect l="T9" t="T10" r="T11" b="T12"/>
            <a:pathLst>
              <a:path w="192" h="528">
                <a:moveTo>
                  <a:pt x="192" y="0"/>
                </a:moveTo>
                <a:cubicBezTo>
                  <a:pt x="160" y="100"/>
                  <a:pt x="128" y="200"/>
                  <a:pt x="96" y="288"/>
                </a:cubicBezTo>
                <a:cubicBezTo>
                  <a:pt x="64" y="376"/>
                  <a:pt x="24" y="480"/>
                  <a:pt x="0" y="52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0" name="Freeform 9"/>
          <p:cNvSpPr>
            <a:spLocks/>
          </p:cNvSpPr>
          <p:nvPr/>
        </p:nvSpPr>
        <p:spPr bwMode="auto">
          <a:xfrm>
            <a:off x="3672114" y="4301898"/>
            <a:ext cx="304800" cy="304800"/>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1" name="Freeform 10"/>
          <p:cNvSpPr>
            <a:spLocks/>
          </p:cNvSpPr>
          <p:nvPr/>
        </p:nvSpPr>
        <p:spPr bwMode="auto">
          <a:xfrm>
            <a:off x="2986314" y="3539898"/>
            <a:ext cx="609600" cy="762000"/>
          </a:xfrm>
          <a:custGeom>
            <a:avLst/>
            <a:gdLst>
              <a:gd name="T0" fmla="*/ 2147483647 w 384"/>
              <a:gd name="T1" fmla="*/ 2147483647 h 288"/>
              <a:gd name="T2" fmla="*/ 2147483647 w 384"/>
              <a:gd name="T3" fmla="*/ 2147483647 h 288"/>
              <a:gd name="T4" fmla="*/ 2147483647 w 384"/>
              <a:gd name="T5" fmla="*/ 2147483647 h 288"/>
              <a:gd name="T6" fmla="*/ 0 w 384"/>
              <a:gd name="T7" fmla="*/ 0 h 288"/>
              <a:gd name="T8" fmla="*/ 0 60000 65536"/>
              <a:gd name="T9" fmla="*/ 0 60000 65536"/>
              <a:gd name="T10" fmla="*/ 0 60000 65536"/>
              <a:gd name="T11" fmla="*/ 0 60000 65536"/>
              <a:gd name="T12" fmla="*/ 0 w 384"/>
              <a:gd name="T13" fmla="*/ 0 h 288"/>
              <a:gd name="T14" fmla="*/ 384 w 384"/>
              <a:gd name="T15" fmla="*/ 288 h 288"/>
            </a:gdLst>
            <a:ahLst/>
            <a:cxnLst>
              <a:cxn ang="T8">
                <a:pos x="T0" y="T1"/>
              </a:cxn>
              <a:cxn ang="T9">
                <a:pos x="T2" y="T3"/>
              </a:cxn>
              <a:cxn ang="T10">
                <a:pos x="T4" y="T5"/>
              </a:cxn>
              <a:cxn ang="T11">
                <a:pos x="T6" y="T7"/>
              </a:cxn>
            </a:cxnLst>
            <a:rect l="T12" t="T13" r="T14" b="T15"/>
            <a:pathLst>
              <a:path w="384" h="288">
                <a:moveTo>
                  <a:pt x="384" y="288"/>
                </a:moveTo>
                <a:cubicBezTo>
                  <a:pt x="356" y="236"/>
                  <a:pt x="328" y="184"/>
                  <a:pt x="288" y="144"/>
                </a:cubicBezTo>
                <a:cubicBezTo>
                  <a:pt x="248" y="104"/>
                  <a:pt x="192" y="72"/>
                  <a:pt x="144" y="48"/>
                </a:cubicBezTo>
                <a:cubicBezTo>
                  <a:pt x="96" y="24"/>
                  <a:pt x="24"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2" name="Freeform 12"/>
          <p:cNvSpPr>
            <a:spLocks/>
          </p:cNvSpPr>
          <p:nvPr/>
        </p:nvSpPr>
        <p:spPr bwMode="auto">
          <a:xfrm>
            <a:off x="1538514" y="3006498"/>
            <a:ext cx="1447800" cy="533400"/>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3" name="Freeform 15"/>
          <p:cNvSpPr>
            <a:spLocks/>
          </p:cNvSpPr>
          <p:nvPr/>
        </p:nvSpPr>
        <p:spPr bwMode="auto">
          <a:xfrm>
            <a:off x="5958114" y="4301898"/>
            <a:ext cx="609600" cy="2286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4" name="Freeform 20"/>
          <p:cNvSpPr>
            <a:spLocks/>
          </p:cNvSpPr>
          <p:nvPr/>
        </p:nvSpPr>
        <p:spPr bwMode="auto">
          <a:xfrm>
            <a:off x="5196114" y="3004911"/>
            <a:ext cx="798513" cy="1230312"/>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5" name="Freeform 21"/>
          <p:cNvSpPr>
            <a:spLocks/>
          </p:cNvSpPr>
          <p:nvPr/>
        </p:nvSpPr>
        <p:spPr bwMode="auto">
          <a:xfrm rot="5400000">
            <a:off x="5114358" y="2326254"/>
            <a:ext cx="628650" cy="617538"/>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6" name="Freeform 14"/>
          <p:cNvSpPr>
            <a:spLocks/>
          </p:cNvSpPr>
          <p:nvPr/>
        </p:nvSpPr>
        <p:spPr bwMode="auto">
          <a:xfrm>
            <a:off x="6643914" y="3997098"/>
            <a:ext cx="914400" cy="5461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7" name="Freeform 18"/>
          <p:cNvSpPr>
            <a:spLocks/>
          </p:cNvSpPr>
          <p:nvPr/>
        </p:nvSpPr>
        <p:spPr bwMode="auto">
          <a:xfrm rot="-3965034">
            <a:off x="9299801" y="2139724"/>
            <a:ext cx="938213" cy="1084262"/>
          </a:xfrm>
          <a:custGeom>
            <a:avLst/>
            <a:gdLst>
              <a:gd name="T0" fmla="*/ 2147483647 w 768"/>
              <a:gd name="T1" fmla="*/ 2147483647 h 152"/>
              <a:gd name="T2" fmla="*/ 2147483647 w 768"/>
              <a:gd name="T3" fmla="*/ 2147483647 h 152"/>
              <a:gd name="T4" fmla="*/ 2147483647 w 768"/>
              <a:gd name="T5" fmla="*/ 2147483647 h 152"/>
              <a:gd name="T6" fmla="*/ 2147483647 w 768"/>
              <a:gd name="T7" fmla="*/ 2147483647 h 152"/>
              <a:gd name="T8" fmla="*/ 0 w 768"/>
              <a:gd name="T9" fmla="*/ 2147483647 h 152"/>
              <a:gd name="T10" fmla="*/ 0 60000 65536"/>
              <a:gd name="T11" fmla="*/ 0 60000 65536"/>
              <a:gd name="T12" fmla="*/ 0 60000 65536"/>
              <a:gd name="T13" fmla="*/ 0 60000 65536"/>
              <a:gd name="T14" fmla="*/ 0 60000 65536"/>
              <a:gd name="T15" fmla="*/ 0 w 768"/>
              <a:gd name="T16" fmla="*/ 0 h 152"/>
              <a:gd name="T17" fmla="*/ 768 w 768"/>
              <a:gd name="T18" fmla="*/ 152 h 152"/>
            </a:gdLst>
            <a:ahLst/>
            <a:cxnLst>
              <a:cxn ang="T10">
                <a:pos x="T0" y="T1"/>
              </a:cxn>
              <a:cxn ang="T11">
                <a:pos x="T2" y="T3"/>
              </a:cxn>
              <a:cxn ang="T12">
                <a:pos x="T4" y="T5"/>
              </a:cxn>
              <a:cxn ang="T13">
                <a:pos x="T6" y="T7"/>
              </a:cxn>
              <a:cxn ang="T14">
                <a:pos x="T8" y="T9"/>
              </a:cxn>
            </a:cxnLst>
            <a:rect l="T15" t="T16" r="T17" b="T18"/>
            <a:pathLst>
              <a:path w="768" h="152">
                <a:moveTo>
                  <a:pt x="768" y="152"/>
                </a:moveTo>
                <a:cubicBezTo>
                  <a:pt x="728" y="116"/>
                  <a:pt x="688" y="80"/>
                  <a:pt x="624" y="56"/>
                </a:cubicBezTo>
                <a:cubicBezTo>
                  <a:pt x="560" y="32"/>
                  <a:pt x="456" y="16"/>
                  <a:pt x="384" y="8"/>
                </a:cubicBezTo>
                <a:cubicBezTo>
                  <a:pt x="312" y="0"/>
                  <a:pt x="256" y="8"/>
                  <a:pt x="192" y="8"/>
                </a:cubicBezTo>
                <a:cubicBezTo>
                  <a:pt x="128" y="8"/>
                  <a:pt x="32" y="8"/>
                  <a:pt x="0" y="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8" name="Freeform 14"/>
          <p:cNvSpPr>
            <a:spLocks/>
          </p:cNvSpPr>
          <p:nvPr/>
        </p:nvSpPr>
        <p:spPr bwMode="auto">
          <a:xfrm>
            <a:off x="8472714" y="2930298"/>
            <a:ext cx="609600" cy="6096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29" name="Freeform 15"/>
          <p:cNvSpPr>
            <a:spLocks/>
          </p:cNvSpPr>
          <p:nvPr/>
        </p:nvSpPr>
        <p:spPr bwMode="auto">
          <a:xfrm flipV="1">
            <a:off x="7634514" y="3539898"/>
            <a:ext cx="914400" cy="4572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0" name="Freeform 9"/>
          <p:cNvSpPr>
            <a:spLocks/>
          </p:cNvSpPr>
          <p:nvPr/>
        </p:nvSpPr>
        <p:spPr bwMode="auto">
          <a:xfrm rot="-7090635">
            <a:off x="4608739" y="4008211"/>
            <a:ext cx="250825" cy="663575"/>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1" name="Freeform 15"/>
          <p:cNvSpPr>
            <a:spLocks/>
          </p:cNvSpPr>
          <p:nvPr/>
        </p:nvSpPr>
        <p:spPr bwMode="auto">
          <a:xfrm rot="7954563" flipH="1" flipV="1">
            <a:off x="4029302" y="4468586"/>
            <a:ext cx="381000" cy="31115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sp>
        <p:nvSpPr>
          <p:cNvPr id="32" name="TextBox 29"/>
          <p:cNvSpPr txBox="1">
            <a:spLocks noChangeArrowheads="1"/>
          </p:cNvSpPr>
          <p:nvPr/>
        </p:nvSpPr>
        <p:spPr bwMode="auto">
          <a:xfrm>
            <a:off x="1025069" y="335089"/>
            <a:ext cx="10170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CUỘC HÀNH </a:t>
            </a:r>
            <a:r>
              <a:rPr kumimoji="0" lang="en-US" altLang="en-US" sz="2800" b="1" i="0" u="none" strike="noStrike" kern="1200" cap="none" spc="0" normalizeH="0" baseline="0" noProof="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TRÌNH CỦA </a:t>
            </a:r>
            <a:r>
              <a:rPr kumimoji="0" lang="en-US"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UTM Americana" panose="02040603050506020204" pitchFamily="18" charset="0"/>
                <a:ea typeface="Cambria" panose="02040503050406030204" pitchFamily="18" charset="0"/>
              </a:rPr>
              <a:t>HẠM ĐỘI MA-GEN-LĂNG</a:t>
            </a:r>
            <a:endParaRPr kumimoji="0" lang="vi-VN" altLang="en-US" sz="2800" b="1" i="0" u="none" strike="noStrike" kern="1200" cap="none" spc="0" normalizeH="0" baseline="0" noProof="0" dirty="0">
              <a:ln>
                <a:noFill/>
              </a:ln>
              <a:solidFill>
                <a:srgbClr val="70AD47">
                  <a:lumMod val="75000"/>
                </a:srgbClr>
              </a:solidFill>
              <a:effectLst>
                <a:glow rad="63500">
                  <a:srgbClr val="FFC000">
                    <a:satMod val="175000"/>
                    <a:alpha val="40000"/>
                  </a:srgbClr>
                </a:glow>
              </a:effectLst>
              <a:uLnTx/>
              <a:uFillTx/>
              <a:latin typeface="Cambria" panose="02040503050406030204" pitchFamily="18" charset="0"/>
              <a:ea typeface="Cambria" panose="02040503050406030204" pitchFamily="18" charset="0"/>
            </a:endParaRPr>
          </a:p>
        </p:txBody>
      </p:sp>
      <p:sp>
        <p:nvSpPr>
          <p:cNvPr id="33" name="TextBox 30"/>
          <p:cNvSpPr txBox="1">
            <a:spLocks noChangeArrowheads="1"/>
          </p:cNvSpPr>
          <p:nvPr/>
        </p:nvSpPr>
        <p:spPr bwMode="auto">
          <a:xfrm>
            <a:off x="4738914" y="2015898"/>
            <a:ext cx="1371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TÂY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DƯƠNG</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TextBox 31"/>
          <p:cNvSpPr txBox="1">
            <a:spLocks noChangeArrowheads="1"/>
          </p:cNvSpPr>
          <p:nvPr/>
        </p:nvSpPr>
        <p:spPr bwMode="auto">
          <a:xfrm>
            <a:off x="2148114" y="2396898"/>
            <a:ext cx="1219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BÌNH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DƯƠNG</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32"/>
          <p:cNvSpPr txBox="1">
            <a:spLocks noChangeArrowheads="1"/>
          </p:cNvSpPr>
          <p:nvPr/>
        </p:nvSpPr>
        <p:spPr bwMode="auto">
          <a:xfrm>
            <a:off x="9463314" y="2092098"/>
            <a:ext cx="121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BÌNH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DƯƠNGss</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TextBox 33"/>
          <p:cNvSpPr txBox="1">
            <a:spLocks noChangeArrowheads="1"/>
          </p:cNvSpPr>
          <p:nvPr/>
        </p:nvSpPr>
        <p:spPr bwMode="auto">
          <a:xfrm>
            <a:off x="7253514" y="2777898"/>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DƯƠNG</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Box 34"/>
          <p:cNvSpPr txBox="1">
            <a:spLocks noChangeArrowheads="1"/>
          </p:cNvSpPr>
          <p:nvPr/>
        </p:nvSpPr>
        <p:spPr bwMode="auto">
          <a:xfrm>
            <a:off x="4205514" y="3692298"/>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a:t>
            </a:r>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TextBox 35"/>
          <p:cNvSpPr txBox="1">
            <a:spLocks noChangeArrowheads="1"/>
          </p:cNvSpPr>
          <p:nvPr/>
        </p:nvSpPr>
        <p:spPr bwMode="auto">
          <a:xfrm>
            <a:off x="3367314" y="1634898"/>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BĂC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MỸ</a:t>
            </a:r>
            <a:endParaRPr kumimoji="0" lang="vi-VN" alt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 name="TextBox 36"/>
          <p:cNvSpPr txBox="1">
            <a:spLocks noChangeArrowheads="1"/>
          </p:cNvSpPr>
          <p:nvPr/>
        </p:nvSpPr>
        <p:spPr bwMode="auto">
          <a:xfrm>
            <a:off x="6110514" y="2930298"/>
            <a:ext cx="76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PHI</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7"/>
          <p:cNvSpPr txBox="1">
            <a:spLocks noChangeArrowheads="1"/>
          </p:cNvSpPr>
          <p:nvPr/>
        </p:nvSpPr>
        <p:spPr bwMode="auto">
          <a:xfrm>
            <a:off x="6110514" y="1711098"/>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   ÂU</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TextBox 38"/>
          <p:cNvSpPr txBox="1">
            <a:spLocks noChangeArrowheads="1"/>
          </p:cNvSpPr>
          <p:nvPr/>
        </p:nvSpPr>
        <p:spPr bwMode="auto">
          <a:xfrm>
            <a:off x="7558314" y="1939698"/>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CHÂU  Á</a:t>
            </a:r>
            <a:endParaRPr kumimoji="0" lang="vi-VN" alt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8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par>
                                <p:cTn id="18" presetID="18" presetClass="entr" presetSubtype="1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downLeft)">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2000"/>
                                        <p:tgtEl>
                                          <p:spTgt spid="21"/>
                                        </p:tgtEl>
                                      </p:cBhvr>
                                    </p:animEffect>
                                  </p:childTnLst>
                                </p:cTn>
                              </p:par>
                              <p:par>
                                <p:cTn id="37" presetID="18" presetClass="entr" presetSubtype="1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trips(downLeft)">
                                      <p:cBhvr>
                                        <p:cTn id="39" dur="5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strips(downLeft)">
                                      <p:cBhvr>
                                        <p:cTn id="44" dur="500"/>
                                        <p:tgtEl>
                                          <p:spTgt spid="27"/>
                                        </p:tgtEl>
                                      </p:cBhvr>
                                    </p:animEffect>
                                  </p:childTnLst>
                                </p:cTn>
                              </p:par>
                              <p:par>
                                <p:cTn id="45" presetID="18" presetClass="entr" presetSubtype="1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strips(downLeft)">
                                      <p:cBhvr>
                                        <p:cTn id="47" dur="5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downLeft)">
                                      <p:cBhvr>
                                        <p:cTn id="52" dur="500"/>
                                        <p:tgtEl>
                                          <p:spTgt spid="29"/>
                                        </p:tgtEl>
                                      </p:cBhvr>
                                    </p:animEffect>
                                  </p:childTnLst>
                                </p:cTn>
                              </p:par>
                              <p:par>
                                <p:cTn id="53" presetID="18" presetClass="entr" presetSubtype="12"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strips(downLeft)">
                                      <p:cBhvr>
                                        <p:cTn id="55" dur="5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2000"/>
                                        <p:tgtEl>
                                          <p:spTgt spid="24"/>
                                        </p:tgtEl>
                                      </p:cBhvr>
                                    </p:animEffect>
                                  </p:childTnLst>
                                </p:cTn>
                              </p:par>
                              <p:par>
                                <p:cTn id="64" presetID="22" presetClass="entr" presetSubtype="4"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117599" y="491646"/>
            <a:ext cx="10555941"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5" name="图片 4">
            <a:extLst>
              <a:ext uri="{FF2B5EF4-FFF2-40B4-BE49-F238E27FC236}">
                <a16:creationId xmlns:a16="http://schemas.microsoft.com/office/drawing/2014/main" id="{3DB4F488-7971-46AA-910A-DA16A25FF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589" y="3282400"/>
            <a:ext cx="3722349" cy="3722349"/>
          </a:xfrm>
          <a:prstGeom prst="rect">
            <a:avLst/>
          </a:prstGeom>
        </p:spPr>
      </p:pic>
      <p:pic>
        <p:nvPicPr>
          <p:cNvPr id="27" name="Picture 2" descr="C:\Users\KTC_Computer\Desktop\Magellan-407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2839" y="1464727"/>
            <a:ext cx="3962400" cy="4114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9"/>
          <p:cNvSpPr txBox="1">
            <a:spLocks noChangeArrowheads="1"/>
          </p:cNvSpPr>
          <p:nvPr/>
        </p:nvSpPr>
        <p:spPr bwMode="auto">
          <a:xfrm>
            <a:off x="1108189" y="700179"/>
            <a:ext cx="87269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5. Câu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chuyện</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srgbClr val="006600"/>
              </a:solidFill>
              <a:effectLst>
                <a:glow rad="1016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 Box 11"/>
          <p:cNvSpPr txBox="1">
            <a:spLocks noChangeArrowheads="1"/>
          </p:cNvSpPr>
          <p:nvPr/>
        </p:nvSpPr>
        <p:spPr bwMode="auto">
          <a:xfrm>
            <a:off x="1610639" y="1894803"/>
            <a:ext cx="6172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dũng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dám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vượt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qua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mọi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khăn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đạt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mục</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đích</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đặt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ra.</a:t>
            </a:r>
            <a:endParaRPr kumimoji="0" lang="en-US"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3" name="Text Box 12"/>
          <p:cNvSpPr txBox="1">
            <a:spLocks noChangeArrowheads="1"/>
          </p:cNvSpPr>
          <p:nvPr/>
        </p:nvSpPr>
        <p:spPr bwMode="auto">
          <a:xfrm>
            <a:off x="1908351" y="4250982"/>
            <a:ext cx="6248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ham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ham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khám</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phá</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cái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mới</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lạ</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bí</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ẩn</a:t>
            </a:r>
            <a:r>
              <a:rPr kumimoji="0" lang="en-US" alt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663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circle(in)">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6" y="-396555"/>
            <a:ext cx="10922317" cy="7651106"/>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612"/>
          <a:stretch/>
        </p:blipFill>
        <p:spPr>
          <a:xfrm>
            <a:off x="-56367" y="5689600"/>
            <a:ext cx="13743338" cy="1168400"/>
          </a:xfrm>
          <a:prstGeom prst="rect">
            <a:avLst/>
          </a:prstGeom>
        </p:spPr>
      </p:pic>
      <p:sp>
        <p:nvSpPr>
          <p:cNvPr id="3" name="Rectangle 2"/>
          <p:cNvSpPr/>
          <p:nvPr/>
        </p:nvSpPr>
        <p:spPr>
          <a:xfrm>
            <a:off x="1163357" y="2037739"/>
            <a:ext cx="8924069" cy="33239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Bài</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văn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ca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ngợi</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Ma-</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gien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lăng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và</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đoàn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thám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hiểm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đã</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dũng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cảm</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vượt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bao</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khó</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khăn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hi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sinh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mất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mát</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để</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hoàn</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thành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sứ</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mạng</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lịch</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006600"/>
                </a:solidFill>
                <a:effectLst/>
                <a:uLnTx/>
                <a:uFillTx/>
                <a:latin typeface="UTM Americana" panose="02040603050506020204" pitchFamily="18" charset="0"/>
                <a:cs typeface="Times New Roman" panose="02020603050405020304" pitchFamily="18" charset="0"/>
              </a:rPr>
              <a:t>sử</a:t>
            </a:r>
            <a:r>
              <a:rPr kumimoji="0" lang="en-US" altLang="en-US" sz="3500" b="1" i="0" u="none" strike="noStrike" kern="1200" cap="none" spc="0" normalizeH="0" baseline="0" noProof="0" dirty="0">
                <a:ln>
                  <a:noFill/>
                </a:ln>
                <a:solidFill>
                  <a:srgbClr val="0066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Khẳng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định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trái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đất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hình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cầu</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phát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hiện</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Thái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Bình</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Dương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và</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những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vùng</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đất</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r>
              <a:rPr kumimoji="0" lang="en-US" altLang="en-US" sz="3500" b="1" i="0" u="none" strike="noStrike" kern="1200" cap="none" spc="0" normalizeH="0" baseline="0" noProof="0" dirty="0" err="1">
                <a:ln>
                  <a:noFill/>
                </a:ln>
                <a:solidFill>
                  <a:srgbClr val="C00000"/>
                </a:solidFill>
                <a:effectLst/>
                <a:uLnTx/>
                <a:uFillTx/>
                <a:latin typeface="UTM Americana" panose="02040603050506020204" pitchFamily="18" charset="0"/>
                <a:cs typeface="Times New Roman" panose="02020603050405020304" pitchFamily="18" charset="0"/>
              </a:rPr>
              <a:t>mới</a:t>
            </a:r>
            <a:r>
              <a:rPr kumimoji="0" lang="en-US" altLang="en-US" sz="3500" b="1"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a:t>
            </a:r>
            <a:r>
              <a:rPr kumimoji="0" lang="en-US" altLang="en-US" sz="3500" b="0" i="0" u="none" strike="noStrike" kern="1200" cap="none" spc="0" normalizeH="0" baseline="0" noProof="0" dirty="0">
                <a:ln>
                  <a:noFill/>
                </a:ln>
                <a:solidFill>
                  <a:srgbClr val="C00000"/>
                </a:solidFill>
                <a:effectLst/>
                <a:uLnTx/>
                <a:uFillTx/>
                <a:latin typeface="UTM Americana" panose="02040603050506020204" pitchFamily="18" charset="0"/>
                <a:cs typeface="Times New Roman" panose="02020603050405020304" pitchFamily="18" charset="0"/>
              </a:rPr>
              <a:t> </a:t>
            </a:r>
            <a:endParaRPr kumimoji="0" lang="en-US" sz="3500" b="0" i="0" u="none" strike="noStrike" kern="1200" cap="none" spc="0" normalizeH="0" baseline="0" noProof="0" dirty="0">
              <a:ln>
                <a:noFill/>
              </a:ln>
              <a:solidFill>
                <a:srgbClr val="C00000"/>
              </a:solidFill>
              <a:effectLst/>
              <a:uLnTx/>
              <a:uFillTx/>
              <a:latin typeface="UTM Americana" panose="02040603050506020204" pitchFamily="18" charset="0"/>
            </a:endParaRPr>
          </a:p>
        </p:txBody>
      </p:sp>
      <p:sp>
        <p:nvSpPr>
          <p:cNvPr id="5" name="Rectangle 4"/>
          <p:cNvSpPr/>
          <p:nvPr/>
        </p:nvSpPr>
        <p:spPr>
          <a:xfrm>
            <a:off x="856963" y="480611"/>
            <a:ext cx="389722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6000" b="1"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altLang="en-US" sz="6000" b="1" u="none" strike="noStrike" kern="1200" cap="none" spc="0" normalizeH="0" baseline="0" noProof="0" dirty="0">
                <a:ln>
                  <a:noFill/>
                </a:ln>
                <a:solidFill>
                  <a:srgbClr val="C000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altLang="en-US" sz="6000" b="1" u="none" strike="noStrike" kern="1200" cap="none" spc="0" normalizeH="0" baseline="0" noProof="0" dirty="0">
                <a:ln>
                  <a:noFill/>
                </a:ln>
                <a:solidFill>
                  <a:srgbClr val="006600"/>
                </a:solidFill>
                <a:effectLst>
                  <a:glow rad="1397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6000" b="0" u="none" strike="noStrike" kern="1200" cap="none" spc="0" normalizeH="0" baseline="0" noProof="0" dirty="0">
              <a:ln>
                <a:noFill/>
              </a:ln>
              <a:solidFill>
                <a:prstClr val="black"/>
              </a:solidFill>
              <a:effectLst>
                <a:glow rad="139700">
                  <a:srgbClr val="FFC000">
                    <a:satMod val="175000"/>
                    <a:alpha val="40000"/>
                  </a:srgbClr>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16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683657" y="740301"/>
            <a:ext cx="8795100" cy="5785758"/>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sp>
        <p:nvSpPr>
          <p:cNvPr id="10" name="文本框 9">
            <a:extLst>
              <a:ext uri="{FF2B5EF4-FFF2-40B4-BE49-F238E27FC236}">
                <a16:creationId xmlns:a16="http://schemas.microsoft.com/office/drawing/2014/main" id="{5998B87C-DA76-4326-B0CA-1812A9B64163}"/>
              </a:ext>
            </a:extLst>
          </p:cNvPr>
          <p:cNvSpPr txBox="1"/>
          <p:nvPr/>
        </p:nvSpPr>
        <p:spPr>
          <a:xfrm>
            <a:off x="1840470" y="920442"/>
            <a:ext cx="867807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Em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học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tập</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những</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đức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tính</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tốt</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nào</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các</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nhà</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thám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0" i="0" u="none" strike="noStrike" kern="1200" cap="none" spc="0" normalizeH="0" baseline="0" noProof="0" dirty="0" err="1">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hiểm</a:t>
            </a:r>
            <a:r>
              <a:rPr kumimoji="0" lang="en-US" sz="6000" b="0" i="0" u="none" strike="noStrike" kern="1200" cap="none" spc="0" normalizeH="0" baseline="0" noProof="0" dirty="0">
                <a:ln>
                  <a:noFill/>
                </a:ln>
                <a:solidFill>
                  <a:srgbClr val="FC594A"/>
                </a:solidFill>
                <a:effectLst/>
                <a:uLnTx/>
                <a:uFillTx/>
                <a:latin typeface="Cambria" panose="02040503050406030204" pitchFamily="18" charset="0"/>
                <a:ea typeface="Cambria" panose="02040503050406030204" pitchFamily="18" charset="0"/>
                <a:cs typeface="Times New Roman" pitchFamily="18" charset="0"/>
              </a:rPr>
              <a:t> ?</a:t>
            </a:r>
          </a:p>
        </p:txBody>
      </p:sp>
      <p:pic>
        <p:nvPicPr>
          <p:cNvPr id="5" name="图片 4">
            <a:extLst>
              <a:ext uri="{FF2B5EF4-FFF2-40B4-BE49-F238E27FC236}">
                <a16:creationId xmlns:a16="http://schemas.microsoft.com/office/drawing/2014/main" id="{2BEBF206-1529-4696-96E2-F683D9CB5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245" y="3010666"/>
            <a:ext cx="5063924" cy="3515393"/>
          </a:xfrm>
          <a:prstGeom prst="rect">
            <a:avLst/>
          </a:prstGeom>
        </p:spPr>
      </p:pic>
    </p:spTree>
    <p:custDataLst>
      <p:tags r:id="rId1"/>
    </p:custDataLst>
    <p:extLst>
      <p:ext uri="{BB962C8B-B14F-4D97-AF65-F5344CB8AC3E}">
        <p14:creationId xmlns:p14="http://schemas.microsoft.com/office/powerpoint/2010/main" val="37800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81600" y="2007140"/>
            <a:ext cx="6228799" cy="1325563"/>
          </a:xfrm>
        </p:spPr>
        <p:txBody>
          <a:bodyPr>
            <a:noAutofit/>
          </a:bodyPr>
          <a:lstStyle/>
          <a:p>
            <a:pPr algn="ctr"/>
            <a:r>
              <a:rPr lang="en-US" altLang="zh-CN" sz="8800" dirty="0" err="1">
                <a:ln w="28575">
                  <a:noFill/>
                </a:ln>
                <a:solidFill>
                  <a:srgbClr val="DF767E"/>
                </a:solidFill>
                <a:latin typeface="UTM Tam Le" panose="02040603050506020204" pitchFamily="18" charset="0"/>
                <a:ea typeface="+mn-ea"/>
                <a:cs typeface="+mn-ea"/>
                <a:sym typeface="+mn-lt"/>
              </a:rPr>
              <a:t>Luyện</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đọc</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diễn</a:t>
            </a:r>
            <a:r>
              <a:rPr lang="en-US" altLang="zh-CN" sz="8800" dirty="0">
                <a:ln w="28575">
                  <a:noFill/>
                </a:ln>
                <a:solidFill>
                  <a:srgbClr val="DF767E"/>
                </a:solidFill>
                <a:latin typeface="UTM Tam Le" panose="02040603050506020204" pitchFamily="18" charset="0"/>
                <a:ea typeface="+mn-ea"/>
                <a:cs typeface="+mn-ea"/>
                <a:sym typeface="+mn-lt"/>
              </a:rPr>
              <a:t> </a:t>
            </a:r>
            <a:r>
              <a:rPr lang="en-US" altLang="zh-CN" sz="8800" dirty="0" err="1">
                <a:ln w="28575">
                  <a:noFill/>
                </a:ln>
                <a:solidFill>
                  <a:srgbClr val="DF767E"/>
                </a:solidFill>
                <a:latin typeface="UTM Tam Le" panose="02040603050506020204" pitchFamily="18" charset="0"/>
                <a:ea typeface="+mn-ea"/>
                <a:cs typeface="+mn-ea"/>
                <a:sym typeface="+mn-lt"/>
              </a:rPr>
              <a:t>cảm</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336784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DCD2EB64-AC13-4317-B79B-CF122112B9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2836" y="-4784889"/>
            <a:ext cx="17376693" cy="18146927"/>
          </a:xfrm>
          <a:prstGeom prst="rect">
            <a:avLst/>
          </a:prstGeom>
        </p:spPr>
      </p:pic>
      <p:pic>
        <p:nvPicPr>
          <p:cNvPr id="70" name="图片 69">
            <a:extLst>
              <a:ext uri="{FF2B5EF4-FFF2-40B4-BE49-F238E27FC236}">
                <a16:creationId xmlns:a16="http://schemas.microsoft.com/office/drawing/2014/main" id="{6FBC1C42-85B0-4DC0-BD25-9DB78D0F9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57" y="3434913"/>
            <a:ext cx="3591654" cy="3103084"/>
          </a:xfrm>
          <a:prstGeom prst="rect">
            <a:avLst/>
          </a:prstGeom>
        </p:spPr>
      </p:pic>
      <p:sp>
        <p:nvSpPr>
          <p:cNvPr id="3" name="Rectangle 2"/>
          <p:cNvSpPr/>
          <p:nvPr/>
        </p:nvSpPr>
        <p:spPr>
          <a:xfrm>
            <a:off x="2133600" y="1166842"/>
            <a:ext cx="9144000" cy="47089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srgbClr val="F45D4F"/>
                </a:solidFill>
                <a:effectLst/>
                <a:uLnTx/>
                <a:uFillTx/>
                <a:latin typeface="UTM Edwardian"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Vượt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Tây</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Ma–</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gien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lăng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cho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đoàn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thuyền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dọc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theo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bờ</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Nam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Mĩ</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gần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mỏm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cực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nam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thì</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phát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hiện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một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eo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dẫn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một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mênh</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mông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Thấy</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sóng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yên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biển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lặng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Ma–</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gien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lăng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đặt</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tên</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cho</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mới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tìm</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được</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là</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Thái</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Bình</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45D4F"/>
                </a:solidFill>
                <a:effectLst/>
                <a:uLnTx/>
                <a:uFillTx/>
                <a:latin typeface="UTM Americana" panose="02040603050506020204" pitchFamily="18" charset="0"/>
                <a:cs typeface="Times New Roman" panose="02020603050405020304" pitchFamily="18" charset="0"/>
              </a:rPr>
              <a:t>Dương</a:t>
            </a:r>
            <a:r>
              <a:rPr kumimoji="0" lang="en-US" altLang="en-US" sz="3600" b="1" i="0" u="none" strike="noStrike" kern="1200" cap="none" spc="0" normalizeH="0" baseline="0" noProof="0" dirty="0">
                <a:ln>
                  <a:noFill/>
                </a:ln>
                <a:solidFill>
                  <a:srgbClr val="F45D4F"/>
                </a:solidFill>
                <a:effectLst/>
                <a:uLnTx/>
                <a:uFillTx/>
                <a:latin typeface="UTM Americana" panose="020406030505060202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45D4F"/>
              </a:solidFill>
              <a:effectLst/>
              <a:uLnTx/>
              <a:uFillTx/>
              <a:latin typeface="UTM Americana" panose="02040603050506020204" pitchFamily="18" charset="0"/>
            </a:endParaRPr>
          </a:p>
        </p:txBody>
      </p:sp>
      <p:cxnSp>
        <p:nvCxnSpPr>
          <p:cNvPr id="28" name="Straight Connector 27"/>
          <p:cNvCxnSpPr/>
          <p:nvPr/>
        </p:nvCxnSpPr>
        <p:spPr>
          <a:xfrm flipH="1">
            <a:off x="7704534" y="1333500"/>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H="1">
            <a:off x="11299030" y="3561126"/>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4669295" y="4152899"/>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H="1">
            <a:off x="8663181" y="4690568"/>
            <a:ext cx="271289" cy="591773"/>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154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75" r="-4801" b="26028"/>
          <a:stretch/>
        </p:blipFill>
        <p:spPr>
          <a:xfrm>
            <a:off x="6688899" y="-9477"/>
            <a:ext cx="3961381" cy="2655545"/>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4927" y="-58516"/>
            <a:ext cx="1403423" cy="1553227"/>
          </a:xfrm>
          <a:prstGeom prst="rect">
            <a:avLst/>
          </a:prstGeom>
        </p:spPr>
      </p:pic>
      <p:sp>
        <p:nvSpPr>
          <p:cNvPr id="3" name="Regular Pentagon 2"/>
          <p:cNvSpPr/>
          <p:nvPr/>
        </p:nvSpPr>
        <p:spPr>
          <a:xfrm rot="17631437">
            <a:off x="-73494" y="-246542"/>
            <a:ext cx="6324376" cy="6605288"/>
          </a:xfrm>
          <a:prstGeom prst="pentagon">
            <a:avLst/>
          </a:prstGeom>
          <a:solidFill>
            <a:srgbClr val="BBA687"/>
          </a:solidFill>
          <a:ln w="57150">
            <a:solidFill>
              <a:srgbClr val="E8E4D8"/>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1030" name="Picture 6" descr="High Fiv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l="2923" t="731" r="13167" b="-731"/>
          <a:stretch/>
        </p:blipFill>
        <p:spPr bwMode="auto">
          <a:xfrm>
            <a:off x="5373666" y="1137703"/>
            <a:ext cx="6855269" cy="603971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7408" y="3839604"/>
            <a:ext cx="3834662" cy="3339330"/>
          </a:xfrm>
          <a:prstGeom prst="rect">
            <a:avLst/>
          </a:prstGeom>
        </p:spPr>
      </p:pic>
      <p:pic>
        <p:nvPicPr>
          <p:cNvPr id="18" name="图片 4">
            <a:extLst>
              <a:ext uri="{FF2B5EF4-FFF2-40B4-BE49-F238E27FC236}">
                <a16:creationId xmlns:a16="http://schemas.microsoft.com/office/drawing/2014/main" id="{DCD2EB64-AC13-4317-B79B-CF122112B9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19" y="-328780"/>
            <a:ext cx="4873674" cy="3294149"/>
          </a:xfrm>
          <a:prstGeom prst="rect">
            <a:avLst/>
          </a:prstGeom>
        </p:spPr>
      </p:pic>
      <p:sp>
        <p:nvSpPr>
          <p:cNvPr id="6" name="TextBox 5"/>
          <p:cNvSpPr txBox="1"/>
          <p:nvPr/>
        </p:nvSpPr>
        <p:spPr>
          <a:xfrm>
            <a:off x="2528804" y="718097"/>
            <a:ext cx="19665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00C01"/>
                </a:solidFill>
                <a:effectLst/>
                <a:uLnTx/>
                <a:uFillTx/>
                <a:latin typeface="UTM A&amp;S Signwriter" panose="02040603050506020204" pitchFamily="18" charset="0"/>
                <a:cs typeface="+mn-cs"/>
              </a:rPr>
              <a:t>Tập</a:t>
            </a:r>
            <a:r>
              <a:rPr kumimoji="0" lang="en-US" sz="5400" b="0" i="0" u="none" strike="noStrike" kern="1200" cap="none" spc="0" normalizeH="0" baseline="0" noProof="0" dirty="0">
                <a:ln>
                  <a:noFill/>
                </a:ln>
                <a:solidFill>
                  <a:srgbClr val="500C01"/>
                </a:solidFill>
                <a:effectLst/>
                <a:uLnTx/>
                <a:uFillTx/>
                <a:latin typeface="UTM A&amp;S Signwriter" panose="02040603050506020204" pitchFamily="18" charset="0"/>
                <a:cs typeface="+mn-cs"/>
              </a:rPr>
              <a:t> </a:t>
            </a:r>
            <a:r>
              <a:rPr kumimoji="0" lang="en-US" sz="5400" b="0" i="0" u="none" strike="noStrike" kern="1200" cap="none" spc="0" normalizeH="0" baseline="0" noProof="0" dirty="0" err="1">
                <a:ln>
                  <a:noFill/>
                </a:ln>
                <a:solidFill>
                  <a:srgbClr val="500C01"/>
                </a:solidFill>
                <a:effectLst/>
                <a:uLnTx/>
                <a:uFillTx/>
                <a:latin typeface="UTM A&amp;S Signwriter" panose="02040603050506020204" pitchFamily="18" charset="0"/>
                <a:cs typeface="+mn-cs"/>
              </a:rPr>
              <a:t>đọc</a:t>
            </a:r>
            <a:r>
              <a:rPr kumimoji="0" lang="en-US" sz="5400" b="0" i="0" u="none" strike="noStrike" kern="1200" cap="none" spc="0" normalizeH="0" baseline="0" noProof="0" dirty="0">
                <a:ln>
                  <a:noFill/>
                </a:ln>
                <a:solidFill>
                  <a:srgbClr val="500C01"/>
                </a:solidFill>
                <a:effectLst/>
                <a:uLnTx/>
                <a:uFillTx/>
                <a:latin typeface="UTM A&amp;S Signwriter" panose="02040603050506020204" pitchFamily="18" charset="0"/>
                <a:cs typeface="+mn-cs"/>
              </a:rPr>
              <a:t> 4</a:t>
            </a:r>
          </a:p>
        </p:txBody>
      </p:sp>
      <p:sp>
        <p:nvSpPr>
          <p:cNvPr id="4" name="TextBox 3"/>
          <p:cNvSpPr txBox="1"/>
          <p:nvPr/>
        </p:nvSpPr>
        <p:spPr>
          <a:xfrm>
            <a:off x="598044" y="1711950"/>
            <a:ext cx="54384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Hơn</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một</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nghìn</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ngày</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vòng</a:t>
            </a:r>
            <a:r>
              <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 </a:t>
            </a:r>
            <a:r>
              <a:rPr kumimoji="0" lang="en-US" sz="8000" b="0" i="0" u="none" strike="noStrike" kern="1200" cap="none" spc="0" normalizeH="0" baseline="0" noProof="0" dirty="0" err="1">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quanh</a:t>
            </a:r>
            <a:endParaRPr kumimoji="0" lang="en-US" sz="8000" b="0" i="0" u="none" strike="noStrike" kern="1200" cap="none" spc="0" normalizeH="0" baseline="0" noProof="0" dirty="0">
              <a:ln>
                <a:noFill/>
              </a:ln>
              <a:solidFill>
                <a:prstClr val="white"/>
              </a:solidFill>
              <a:effectLst>
                <a:glow rad="228600">
                  <a:srgbClr val="FFC000">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endParaRPr>
          </a:p>
        </p:txBody>
      </p:sp>
      <p:grpSp>
        <p:nvGrpSpPr>
          <p:cNvPr id="2" name="Group 1"/>
          <p:cNvGrpSpPr/>
          <p:nvPr/>
        </p:nvGrpSpPr>
        <p:grpSpPr>
          <a:xfrm>
            <a:off x="2446455" y="4136021"/>
            <a:ext cx="7101798" cy="1573603"/>
            <a:chOff x="2446455" y="4136021"/>
            <a:chExt cx="7101798" cy="1573603"/>
          </a:xfrm>
        </p:grpSpPr>
        <p:sp>
          <p:nvSpPr>
            <p:cNvPr id="16" name="TextBox 15"/>
            <p:cNvSpPr txBox="1"/>
            <p:nvPr/>
          </p:nvSpPr>
          <p:spPr>
            <a:xfrm>
              <a:off x="2446455" y="4139964"/>
              <a:ext cx="71017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00C01"/>
                  </a:solidFill>
                  <a:effectLst>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TRÁI ĐẤT</a:t>
              </a:r>
            </a:p>
          </p:txBody>
        </p:sp>
        <p:sp>
          <p:nvSpPr>
            <p:cNvPr id="21" name="TextBox 20"/>
            <p:cNvSpPr txBox="1"/>
            <p:nvPr/>
          </p:nvSpPr>
          <p:spPr>
            <a:xfrm>
              <a:off x="2512920" y="4136021"/>
              <a:ext cx="66839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EC41F"/>
                  </a:solidFill>
                  <a:effectLst>
                    <a:glow rad="101600">
                      <a:srgbClr val="ED7D31">
                        <a:satMod val="175000"/>
                        <a:alpha val="40000"/>
                      </a:srgbClr>
                    </a:glow>
                    <a:outerShdw blurRad="50800" dist="38100" dir="2700000" algn="tl" rotWithShape="0">
                      <a:prstClr val="black">
                        <a:alpha val="40000"/>
                      </a:prstClr>
                    </a:outerShdw>
                    <a:reflection blurRad="6350" stA="50000" endA="300" endPos="50000" dist="29997" dir="5400000" sy="-100000" algn="bl" rotWithShape="0"/>
                  </a:effectLst>
                  <a:uLnTx/>
                  <a:uFillTx/>
                  <a:latin typeface="UTM A&amp;S Signwriter" panose="02040603050506020204" pitchFamily="18" charset="0"/>
                  <a:cs typeface="+mn-cs"/>
                </a:rPr>
                <a:t>TRÁI ĐẤT</a:t>
              </a:r>
            </a:p>
          </p:txBody>
        </p:sp>
      </p:grpSp>
      <p:pic>
        <p:nvPicPr>
          <p:cNvPr id="1032" name="Picture 8" descr="TrÃ¡i Äáº¥t HÃ¬nh áº£nh | Äá»nh dáº¡ng hÃ¬nh áº£nh PNG 400238923| vn.lovepik.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79209" y="2693027"/>
            <a:ext cx="1613195" cy="161319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7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16" presetClass="entr" presetSubtype="37"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barn(outVertical)">
                                      <p:cBhvr>
                                        <p:cTn id="21" dur="500"/>
                                        <p:tgtEl>
                                          <p:spTgt spid="10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80">
                                          <p:stCondLst>
                                            <p:cond delay="0"/>
                                          </p:stCondLst>
                                        </p:cTn>
                                        <p:tgtEl>
                                          <p:spTgt spid="18"/>
                                        </p:tgtEl>
                                      </p:cBhvr>
                                    </p:animEffect>
                                    <p:anim calcmode="lin" valueType="num">
                                      <p:cBhvr>
                                        <p:cTn id="3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5" dur="26">
                                          <p:stCondLst>
                                            <p:cond delay="650"/>
                                          </p:stCondLst>
                                        </p:cTn>
                                        <p:tgtEl>
                                          <p:spTgt spid="18"/>
                                        </p:tgtEl>
                                      </p:cBhvr>
                                      <p:to x="100000" y="60000"/>
                                    </p:animScale>
                                    <p:animScale>
                                      <p:cBhvr>
                                        <p:cTn id="36" dur="166" decel="50000">
                                          <p:stCondLst>
                                            <p:cond delay="676"/>
                                          </p:stCondLst>
                                        </p:cTn>
                                        <p:tgtEl>
                                          <p:spTgt spid="18"/>
                                        </p:tgtEl>
                                      </p:cBhvr>
                                      <p:to x="100000" y="100000"/>
                                    </p:animScale>
                                    <p:animScale>
                                      <p:cBhvr>
                                        <p:cTn id="37" dur="26">
                                          <p:stCondLst>
                                            <p:cond delay="1312"/>
                                          </p:stCondLst>
                                        </p:cTn>
                                        <p:tgtEl>
                                          <p:spTgt spid="18"/>
                                        </p:tgtEl>
                                      </p:cBhvr>
                                      <p:to x="100000" y="80000"/>
                                    </p:animScale>
                                    <p:animScale>
                                      <p:cBhvr>
                                        <p:cTn id="38" dur="166" decel="50000">
                                          <p:stCondLst>
                                            <p:cond delay="1338"/>
                                          </p:stCondLst>
                                        </p:cTn>
                                        <p:tgtEl>
                                          <p:spTgt spid="18"/>
                                        </p:tgtEl>
                                      </p:cBhvr>
                                      <p:to x="100000" y="100000"/>
                                    </p:animScale>
                                    <p:animScale>
                                      <p:cBhvr>
                                        <p:cTn id="39" dur="26">
                                          <p:stCondLst>
                                            <p:cond delay="1642"/>
                                          </p:stCondLst>
                                        </p:cTn>
                                        <p:tgtEl>
                                          <p:spTgt spid="18"/>
                                        </p:tgtEl>
                                      </p:cBhvr>
                                      <p:to x="100000" y="90000"/>
                                    </p:animScale>
                                    <p:animScale>
                                      <p:cBhvr>
                                        <p:cTn id="40" dur="166" decel="50000">
                                          <p:stCondLst>
                                            <p:cond delay="1668"/>
                                          </p:stCondLst>
                                        </p:cTn>
                                        <p:tgtEl>
                                          <p:spTgt spid="18"/>
                                        </p:tgtEl>
                                      </p:cBhvr>
                                      <p:to x="100000" y="100000"/>
                                    </p:animScale>
                                    <p:animScale>
                                      <p:cBhvr>
                                        <p:cTn id="41" dur="26">
                                          <p:stCondLst>
                                            <p:cond delay="1808"/>
                                          </p:stCondLst>
                                        </p:cTn>
                                        <p:tgtEl>
                                          <p:spTgt spid="18"/>
                                        </p:tgtEl>
                                      </p:cBhvr>
                                      <p:to x="100000" y="95000"/>
                                    </p:animScale>
                                    <p:animScale>
                                      <p:cBhvr>
                                        <p:cTn id="42" dur="166" decel="50000">
                                          <p:stCondLst>
                                            <p:cond delay="1834"/>
                                          </p:stCondLst>
                                        </p:cTn>
                                        <p:tgtEl>
                                          <p:spTgt spid="18"/>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grpId="0" nodeType="clickEffect">
                                  <p:stCondLst>
                                    <p:cond delay="0"/>
                                  </p:stCondLst>
                                  <p:iterate type="lt">
                                    <p:tmPct val="10000"/>
                                  </p:iterate>
                                  <p:childTnLst>
                                    <p:set>
                                      <p:cBhvr>
                                        <p:cTn id="62" dur="1" fill="hold">
                                          <p:stCondLst>
                                            <p:cond delay="0"/>
                                          </p:stCondLst>
                                        </p:cTn>
                                        <p:tgtEl>
                                          <p:spTgt spid="4"/>
                                        </p:tgtEl>
                                        <p:attrNameLst>
                                          <p:attrName>style.visibility</p:attrName>
                                        </p:attrNameLst>
                                      </p:cBhvr>
                                      <p:to>
                                        <p:strVal val="visible"/>
                                      </p:to>
                                    </p:set>
                                    <p:anim by="(-#ppt_w*2)" calcmode="lin" valueType="num">
                                      <p:cBhvr rctx="PPT">
                                        <p:cTn id="63" dur="500" autoRev="1" fill="hold">
                                          <p:stCondLst>
                                            <p:cond delay="0"/>
                                          </p:stCondLst>
                                        </p:cTn>
                                        <p:tgtEl>
                                          <p:spTgt spid="4"/>
                                        </p:tgtEl>
                                        <p:attrNameLst>
                                          <p:attrName>ppt_w</p:attrName>
                                        </p:attrNameLst>
                                      </p:cBhvr>
                                    </p:anim>
                                    <p:anim by="(#ppt_w*0.50)" calcmode="lin" valueType="num">
                                      <p:cBhvr>
                                        <p:cTn id="64" dur="500" decel="50000" autoRev="1" fill="hold">
                                          <p:stCondLst>
                                            <p:cond delay="0"/>
                                          </p:stCondLst>
                                        </p:cTn>
                                        <p:tgtEl>
                                          <p:spTgt spid="4"/>
                                        </p:tgtEl>
                                        <p:attrNameLst>
                                          <p:attrName>ppt_x</p:attrName>
                                        </p:attrNameLst>
                                      </p:cBhvr>
                                    </p:anim>
                                    <p:anim from="(-#ppt_h/2)" to="(#ppt_y)" calcmode="lin" valueType="num">
                                      <p:cBhvr>
                                        <p:cTn id="65" dur="1000" fill="hold">
                                          <p:stCondLst>
                                            <p:cond delay="0"/>
                                          </p:stCondLst>
                                        </p:cTn>
                                        <p:tgtEl>
                                          <p:spTgt spid="4"/>
                                        </p:tgtEl>
                                        <p:attrNameLst>
                                          <p:attrName>ppt_y</p:attrName>
                                        </p:attrNameLst>
                                      </p:cBhvr>
                                    </p:anim>
                                    <p:animRot by="21600000">
                                      <p:cBhvr>
                                        <p:cTn id="66" dur="1000" fill="hold">
                                          <p:stCondLst>
                                            <p:cond delay="0"/>
                                          </p:stCondLst>
                                        </p:cTn>
                                        <p:tgtEl>
                                          <p:spTgt spid="4"/>
                                        </p:tgtEl>
                                        <p:attrNameLst>
                                          <p:attrName>r</p:attrName>
                                        </p:attrNameLst>
                                      </p:cBhvr>
                                    </p:animRot>
                                  </p:childTnLst>
                                </p:cTn>
                              </p:par>
                            </p:childTnLst>
                          </p:cTn>
                        </p:par>
                        <p:par>
                          <p:cTn id="67" fill="hold">
                            <p:stCondLst>
                              <p:cond delay="3300"/>
                            </p:stCondLst>
                            <p:childTnLst>
                              <p:par>
                                <p:cTn id="68" presetID="43"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
                                        <p:tgtEl>
                                          <p:spTgt spid="2"/>
                                        </p:tgtEl>
                                      </p:cBhvr>
                                    </p:animEffect>
                                    <p:anim calcmode="lin" valueType="num">
                                      <p:cBhvr>
                                        <p:cTn id="71" dur="400" fill="hold"/>
                                        <p:tgtEl>
                                          <p:spTgt spid="2"/>
                                        </p:tgtEl>
                                        <p:attrNameLst>
                                          <p:attrName>ppt_x</p:attrName>
                                        </p:attrNameLst>
                                      </p:cBhvr>
                                      <p:tavLst>
                                        <p:tav tm="0">
                                          <p:val>
                                            <p:strVal val="#ppt_x"/>
                                          </p:val>
                                        </p:tav>
                                        <p:tav tm="100000">
                                          <p:val>
                                            <p:strVal val="#ppt_x"/>
                                          </p:val>
                                        </p:tav>
                                      </p:tavLst>
                                    </p:anim>
                                    <p:anim calcmode="lin" valueType="num">
                                      <p:cBhvr>
                                        <p:cTn id="72" dur="400" fill="hold"/>
                                        <p:tgtEl>
                                          <p:spTgt spid="2"/>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5" presetID="26"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wipe(down)">
                                      <p:cBhvr>
                                        <p:cTn id="77" dur="580">
                                          <p:stCondLst>
                                            <p:cond delay="0"/>
                                          </p:stCondLst>
                                        </p:cTn>
                                        <p:tgtEl>
                                          <p:spTgt spid="1032"/>
                                        </p:tgtEl>
                                      </p:cBhvr>
                                    </p:animEffect>
                                    <p:anim calcmode="lin" valueType="num">
                                      <p:cBhvr>
                                        <p:cTn id="78"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83" dur="26">
                                          <p:stCondLst>
                                            <p:cond delay="650"/>
                                          </p:stCondLst>
                                        </p:cTn>
                                        <p:tgtEl>
                                          <p:spTgt spid="1032"/>
                                        </p:tgtEl>
                                      </p:cBhvr>
                                      <p:to x="100000" y="60000"/>
                                    </p:animScale>
                                    <p:animScale>
                                      <p:cBhvr>
                                        <p:cTn id="84" dur="166" decel="50000">
                                          <p:stCondLst>
                                            <p:cond delay="676"/>
                                          </p:stCondLst>
                                        </p:cTn>
                                        <p:tgtEl>
                                          <p:spTgt spid="1032"/>
                                        </p:tgtEl>
                                      </p:cBhvr>
                                      <p:to x="100000" y="100000"/>
                                    </p:animScale>
                                    <p:animScale>
                                      <p:cBhvr>
                                        <p:cTn id="85" dur="26">
                                          <p:stCondLst>
                                            <p:cond delay="1312"/>
                                          </p:stCondLst>
                                        </p:cTn>
                                        <p:tgtEl>
                                          <p:spTgt spid="1032"/>
                                        </p:tgtEl>
                                      </p:cBhvr>
                                      <p:to x="100000" y="80000"/>
                                    </p:animScale>
                                    <p:animScale>
                                      <p:cBhvr>
                                        <p:cTn id="86" dur="166" decel="50000">
                                          <p:stCondLst>
                                            <p:cond delay="1338"/>
                                          </p:stCondLst>
                                        </p:cTn>
                                        <p:tgtEl>
                                          <p:spTgt spid="1032"/>
                                        </p:tgtEl>
                                      </p:cBhvr>
                                      <p:to x="100000" y="100000"/>
                                    </p:animScale>
                                    <p:animScale>
                                      <p:cBhvr>
                                        <p:cTn id="87" dur="26">
                                          <p:stCondLst>
                                            <p:cond delay="1642"/>
                                          </p:stCondLst>
                                        </p:cTn>
                                        <p:tgtEl>
                                          <p:spTgt spid="1032"/>
                                        </p:tgtEl>
                                      </p:cBhvr>
                                      <p:to x="100000" y="90000"/>
                                    </p:animScale>
                                    <p:animScale>
                                      <p:cBhvr>
                                        <p:cTn id="88" dur="166" decel="50000">
                                          <p:stCondLst>
                                            <p:cond delay="1668"/>
                                          </p:stCondLst>
                                        </p:cTn>
                                        <p:tgtEl>
                                          <p:spTgt spid="1032"/>
                                        </p:tgtEl>
                                      </p:cBhvr>
                                      <p:to x="100000" y="100000"/>
                                    </p:animScale>
                                    <p:animScale>
                                      <p:cBhvr>
                                        <p:cTn id="89" dur="26">
                                          <p:stCondLst>
                                            <p:cond delay="1808"/>
                                          </p:stCondLst>
                                        </p:cTn>
                                        <p:tgtEl>
                                          <p:spTgt spid="1032"/>
                                        </p:tgtEl>
                                      </p:cBhvr>
                                      <p:to x="100000" y="95000"/>
                                    </p:animScale>
                                    <p:animScale>
                                      <p:cBhvr>
                                        <p:cTn id="90" dur="166" decel="50000">
                                          <p:stCondLst>
                                            <p:cond delay="1834"/>
                                          </p:stCondLst>
                                        </p:cTn>
                                        <p:tgtEl>
                                          <p:spTgt spid="10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1900"/>
            <a:ext cx="12192000" cy="3086100"/>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sp>
        <p:nvSpPr>
          <p:cNvPr id="10" name="标题 1">
            <a:extLst>
              <a:ext uri="{FF2B5EF4-FFF2-40B4-BE49-F238E27FC236}">
                <a16:creationId xmlns:a16="http://schemas.microsoft.com/office/drawing/2014/main" id="{83207D33-C03A-46AF-B5F7-4DCC3571A9EF}"/>
              </a:ext>
            </a:extLst>
          </p:cNvPr>
          <p:cNvSpPr txBox="1">
            <a:spLocks/>
          </p:cNvSpPr>
          <p:nvPr/>
        </p:nvSpPr>
        <p:spPr>
          <a:xfrm>
            <a:off x="344857" y="2852025"/>
            <a:ext cx="1150228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zh-CN" sz="13800">
                <a:ln w="28575">
                  <a:noFill/>
                </a:ln>
                <a:solidFill>
                  <a:srgbClr val="DF767E"/>
                </a:solidFill>
                <a:latin typeface="UTM Tam Le" panose="02040603050506020204" pitchFamily="18" charset="0"/>
                <a:ea typeface="+mn-ea"/>
                <a:cs typeface="+mn-ea"/>
                <a:sym typeface="+mn-lt"/>
              </a:rPr>
              <a:t>DẶN DÒ</a:t>
            </a:r>
            <a:endParaRPr kumimoji="0" lang="zh-CN" altLang="en-US"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39453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A08613-A1B4-42C0-865C-EC322C003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59AFFEF-676B-431D-9C61-6822223CB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1900"/>
            <a:ext cx="12192000" cy="3086100"/>
          </a:xfrm>
          <a:prstGeom prst="rect">
            <a:avLst/>
          </a:prstGeom>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sp>
        <p:nvSpPr>
          <p:cNvPr id="10" name="标题 1">
            <a:extLst>
              <a:ext uri="{FF2B5EF4-FFF2-40B4-BE49-F238E27FC236}">
                <a16:creationId xmlns:a16="http://schemas.microsoft.com/office/drawing/2014/main" id="{83207D33-C03A-46AF-B5F7-4DCC3571A9EF}"/>
              </a:ext>
            </a:extLst>
          </p:cNvPr>
          <p:cNvSpPr txBox="1">
            <a:spLocks/>
          </p:cNvSpPr>
          <p:nvPr/>
        </p:nvSpPr>
        <p:spPr>
          <a:xfrm>
            <a:off x="344857" y="2852025"/>
            <a:ext cx="1150228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Chào</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các</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r>
              <a:rPr kumimoji="0" lang="en-US" altLang="zh-CN" sz="13800" b="0" i="0" u="none" strike="noStrike" kern="1200" cap="none" spc="0" normalizeH="0" baseline="0" noProof="0" dirty="0" err="1">
                <a:ln w="28575">
                  <a:noFill/>
                </a:ln>
                <a:solidFill>
                  <a:srgbClr val="DF767E"/>
                </a:solidFill>
                <a:effectLst/>
                <a:uLnTx/>
                <a:uFillTx/>
                <a:latin typeface="UTM Tam Le" panose="02040603050506020204" pitchFamily="18" charset="0"/>
                <a:ea typeface="+mn-ea"/>
                <a:cs typeface="+mn-ea"/>
                <a:sym typeface="+mn-lt"/>
              </a:rPr>
              <a:t>em</a:t>
            </a:r>
            <a:r>
              <a:rPr kumimoji="0" lang="en-US" altLang="zh-CN"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rPr>
              <a:t> </a:t>
            </a:r>
            <a:endParaRPr kumimoji="0" lang="zh-CN" altLang="en-US" sz="13800" b="0" i="0" u="none" strike="noStrike" kern="1200" cap="none" spc="0" normalizeH="0" baseline="0" noProof="0" dirty="0">
              <a:ln w="28575">
                <a:noFill/>
              </a:ln>
              <a:solidFill>
                <a:srgbClr val="DF767E"/>
              </a:solidFill>
              <a:effectLst/>
              <a:uLnTx/>
              <a:uFillTx/>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29312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152895" y="680381"/>
            <a:ext cx="6901046" cy="5874707"/>
          </a:xfrm>
          <a:prstGeom prst="roundRect">
            <a:avLst>
              <a:gd name="adj" fmla="val 5318"/>
            </a:avLst>
          </a:prstGeom>
          <a:solidFill>
            <a:schemeClr val="bg1"/>
          </a:solidFill>
          <a:ln w="57150">
            <a:solidFill>
              <a:srgbClr val="F183BF"/>
            </a:solidFill>
            <a:prstDash val="sys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18" name="Picture 2" descr="C:\Users\KTC_Computer\Desktop\Magellan-407x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962" y="287587"/>
            <a:ext cx="3217942" cy="3341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a:spLocks noChangeArrowheads="1"/>
          </p:cNvSpPr>
          <p:nvPr/>
        </p:nvSpPr>
        <p:spPr bwMode="auto">
          <a:xfrm>
            <a:off x="243567" y="860212"/>
            <a:ext cx="6719703" cy="624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210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Ma-gien-lăn</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g </a:t>
            </a:r>
            <a:r>
              <a:rPr kumimoji="0" lang="en-US" alt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sinh</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(1480 – 1521) </a:t>
            </a:r>
            <a:r>
              <a:rPr kumimoji="0" lang="vi-VN" alt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là người đã thực hiện </a:t>
            </a:r>
            <a:r>
              <a:rPr kumimoji="0" lang="vi-VN"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chuyến đi</a:t>
            </a:r>
            <a:r>
              <a:rPr kumimoji="0" lang="en-US"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đầu</a:t>
            </a:r>
            <a:r>
              <a:rPr kumimoji="0" lang="en-US" altLang="en-US" sz="2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tiên</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vòng quanh thế giới</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bằng đường biển </a:t>
            </a:r>
            <a:r>
              <a:rPr kumimoji="0" lang="vi-VN"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từ năm 1519 đến năm 1522</a:t>
            </a:r>
            <a:r>
              <a:rPr kumimoji="0" lang="en-US" alt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thám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hiểm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người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Bồ</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Đào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(Ma-</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gien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lăng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cho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người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đầu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tiên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vòng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quanh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thế</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qua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đường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biển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nhưng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trên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thực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tế</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thì</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hành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trình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hơi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phức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tạp</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một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chút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khởi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hành</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vào</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tháng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9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1519,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nỗ</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lực</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lớn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nhằm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tìm</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ra</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một</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tuyến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đường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biển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từ</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phương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tới</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vùng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Đông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Ấn</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giàu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hương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liệu</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mà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ngày</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nay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800" b="0" i="0" u="none" strike="noStrike" kern="1200" cap="none" spc="0" normalizeH="0" baseline="0" noProof="0" dirty="0" err="1">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vùng</a:t>
            </a:r>
            <a:r>
              <a:rPr kumimoji="0" lang="en-US" altLang="en-US" sz="2800" b="0" i="0" u="none" strike="noStrike" kern="1200" cap="none" spc="0" normalizeH="0" baseline="0" noProof="0" dirty="0">
                <a:ln>
                  <a:noFill/>
                </a:ln>
                <a:solidFill>
                  <a:srgbClr val="1A1A1A"/>
                </a:solidFill>
                <a:effectLst/>
                <a:uLnTx/>
                <a:uFillTx/>
                <a:latin typeface="Cambria" panose="02040503050406030204" pitchFamily="18" charset="0"/>
                <a:ea typeface="Cambria" panose="02040503050406030204" pitchFamily="18" charset="0"/>
                <a:cs typeface="Times New Roman" pitchFamily="18" charset="0"/>
              </a:rPr>
              <a:t> Indonesia. </a:t>
            </a:r>
            <a:endParaRPr kumimoji="0" lang="en-US" alt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5" descr="Tiếng Việt 4 VNEN Bài 30A: Vòng quanh Trái đất | Soạn Tiếng Việt lớp 4 VNEN  hay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910" y="3705328"/>
            <a:ext cx="3749657" cy="2841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897"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2" name="标题 1">
            <a:extLst>
              <a:ext uri="{FF2B5EF4-FFF2-40B4-BE49-F238E27FC236}">
                <a16:creationId xmlns:a16="http://schemas.microsoft.com/office/drawing/2014/main" id="{83207D33-C03A-46AF-B5F7-4DCC3571A9EF}"/>
              </a:ext>
            </a:extLst>
          </p:cNvPr>
          <p:cNvSpPr>
            <a:spLocks noGrp="1"/>
          </p:cNvSpPr>
          <p:nvPr>
            <p:ph type="title"/>
          </p:nvPr>
        </p:nvSpPr>
        <p:spPr>
          <a:xfrm>
            <a:off x="2905168" y="2436757"/>
            <a:ext cx="6228799" cy="1325563"/>
          </a:xfrm>
        </p:spPr>
        <p:txBody>
          <a:bodyPr>
            <a:noAutofit/>
          </a:bodyPr>
          <a:lstStyle/>
          <a:p>
            <a:pPr algn="ctr"/>
            <a:r>
              <a:rPr lang="en-US" altLang="zh-CN" sz="8800" dirty="0">
                <a:ln w="28575">
                  <a:noFill/>
                </a:ln>
                <a:solidFill>
                  <a:srgbClr val="DF767E"/>
                </a:solidFill>
                <a:latin typeface="UTM Tam Le" panose="02040603050506020204" pitchFamily="18" charset="0"/>
                <a:ea typeface="+mn-ea"/>
                <a:cs typeface="+mn-ea"/>
                <a:sym typeface="+mn-lt"/>
              </a:rPr>
              <a:t>LUYỆN ĐỌC</a:t>
            </a:r>
            <a:endParaRPr lang="zh-CN" altLang="en-US" sz="8800" dirty="0">
              <a:ln w="28575">
                <a:noFill/>
              </a:ln>
              <a:solidFill>
                <a:srgbClr val="DF767E"/>
              </a:solidFill>
              <a:latin typeface="UTM Tam Le" panose="02040603050506020204" pitchFamily="18" charset="0"/>
              <a:ea typeface="+mn-ea"/>
              <a:cs typeface="+mn-ea"/>
              <a:sym typeface="+mn-lt"/>
            </a:endParaRPr>
          </a:p>
        </p:txBody>
      </p:sp>
    </p:spTree>
    <p:extLst>
      <p:ext uri="{BB962C8B-B14F-4D97-AF65-F5344CB8AC3E}">
        <p14:creationId xmlns:p14="http://schemas.microsoft.com/office/powerpoint/2010/main" val="271873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5595124" y="-265144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335855" y="-1482368"/>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04104" y="244549"/>
            <a:ext cx="11376578" cy="6479052"/>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4"/>
          <p:cNvSpPr txBox="1">
            <a:spLocks noChangeArrowheads="1"/>
          </p:cNvSpPr>
          <p:nvPr/>
        </p:nvSpPr>
        <p:spPr bwMode="auto">
          <a:xfrm>
            <a:off x="1520393" y="4412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Hơn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nghìn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vòng</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quanh</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Trái</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5" name="Rectangle 1"/>
          <p:cNvSpPr>
            <a:spLocks noChangeArrowheads="1"/>
          </p:cNvSpPr>
          <p:nvPr/>
        </p:nvSpPr>
        <p:spPr bwMode="auto">
          <a:xfrm>
            <a:off x="428866" y="905382"/>
            <a:ext cx="1127957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Ngày 20 tháng 9 năm 1519, từ cảng Xê-vi-la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Ban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chiếc</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thuyền</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lớn giong buồm ra khơi. Đó là hạm đội do Ma-gien-lăng chỉ huy, với nhiệm vụ khám phá con đường trên biển dẫn đến những vùng đất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đ</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oàn thám hiểm ổn định được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a:t>
            </a:r>
            <a:r>
              <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s</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ứ mạng, khẳng định trái đất hình cầu, phát hiện Thái Bình Dương và nhiều vùng đất mới</a:t>
            </a:r>
            <a:endParaRPr kumimoji="0" lang="en-US"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Theo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TRẦN DIỆU TẤN</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và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ĐỖ THÁI</a:t>
            </a:r>
            <a:endPar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b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34218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4936" y="642962"/>
            <a:ext cx="1303400" cy="1303400"/>
          </a:xfrm>
          <a:prstGeom prst="rect">
            <a:avLst/>
          </a:prstGeom>
        </p:spPr>
      </p:pic>
      <p:sp>
        <p:nvSpPr>
          <p:cNvPr id="10" name="文本框 9">
            <a:extLst>
              <a:ext uri="{FF2B5EF4-FFF2-40B4-BE49-F238E27FC236}">
                <a16:creationId xmlns:a16="http://schemas.microsoft.com/office/drawing/2014/main" id="{5998B87C-DA76-4326-B0CA-1812A9B64163}"/>
              </a:ext>
            </a:extLst>
          </p:cNvPr>
          <p:cNvSpPr txBox="1"/>
          <p:nvPr/>
        </p:nvSpPr>
        <p:spPr>
          <a:xfrm>
            <a:off x="2648336" y="802768"/>
            <a:ext cx="670413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chia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nvGrpSpPr>
          <p:cNvPr id="11" name="组合 10">
            <a:extLst>
              <a:ext uri="{FF2B5EF4-FFF2-40B4-BE49-F238E27FC236}">
                <a16:creationId xmlns:a16="http://schemas.microsoft.com/office/drawing/2014/main" id="{06393D4E-A604-47C8-924C-5FC5B2A5CCA1}"/>
              </a:ext>
            </a:extLst>
          </p:cNvPr>
          <p:cNvGrpSpPr/>
          <p:nvPr/>
        </p:nvGrpSpPr>
        <p:grpSpPr>
          <a:xfrm>
            <a:off x="594252" y="2096267"/>
            <a:ext cx="5401293" cy="4142930"/>
            <a:chOff x="5486400" y="1393087"/>
            <a:chExt cx="6032500" cy="4627082"/>
          </a:xfrm>
        </p:grpSpPr>
        <p:grpSp>
          <p:nvGrpSpPr>
            <p:cNvPr id="13" name="组合 12">
              <a:extLst>
                <a:ext uri="{FF2B5EF4-FFF2-40B4-BE49-F238E27FC236}">
                  <a16:creationId xmlns:a16="http://schemas.microsoft.com/office/drawing/2014/main" id="{5BDF4D5C-F1B5-458B-B629-7CAA0CCDC860}"/>
                </a:ext>
              </a:extLst>
            </p:cNvPr>
            <p:cNvGrpSpPr/>
            <p:nvPr/>
          </p:nvGrpSpPr>
          <p:grpSpPr>
            <a:xfrm>
              <a:off x="5486400" y="1393087"/>
              <a:ext cx="6032500" cy="1332000"/>
              <a:chOff x="5486400" y="1485533"/>
              <a:chExt cx="6032500" cy="1332000"/>
            </a:xfrm>
          </p:grpSpPr>
          <p:sp>
            <p:nvSpPr>
              <p:cNvPr id="22" name="圆角矩形 6">
                <a:extLst>
                  <a:ext uri="{FF2B5EF4-FFF2-40B4-BE49-F238E27FC236}">
                    <a16:creationId xmlns:a16="http://schemas.microsoft.com/office/drawing/2014/main" id="{FD7259AA-3123-4E31-B24C-FEBD2ACB0615}"/>
                  </a:ext>
                </a:extLst>
              </p:cNvPr>
              <p:cNvSpPr/>
              <p:nvPr/>
            </p:nvSpPr>
            <p:spPr>
              <a:xfrm flipH="1">
                <a:off x="5486400" y="1528024"/>
                <a:ext cx="6032500" cy="1247018"/>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23" name="椭圆 22">
                <a:extLst>
                  <a:ext uri="{FF2B5EF4-FFF2-40B4-BE49-F238E27FC236}">
                    <a16:creationId xmlns:a16="http://schemas.microsoft.com/office/drawing/2014/main" id="{A729FDC4-E3E9-4713-BB38-F8D83F6588F8}"/>
                  </a:ext>
                </a:extLst>
              </p:cNvPr>
              <p:cNvSpPr/>
              <p:nvPr/>
            </p:nvSpPr>
            <p:spPr>
              <a:xfrm>
                <a:off x="5855387" y="1485533"/>
                <a:ext cx="1332000" cy="13320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1</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24" name="文本框 23">
                <a:extLst>
                  <a:ext uri="{FF2B5EF4-FFF2-40B4-BE49-F238E27FC236}">
                    <a16:creationId xmlns:a16="http://schemas.microsoft.com/office/drawing/2014/main" id="{4D0F574D-5977-41E2-B493-A62C0A93143A}"/>
                  </a:ext>
                </a:extLst>
              </p:cNvPr>
              <p:cNvSpPr txBox="1"/>
              <p:nvPr/>
            </p:nvSpPr>
            <p:spPr>
              <a:xfrm>
                <a:off x="7187720" y="1618730"/>
                <a:ext cx="4060851" cy="1065606"/>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đầu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vùng đất mới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4" name="组合 13">
              <a:extLst>
                <a:ext uri="{FF2B5EF4-FFF2-40B4-BE49-F238E27FC236}">
                  <a16:creationId xmlns:a16="http://schemas.microsoft.com/office/drawing/2014/main" id="{DD192D99-B7A3-4073-82ED-1CBD51947391}"/>
                </a:ext>
              </a:extLst>
            </p:cNvPr>
            <p:cNvGrpSpPr/>
            <p:nvPr/>
          </p:nvGrpSpPr>
          <p:grpSpPr>
            <a:xfrm>
              <a:off x="5486400" y="2879013"/>
              <a:ext cx="6032500" cy="1546849"/>
              <a:chOff x="5486400" y="2997459"/>
              <a:chExt cx="6032500" cy="1546849"/>
            </a:xfrm>
          </p:grpSpPr>
          <p:sp>
            <p:nvSpPr>
              <p:cNvPr id="19" name="圆角矩形 23">
                <a:extLst>
                  <a:ext uri="{FF2B5EF4-FFF2-40B4-BE49-F238E27FC236}">
                    <a16:creationId xmlns:a16="http://schemas.microsoft.com/office/drawing/2014/main" id="{811ECB85-E77C-4A20-8FF1-0B2C1A2D17DF}"/>
                  </a:ext>
                </a:extLst>
              </p:cNvPr>
              <p:cNvSpPr/>
              <p:nvPr/>
            </p:nvSpPr>
            <p:spPr>
              <a:xfrm flipH="1">
                <a:off x="5486400" y="3147373"/>
                <a:ext cx="6032500" cy="1247018"/>
              </a:xfrm>
              <a:prstGeom prst="roundRect">
                <a:avLst>
                  <a:gd name="adj" fmla="val 50000"/>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20" name="椭圆 19">
                <a:extLst>
                  <a:ext uri="{FF2B5EF4-FFF2-40B4-BE49-F238E27FC236}">
                    <a16:creationId xmlns:a16="http://schemas.microsoft.com/office/drawing/2014/main" id="{2FC843C1-8441-4AF6-A1A2-EED126C8C5B7}"/>
                  </a:ext>
                </a:extLst>
              </p:cNvPr>
              <p:cNvSpPr/>
              <p:nvPr/>
            </p:nvSpPr>
            <p:spPr>
              <a:xfrm>
                <a:off x="5855387" y="3104882"/>
                <a:ext cx="1332000" cy="1332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2</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21" name="文本框 20">
                <a:extLst>
                  <a:ext uri="{FF2B5EF4-FFF2-40B4-BE49-F238E27FC236}">
                    <a16:creationId xmlns:a16="http://schemas.microsoft.com/office/drawing/2014/main" id="{2F0BA6D0-F6F7-4036-B8A7-787E1B3CBF68}"/>
                  </a:ext>
                </a:extLst>
              </p:cNvPr>
              <p:cNvSpPr txBox="1"/>
              <p:nvPr/>
            </p:nvSpPr>
            <p:spPr>
              <a:xfrm>
                <a:off x="7187720" y="2997459"/>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Vượt Đại Tây Dương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Thái Bình Dương</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5" name="组合 14">
              <a:extLst>
                <a:ext uri="{FF2B5EF4-FFF2-40B4-BE49-F238E27FC236}">
                  <a16:creationId xmlns:a16="http://schemas.microsoft.com/office/drawing/2014/main" id="{C044ED38-1209-4B98-8437-1A9611493714}"/>
                </a:ext>
              </a:extLst>
            </p:cNvPr>
            <p:cNvGrpSpPr/>
            <p:nvPr/>
          </p:nvGrpSpPr>
          <p:grpSpPr>
            <a:xfrm>
              <a:off x="5486400" y="4473320"/>
              <a:ext cx="6032500" cy="1546849"/>
              <a:chOff x="5486400" y="4498361"/>
              <a:chExt cx="6032500" cy="1546849"/>
            </a:xfrm>
          </p:grpSpPr>
          <p:sp>
            <p:nvSpPr>
              <p:cNvPr id="16" name="圆角矩形 27">
                <a:extLst>
                  <a:ext uri="{FF2B5EF4-FFF2-40B4-BE49-F238E27FC236}">
                    <a16:creationId xmlns:a16="http://schemas.microsoft.com/office/drawing/2014/main" id="{E7D3DFB3-D6D8-4F59-BF29-112FA97B3018}"/>
                  </a:ext>
                </a:extLst>
              </p:cNvPr>
              <p:cNvSpPr/>
              <p:nvPr/>
            </p:nvSpPr>
            <p:spPr>
              <a:xfrm flipH="1">
                <a:off x="5486400" y="4648275"/>
                <a:ext cx="6032500" cy="1247018"/>
              </a:xfrm>
              <a:prstGeom prst="roundRect">
                <a:avLst>
                  <a:gd name="adj" fmla="val 50000"/>
                </a:avLst>
              </a:prstGeom>
              <a:solidFill>
                <a:srgbClr val="DF767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17" name="椭圆 16">
                <a:extLst>
                  <a:ext uri="{FF2B5EF4-FFF2-40B4-BE49-F238E27FC236}">
                    <a16:creationId xmlns:a16="http://schemas.microsoft.com/office/drawing/2014/main" id="{2F2390D8-50E0-467B-8766-90B9FD3CDFC6}"/>
                  </a:ext>
                </a:extLst>
              </p:cNvPr>
              <p:cNvSpPr/>
              <p:nvPr/>
            </p:nvSpPr>
            <p:spPr>
              <a:xfrm>
                <a:off x="5855056" y="4604827"/>
                <a:ext cx="1332663" cy="1332000"/>
              </a:xfrm>
              <a:prstGeom prst="ellipse">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3</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18" name="文本框 17">
                <a:extLst>
                  <a:ext uri="{FF2B5EF4-FFF2-40B4-BE49-F238E27FC236}">
                    <a16:creationId xmlns:a16="http://schemas.microsoft.com/office/drawing/2014/main" id="{D609982E-6B00-4D1B-A259-4313798814FC}"/>
                  </a:ext>
                </a:extLst>
              </p:cNvPr>
              <p:cNvSpPr txBox="1"/>
              <p:nvPr/>
            </p:nvSpPr>
            <p:spPr>
              <a:xfrm>
                <a:off x="7187720" y="4498361"/>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Thái Bình Dương bát ngát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ổn định được tinh thần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grpSp>
        <p:nvGrpSpPr>
          <p:cNvPr id="25" name="组合 10">
            <a:extLst>
              <a:ext uri="{FF2B5EF4-FFF2-40B4-BE49-F238E27FC236}">
                <a16:creationId xmlns:a16="http://schemas.microsoft.com/office/drawing/2014/main" id="{06393D4E-A604-47C8-924C-5FC5B2A5CCA1}"/>
              </a:ext>
            </a:extLst>
          </p:cNvPr>
          <p:cNvGrpSpPr/>
          <p:nvPr/>
        </p:nvGrpSpPr>
        <p:grpSpPr>
          <a:xfrm>
            <a:off x="6116567" y="2000084"/>
            <a:ext cx="5401293" cy="4142071"/>
            <a:chOff x="5486400" y="1285664"/>
            <a:chExt cx="6032500" cy="4626122"/>
          </a:xfrm>
        </p:grpSpPr>
        <p:grpSp>
          <p:nvGrpSpPr>
            <p:cNvPr id="26" name="组合 12">
              <a:extLst>
                <a:ext uri="{FF2B5EF4-FFF2-40B4-BE49-F238E27FC236}">
                  <a16:creationId xmlns:a16="http://schemas.microsoft.com/office/drawing/2014/main" id="{5BDF4D5C-F1B5-458B-B629-7CAA0CCDC860}"/>
                </a:ext>
              </a:extLst>
            </p:cNvPr>
            <p:cNvGrpSpPr/>
            <p:nvPr/>
          </p:nvGrpSpPr>
          <p:grpSpPr>
            <a:xfrm>
              <a:off x="5486400" y="1285664"/>
              <a:ext cx="6032500" cy="1546849"/>
              <a:chOff x="5486400" y="1378110"/>
              <a:chExt cx="6032500" cy="1546849"/>
            </a:xfrm>
          </p:grpSpPr>
          <p:sp>
            <p:nvSpPr>
              <p:cNvPr id="35" name="圆角矩形 6">
                <a:extLst>
                  <a:ext uri="{FF2B5EF4-FFF2-40B4-BE49-F238E27FC236}">
                    <a16:creationId xmlns:a16="http://schemas.microsoft.com/office/drawing/2014/main" id="{FD7259AA-3123-4E31-B24C-FEBD2ACB0615}"/>
                  </a:ext>
                </a:extLst>
              </p:cNvPr>
              <p:cNvSpPr/>
              <p:nvPr/>
            </p:nvSpPr>
            <p:spPr>
              <a:xfrm flipH="1">
                <a:off x="5486400" y="1528024"/>
                <a:ext cx="6032500" cy="1247018"/>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6" name="椭圆 22">
                <a:extLst>
                  <a:ext uri="{FF2B5EF4-FFF2-40B4-BE49-F238E27FC236}">
                    <a16:creationId xmlns:a16="http://schemas.microsoft.com/office/drawing/2014/main" id="{A729FDC4-E3E9-4713-BB38-F8D83F6588F8}"/>
                  </a:ext>
                </a:extLst>
              </p:cNvPr>
              <p:cNvSpPr/>
              <p:nvPr/>
            </p:nvSpPr>
            <p:spPr>
              <a:xfrm>
                <a:off x="5855387" y="1485533"/>
                <a:ext cx="1332000" cy="13320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4</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7" name="文本框 23">
                <a:extLst>
                  <a:ext uri="{FF2B5EF4-FFF2-40B4-BE49-F238E27FC236}">
                    <a16:creationId xmlns:a16="http://schemas.microsoft.com/office/drawing/2014/main" id="{4D0F574D-5977-41E2-B493-A62C0A93143A}"/>
                  </a:ext>
                </a:extLst>
              </p:cNvPr>
              <p:cNvSpPr txBox="1"/>
              <p:nvPr/>
            </p:nvSpPr>
            <p:spPr>
              <a:xfrm>
                <a:off x="7187720" y="1378110"/>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đường từ đó</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công việc mình làm</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27" name="组合 13">
              <a:extLst>
                <a:ext uri="{FF2B5EF4-FFF2-40B4-BE49-F238E27FC236}">
                  <a16:creationId xmlns:a16="http://schemas.microsoft.com/office/drawing/2014/main" id="{DD192D99-B7A3-4073-82ED-1CBD51947391}"/>
                </a:ext>
              </a:extLst>
            </p:cNvPr>
            <p:cNvGrpSpPr/>
            <p:nvPr/>
          </p:nvGrpSpPr>
          <p:grpSpPr>
            <a:xfrm>
              <a:off x="5486400" y="2879013"/>
              <a:ext cx="6032500" cy="1546849"/>
              <a:chOff x="5486400" y="2997459"/>
              <a:chExt cx="6032500" cy="1546849"/>
            </a:xfrm>
          </p:grpSpPr>
          <p:sp>
            <p:nvSpPr>
              <p:cNvPr id="32" name="圆角矩形 23">
                <a:extLst>
                  <a:ext uri="{FF2B5EF4-FFF2-40B4-BE49-F238E27FC236}">
                    <a16:creationId xmlns:a16="http://schemas.microsoft.com/office/drawing/2014/main" id="{811ECB85-E77C-4A20-8FF1-0B2C1A2D17DF}"/>
                  </a:ext>
                </a:extLst>
              </p:cNvPr>
              <p:cNvSpPr/>
              <p:nvPr/>
            </p:nvSpPr>
            <p:spPr>
              <a:xfrm flipH="1">
                <a:off x="5486400" y="3147373"/>
                <a:ext cx="6032500" cy="1247018"/>
              </a:xfrm>
              <a:prstGeom prst="roundRect">
                <a:avLst>
                  <a:gd name="adj" fmla="val 50000"/>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3" name="椭圆 19">
                <a:extLst>
                  <a:ext uri="{FF2B5EF4-FFF2-40B4-BE49-F238E27FC236}">
                    <a16:creationId xmlns:a16="http://schemas.microsoft.com/office/drawing/2014/main" id="{2FC843C1-8441-4AF6-A1A2-EED126C8C5B7}"/>
                  </a:ext>
                </a:extLst>
              </p:cNvPr>
              <p:cNvSpPr/>
              <p:nvPr/>
            </p:nvSpPr>
            <p:spPr>
              <a:xfrm>
                <a:off x="5855387" y="3104882"/>
                <a:ext cx="1332000" cy="13320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5</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4" name="文本框 20">
                <a:extLst>
                  <a:ext uri="{FF2B5EF4-FFF2-40B4-BE49-F238E27FC236}">
                    <a16:creationId xmlns:a16="http://schemas.microsoft.com/office/drawing/2014/main" id="{2F0BA6D0-F6F7-4036-B8A7-787E1B3CBF68}"/>
                  </a:ext>
                </a:extLst>
              </p:cNvPr>
              <p:cNvSpPr txBox="1"/>
              <p:nvPr/>
            </p:nvSpPr>
            <p:spPr>
              <a:xfrm>
                <a:off x="7187720" y="2997459"/>
                <a:ext cx="4060851" cy="1546849"/>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thủy thủ còn lạ</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đến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trở về Tây Ban Nha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28" name="组合 14">
              <a:extLst>
                <a:ext uri="{FF2B5EF4-FFF2-40B4-BE49-F238E27FC236}">
                  <a16:creationId xmlns:a16="http://schemas.microsoft.com/office/drawing/2014/main" id="{C044ED38-1209-4B98-8437-1A9611493714}"/>
                </a:ext>
              </a:extLst>
            </p:cNvPr>
            <p:cNvGrpSpPr/>
            <p:nvPr/>
          </p:nvGrpSpPr>
          <p:grpSpPr>
            <a:xfrm>
              <a:off x="5486400" y="4579786"/>
              <a:ext cx="6032500" cy="1332000"/>
              <a:chOff x="5486400" y="4604827"/>
              <a:chExt cx="6032500" cy="1332000"/>
            </a:xfrm>
          </p:grpSpPr>
          <p:sp>
            <p:nvSpPr>
              <p:cNvPr id="29" name="圆角矩形 27">
                <a:extLst>
                  <a:ext uri="{FF2B5EF4-FFF2-40B4-BE49-F238E27FC236}">
                    <a16:creationId xmlns:a16="http://schemas.microsoft.com/office/drawing/2014/main" id="{E7D3DFB3-D6D8-4F59-BF29-112FA97B3018}"/>
                  </a:ext>
                </a:extLst>
              </p:cNvPr>
              <p:cNvSpPr/>
              <p:nvPr/>
            </p:nvSpPr>
            <p:spPr>
              <a:xfrm flipH="1">
                <a:off x="5486400" y="4648275"/>
                <a:ext cx="6032500" cy="1247018"/>
              </a:xfrm>
              <a:prstGeom prst="roundRect">
                <a:avLst>
                  <a:gd name="adj" fmla="val 50000"/>
                </a:avLst>
              </a:prstGeom>
              <a:solidFill>
                <a:srgbClr val="DF767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椭圆 16">
                <a:extLst>
                  <a:ext uri="{FF2B5EF4-FFF2-40B4-BE49-F238E27FC236}">
                    <a16:creationId xmlns:a16="http://schemas.microsoft.com/office/drawing/2014/main" id="{2F2390D8-50E0-467B-8766-90B9FD3CDFC6}"/>
                  </a:ext>
                </a:extLst>
              </p:cNvPr>
              <p:cNvSpPr/>
              <p:nvPr/>
            </p:nvSpPr>
            <p:spPr>
              <a:xfrm>
                <a:off x="5855056" y="4604827"/>
                <a:ext cx="1332663" cy="1332000"/>
              </a:xfrm>
              <a:prstGeom prst="ellipse">
                <a:avLst/>
              </a:prstGeom>
              <a:solidFill>
                <a:srgbClr val="DF767E"/>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6</a:t>
                </a:r>
                <a:endParaRPr kumimoji="0" lang="zh-CN" altLang="en-US" sz="2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31" name="文本框 17">
                <a:extLst>
                  <a:ext uri="{FF2B5EF4-FFF2-40B4-BE49-F238E27FC236}">
                    <a16:creationId xmlns:a16="http://schemas.microsoft.com/office/drawing/2014/main" id="{D609982E-6B00-4D1B-A259-4313798814FC}"/>
                  </a:ext>
                </a:extLst>
              </p:cNvPr>
              <p:cNvSpPr txBox="1"/>
              <p:nvPr/>
            </p:nvSpPr>
            <p:spPr>
              <a:xfrm>
                <a:off x="7187720" y="4979602"/>
                <a:ext cx="4060851" cy="58436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Phần còn lại</a:t>
                </a:r>
              </a:p>
            </p:txBody>
          </p:sp>
        </p:grpSp>
      </p:grpSp>
      <p:sp>
        <p:nvSpPr>
          <p:cNvPr id="2" name="TextBox 1"/>
          <p:cNvSpPr txBox="1"/>
          <p:nvPr/>
        </p:nvSpPr>
        <p:spPr>
          <a:xfrm>
            <a:off x="6697316" y="582635"/>
            <a:ext cx="595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6</a:t>
            </a:r>
          </a:p>
        </p:txBody>
      </p:sp>
    </p:spTree>
    <p:custDataLst>
      <p:tags r:id="rId1"/>
    </p:custDataLst>
    <p:extLst>
      <p:ext uri="{BB962C8B-B14F-4D97-AF65-F5344CB8AC3E}">
        <p14:creationId xmlns:p14="http://schemas.microsoft.com/office/powerpoint/2010/main" val="362588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5595124" y="-265144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335855" y="-1482368"/>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04104" y="233916"/>
            <a:ext cx="11376578" cy="6489685"/>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20" name="Text Box 4"/>
          <p:cNvSpPr txBox="1">
            <a:spLocks noChangeArrowheads="1"/>
          </p:cNvSpPr>
          <p:nvPr/>
        </p:nvSpPr>
        <p:spPr bwMode="auto">
          <a:xfrm>
            <a:off x="1520393" y="44127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Hơn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nghìn</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vòng</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quanh</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Trái</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C00000"/>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5" name="Rectangle 1"/>
          <p:cNvSpPr>
            <a:spLocks noChangeArrowheads="1"/>
          </p:cNvSpPr>
          <p:nvPr/>
        </p:nvSpPr>
        <p:spPr bwMode="auto">
          <a:xfrm>
            <a:off x="428866" y="905382"/>
            <a:ext cx="1127957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Ngày 20 tháng 9 năm 1519, từ cảng Xê-vi-la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Tây</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Ban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Nha</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năm</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chiếc</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2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thuyền</a:t>
            </a:r>
            <a:r>
              <a:rPr kumimoji="0" lang="en-US"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Times New Roman" pitchFamily="18" charset="0"/>
              </a:rPr>
              <a:t>lớn giong buồm ra khơi. Đó là hạm đội do Ma-gien-lăng chỉ huy, với nhiệm vụ khám phá con đường trên biển dẫn đến những vùng đất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kumimoji="0" lang="en-US"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 đ</a:t>
            </a:r>
            <a:r>
              <a:rPr kumimoji="0" lang="vi-VN" altLang="en-US" sz="20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Times New Roman" pitchFamily="18" charset="0"/>
              </a:rPr>
              <a:t>oàn thám hiểm ổn định được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DF767E"/>
                </a:solidFill>
                <a:effectLst/>
                <a:uLnTx/>
                <a:uFillTx/>
                <a:latin typeface="Cambria" panose="02040503050406030204" pitchFamily="18" charset="0"/>
                <a:ea typeface="Cambria" panose="02040503050406030204" pitchFamily="18" charset="0"/>
                <a:cs typeface="Times New Roman" pitchFamily="18" charset="0"/>
              </a:rPr>
              <a:t>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a:t>
            </a:r>
            <a:r>
              <a:rPr kumimoji="0" lang="vi-VN"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Chuyến đi đầu tiên vòng quanh thế giới của Ma-gien-lăng kéo dài 1083 ngày, mất bốn chiếc thuyền lớn với gần hai trăm người bỏ mạng dọc đường. Nhưng đoàn thám hiểm đã hoàn thành </a:t>
            </a:r>
            <a:r>
              <a:rPr kumimoji="0" lang="en-US"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s</a:t>
            </a:r>
            <a:r>
              <a:rPr kumimoji="0" lang="vi-VN"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ứ mạng, khẳng định trái đất hình cầu, phát hiện Thái Bình Dương và nhiều vùng đất mới</a:t>
            </a:r>
            <a:r>
              <a:rPr kumimoji="0" lang="en-US" altLang="en-US" sz="2000" b="0" i="0"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rPr>
              <a:t>.</a:t>
            </a:r>
            <a:endParaRPr kumimoji="0" lang="en-US" altLang="en-US" sz="2000" b="0" i="1" u="none" strike="noStrike" kern="1200" cap="none" spc="0" normalizeH="0" baseline="0" noProof="0" dirty="0">
              <a:ln>
                <a:noFill/>
              </a:ln>
              <a:solidFill>
                <a:srgbClr val="500C01"/>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en-US"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Theo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TRẦN DIỆU TẤN</a:t>
            </a:r>
            <a: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 và </a:t>
            </a:r>
            <a:r>
              <a:rPr kumimoji="0" lang="vi-VN"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t>ĐỖ THÁI</a:t>
            </a:r>
            <a:endPar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rPr>
            </a:br>
            <a:endParaRPr kumimoji="0" lang="en-US" alt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27086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UTM Americana" panose="02040603050506020204" pitchFamily="18" charset="0"/>
              <a:cs typeface="+mn-ea"/>
              <a:sym typeface="+mn-lt"/>
            </a:endParaRPr>
          </a:p>
        </p:txBody>
      </p:sp>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9434" y="2868458"/>
            <a:ext cx="4308953" cy="4308953"/>
          </a:xfrm>
          <a:prstGeom prst="rect">
            <a:avLst/>
          </a:prstGeom>
        </p:spPr>
      </p:pic>
      <p:sp>
        <p:nvSpPr>
          <p:cNvPr id="18" name="Text Box 3"/>
          <p:cNvSpPr txBox="1">
            <a:spLocks noChangeArrowheads="1"/>
          </p:cNvSpPr>
          <p:nvPr/>
        </p:nvSpPr>
        <p:spPr bwMode="auto">
          <a:xfrm>
            <a:off x="3066143" y="909094"/>
            <a:ext cx="2394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Đọc</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đúng</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19" name="Text Box 4"/>
          <p:cNvSpPr txBox="1">
            <a:spLocks noChangeArrowheads="1"/>
          </p:cNvSpPr>
          <p:nvPr/>
        </p:nvSpPr>
        <p:spPr bwMode="auto">
          <a:xfrm>
            <a:off x="682172" y="1350834"/>
            <a:ext cx="975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1"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Ma-</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gien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lăng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Xê</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-vi-la, Ma-tan, Nam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Mĩ</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sóng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yên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biển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lặng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ninh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nhừ</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nước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uống</a:t>
            </a:r>
            <a:r>
              <a:rPr kumimoji="0" lang="en-US" altLang="en-US" sz="2400" b="1" i="0" u="none" strike="noStrike" kern="1200" cap="none" spc="0" normalizeH="0" baseline="0" noProof="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ném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xác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nảy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sinh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0" name="Text Box 5"/>
          <p:cNvSpPr txBox="1">
            <a:spLocks noChangeArrowheads="1"/>
          </p:cNvSpPr>
          <p:nvPr/>
        </p:nvSpPr>
        <p:spPr bwMode="auto">
          <a:xfrm>
            <a:off x="3066143" y="2415542"/>
            <a:ext cx="23948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Ngắt</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câu</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1" name="Text Box 6"/>
          <p:cNvSpPr txBox="1">
            <a:spLocks noChangeArrowheads="1"/>
          </p:cNvSpPr>
          <p:nvPr/>
        </p:nvSpPr>
        <p:spPr bwMode="auto">
          <a:xfrm>
            <a:off x="682172" y="2874834"/>
            <a:ext cx="1005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en-US" sz="2400" b="1" i="0" u="none" strike="noStrike" kern="1200" cap="none" spc="0" normalizeH="0" baseline="0" noProof="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Đó</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hạm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do Ma-</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gien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lăng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chỉ</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huy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với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nhiệm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vụ</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khám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phá</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con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đường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trên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biển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dẫn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đến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những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vùng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đất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mới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2" name="Text Box 7"/>
          <p:cNvSpPr txBox="1">
            <a:spLocks noChangeArrowheads="1"/>
          </p:cNvSpPr>
          <p:nvPr/>
        </p:nvSpPr>
        <p:spPr bwMode="auto">
          <a:xfrm>
            <a:off x="3066144" y="3952441"/>
            <a:ext cx="332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Giải</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nghĩa</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từ</a:t>
            </a:r>
            <a:r>
              <a:rPr kumimoji="0" lang="en-US" altLang="en-US" sz="2400" b="1" i="0" u="none" strike="noStrike" kern="1200" cap="none" spc="0" normalizeH="0" baseline="0" noProof="0" dirty="0">
                <a:ln>
                  <a:noFill/>
                </a:ln>
                <a:solidFill>
                  <a:srgbClr val="ED7D31">
                    <a:lumMod val="50000"/>
                  </a:srgbClr>
                </a:solidFill>
                <a:effectLst>
                  <a:glow rad="139700">
                    <a:srgbClr val="FFC000">
                      <a:satMod val="175000"/>
                      <a:alpha val="40000"/>
                    </a:srgbClr>
                  </a:glow>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3" name="Text Box 8"/>
          <p:cNvSpPr txBox="1">
            <a:spLocks noChangeArrowheads="1"/>
          </p:cNvSpPr>
          <p:nvPr/>
        </p:nvSpPr>
        <p:spPr bwMode="auto">
          <a:xfrm>
            <a:off x="682172" y="432263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Ma-tan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đảo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thuộc</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quần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đảo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Phi-</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líp</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-pin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ngày</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nay.</a:t>
            </a:r>
          </a:p>
        </p:txBody>
      </p:sp>
      <p:sp>
        <p:nvSpPr>
          <p:cNvPr id="24" name="Text Box 9"/>
          <p:cNvSpPr txBox="1">
            <a:spLocks noChangeArrowheads="1"/>
          </p:cNvSpPr>
          <p:nvPr/>
        </p:nvSpPr>
        <p:spPr bwMode="auto">
          <a:xfrm>
            <a:off x="707572" y="4805505"/>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Sứ</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mạng</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Nhiệm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vụ</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cao</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cả</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sp>
        <p:nvSpPr>
          <p:cNvPr id="27" name="Text Box 9"/>
          <p:cNvSpPr txBox="1">
            <a:spLocks noChangeArrowheads="1"/>
          </p:cNvSpPr>
          <p:nvPr/>
        </p:nvSpPr>
        <p:spPr bwMode="auto">
          <a:xfrm>
            <a:off x="682172" y="5290398"/>
            <a:ext cx="9829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Hạm</a:t>
            </a:r>
            <a:r>
              <a:rPr kumimoji="0" lang="en-US" altLang="en-US" sz="2400" b="1" i="0" u="none" strike="noStrike" kern="1200" cap="none" spc="0" normalizeH="0" baseline="0" noProof="0" dirty="0">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70AD47">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một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hình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quân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sự</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gồm</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nhiều</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tàu</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chiến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và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là</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đội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hình</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lớn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nhất</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của</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hải</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quân</a:t>
            </a:r>
            <a:r>
              <a:rPr kumimoji="0" lang="en-US" altLang="en-US" sz="2400" b="1" i="0" u="none" strike="noStrike" kern="1200" cap="none" spc="0" normalizeH="0" baseline="0" noProof="0" dirty="0">
                <a:ln>
                  <a:noFill/>
                </a:ln>
                <a:solidFill>
                  <a:srgbClr val="ED7D31">
                    <a:lumMod val="75000"/>
                  </a:srgbClr>
                </a:solidFill>
                <a:effectLst/>
                <a:uLnTx/>
                <a:uFillTx/>
                <a:latin typeface="UTM Americana" panose="02040603050506020204" pitchFamily="18" charset="0"/>
                <a:ea typeface="Cambria" panose="02040503050406030204" pitchFamily="18" charset="0"/>
                <a:cs typeface="Times New Roman" panose="02020603050405020304" pitchFamily="18" charset="0"/>
              </a:rPr>
              <a:t>.</a:t>
            </a:r>
          </a:p>
        </p:txBody>
      </p:sp>
      <p:cxnSp>
        <p:nvCxnSpPr>
          <p:cNvPr id="28" name="Straight Connector 27"/>
          <p:cNvCxnSpPr/>
          <p:nvPr/>
        </p:nvCxnSpPr>
        <p:spPr>
          <a:xfrm rot="5400000">
            <a:off x="4521878" y="3400918"/>
            <a:ext cx="381000" cy="228600"/>
          </a:xfrm>
          <a:prstGeom prst="line">
            <a:avLst/>
          </a:prstGeom>
          <a:effectLst>
            <a:glow rad="101600">
              <a:schemeClr val="accent4">
                <a:satMod val="175000"/>
                <a:alpha val="40000"/>
              </a:schemeClr>
            </a:glow>
          </a:effectLst>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21694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8"/>
                                        </p:tgtEl>
                                        <p:attrNameLst>
                                          <p:attrName>style.visibility</p:attrName>
                                        </p:attrNameLst>
                                      </p:cBhvr>
                                      <p:to>
                                        <p:strVal val="visible"/>
                                      </p:to>
                                    </p:set>
                                    <p:anim calcmode="discrete" valueType="clr">
                                      <p:cBhvr override="childStyle">
                                        <p:cTn id="3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8"/>
                                        </p:tgtEl>
                                        <p:attrNameLst>
                                          <p:attrName>fillcolor</p:attrName>
                                        </p:attrNameLst>
                                      </p:cBhvr>
                                      <p:tavLst>
                                        <p:tav tm="0">
                                          <p:val>
                                            <p:clrVal>
                                              <a:schemeClr val="accent2"/>
                                            </p:clrVal>
                                          </p:val>
                                        </p:tav>
                                        <p:tav tm="50000">
                                          <p:val>
                                            <p:clrVal>
                                              <a:schemeClr val="hlink"/>
                                            </p:clrVal>
                                          </p:val>
                                        </p:tav>
                                      </p:tavLst>
                                    </p:anim>
                                    <p:set>
                                      <p:cBhvr>
                                        <p:cTn id="33" dur="80"/>
                                        <p:tgtEl>
                                          <p:spTgt spid="18"/>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9"/>
                                        </p:tgtEl>
                                        <p:attrNameLst>
                                          <p:attrName>style.visibility</p:attrName>
                                        </p:attrNameLst>
                                      </p:cBhvr>
                                      <p:to>
                                        <p:strVal val="visible"/>
                                      </p:to>
                                    </p:set>
                                    <p:anim calcmode="discrete" valueType="clr">
                                      <p:cBhvr override="childStyle">
                                        <p:cTn id="3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9"/>
                                        </p:tgtEl>
                                        <p:attrNameLst>
                                          <p:attrName>fillcolor</p:attrName>
                                        </p:attrNameLst>
                                      </p:cBhvr>
                                      <p:tavLst>
                                        <p:tav tm="0">
                                          <p:val>
                                            <p:clrVal>
                                              <a:schemeClr val="accent2"/>
                                            </p:clrVal>
                                          </p:val>
                                        </p:tav>
                                        <p:tav tm="50000">
                                          <p:val>
                                            <p:clrVal>
                                              <a:schemeClr val="hlink"/>
                                            </p:clrVal>
                                          </p:val>
                                        </p:tav>
                                      </p:tavLst>
                                    </p:anim>
                                    <p:set>
                                      <p:cBhvr>
                                        <p:cTn id="40" dur="80"/>
                                        <p:tgtEl>
                                          <p:spTgt spid="19"/>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20"/>
                                        </p:tgtEl>
                                        <p:attrNameLst>
                                          <p:attrName>style.visibility</p:attrName>
                                        </p:attrNameLst>
                                      </p:cBhvr>
                                      <p:to>
                                        <p:strVal val="visible"/>
                                      </p:to>
                                    </p:set>
                                    <p:anim calcmode="discrete" valueType="clr">
                                      <p:cBhvr override="childStyle">
                                        <p:cTn id="4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20"/>
                                        </p:tgtEl>
                                        <p:attrNameLst>
                                          <p:attrName>fillcolor</p:attrName>
                                        </p:attrNameLst>
                                      </p:cBhvr>
                                      <p:tavLst>
                                        <p:tav tm="0">
                                          <p:val>
                                            <p:clrVal>
                                              <a:schemeClr val="accent2"/>
                                            </p:clrVal>
                                          </p:val>
                                        </p:tav>
                                        <p:tav tm="50000">
                                          <p:val>
                                            <p:clrVal>
                                              <a:schemeClr val="hlink"/>
                                            </p:clrVal>
                                          </p:val>
                                        </p:tav>
                                      </p:tavLst>
                                    </p:anim>
                                    <p:set>
                                      <p:cBhvr>
                                        <p:cTn id="47" dur="80"/>
                                        <p:tgtEl>
                                          <p:spTgt spid="2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21"/>
                                        </p:tgtEl>
                                        <p:attrNameLst>
                                          <p:attrName>style.visibility</p:attrName>
                                        </p:attrNameLst>
                                      </p:cBhvr>
                                      <p:to>
                                        <p:strVal val="visible"/>
                                      </p:to>
                                    </p:set>
                                    <p:anim calcmode="discrete" valueType="clr">
                                      <p:cBhvr override="childStyle">
                                        <p:cTn id="5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21"/>
                                        </p:tgtEl>
                                        <p:attrNameLst>
                                          <p:attrName>fillcolor</p:attrName>
                                        </p:attrNameLst>
                                      </p:cBhvr>
                                      <p:tavLst>
                                        <p:tav tm="0">
                                          <p:val>
                                            <p:clrVal>
                                              <a:schemeClr val="accent2"/>
                                            </p:clrVal>
                                          </p:val>
                                        </p:tav>
                                        <p:tav tm="50000">
                                          <p:val>
                                            <p:clrVal>
                                              <a:schemeClr val="hlink"/>
                                            </p:clrVal>
                                          </p:val>
                                        </p:tav>
                                      </p:tavLst>
                                    </p:anim>
                                    <p:set>
                                      <p:cBhvr>
                                        <p:cTn id="54" dur="80"/>
                                        <p:tgtEl>
                                          <p:spTgt spid="21"/>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22"/>
                                        </p:tgtEl>
                                        <p:attrNameLst>
                                          <p:attrName>style.visibility</p:attrName>
                                        </p:attrNameLst>
                                      </p:cBhvr>
                                      <p:to>
                                        <p:strVal val="visible"/>
                                      </p:to>
                                    </p:set>
                                    <p:anim calcmode="discrete" valueType="clr">
                                      <p:cBhvr override="childStyle">
                                        <p:cTn id="6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22"/>
                                        </p:tgtEl>
                                        <p:attrNameLst>
                                          <p:attrName>fillcolor</p:attrName>
                                        </p:attrNameLst>
                                      </p:cBhvr>
                                      <p:tavLst>
                                        <p:tav tm="0">
                                          <p:val>
                                            <p:clrVal>
                                              <a:schemeClr val="accent2"/>
                                            </p:clrVal>
                                          </p:val>
                                        </p:tav>
                                        <p:tav tm="50000">
                                          <p:val>
                                            <p:clrVal>
                                              <a:schemeClr val="hlink"/>
                                            </p:clrVal>
                                          </p:val>
                                        </p:tav>
                                      </p:tavLst>
                                    </p:anim>
                                    <p:set>
                                      <p:cBhvr>
                                        <p:cTn id="67" dur="80"/>
                                        <p:tgtEl>
                                          <p:spTgt spid="22"/>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grpId="0" nodeType="clickEffect">
                                  <p:stCondLst>
                                    <p:cond delay="0"/>
                                  </p:stCondLst>
                                  <p:iterate type="lt">
                                    <p:tmPct val="50000"/>
                                  </p:iterate>
                                  <p:childTnLst>
                                    <p:set>
                                      <p:cBhvr>
                                        <p:cTn id="71" dur="1" fill="hold">
                                          <p:stCondLst>
                                            <p:cond delay="0"/>
                                          </p:stCondLst>
                                        </p:cTn>
                                        <p:tgtEl>
                                          <p:spTgt spid="23"/>
                                        </p:tgtEl>
                                        <p:attrNameLst>
                                          <p:attrName>style.visibility</p:attrName>
                                        </p:attrNameLst>
                                      </p:cBhvr>
                                      <p:to>
                                        <p:strVal val="visible"/>
                                      </p:to>
                                    </p:set>
                                    <p:anim calcmode="discrete" valueType="clr">
                                      <p:cBhvr override="childStyle">
                                        <p:cTn id="72"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23"/>
                                        </p:tgtEl>
                                        <p:attrNameLst>
                                          <p:attrName>fillcolor</p:attrName>
                                        </p:attrNameLst>
                                      </p:cBhvr>
                                      <p:tavLst>
                                        <p:tav tm="0">
                                          <p:val>
                                            <p:clrVal>
                                              <a:schemeClr val="accent2"/>
                                            </p:clrVal>
                                          </p:val>
                                        </p:tav>
                                        <p:tav tm="50000">
                                          <p:val>
                                            <p:clrVal>
                                              <a:schemeClr val="hlink"/>
                                            </p:clrVal>
                                          </p:val>
                                        </p:tav>
                                      </p:tavLst>
                                    </p:anim>
                                    <p:set>
                                      <p:cBhvr>
                                        <p:cTn id="74" dur="80"/>
                                        <p:tgtEl>
                                          <p:spTgt spid="23"/>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7" presetClass="entr" presetSubtype="0" fill="hold" grpId="0" nodeType="clickEffect">
                                  <p:stCondLst>
                                    <p:cond delay="0"/>
                                  </p:stCondLst>
                                  <p:iterate type="lt">
                                    <p:tmPct val="50000"/>
                                  </p:iterate>
                                  <p:childTnLst>
                                    <p:set>
                                      <p:cBhvr>
                                        <p:cTn id="78" dur="1" fill="hold">
                                          <p:stCondLst>
                                            <p:cond delay="0"/>
                                          </p:stCondLst>
                                        </p:cTn>
                                        <p:tgtEl>
                                          <p:spTgt spid="24"/>
                                        </p:tgtEl>
                                        <p:attrNameLst>
                                          <p:attrName>style.visibility</p:attrName>
                                        </p:attrNameLst>
                                      </p:cBhvr>
                                      <p:to>
                                        <p:strVal val="visible"/>
                                      </p:to>
                                    </p:set>
                                    <p:anim calcmode="discrete" valueType="clr">
                                      <p:cBhvr override="childStyle">
                                        <p:cTn id="79"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4"/>
                                        </p:tgtEl>
                                        <p:attrNameLst>
                                          <p:attrName>fillcolor</p:attrName>
                                        </p:attrNameLst>
                                      </p:cBhvr>
                                      <p:tavLst>
                                        <p:tav tm="0">
                                          <p:val>
                                            <p:clrVal>
                                              <a:schemeClr val="accent2"/>
                                            </p:clrVal>
                                          </p:val>
                                        </p:tav>
                                        <p:tav tm="50000">
                                          <p:val>
                                            <p:clrVal>
                                              <a:schemeClr val="hlink"/>
                                            </p:clrVal>
                                          </p:val>
                                        </p:tav>
                                      </p:tavLst>
                                    </p:anim>
                                    <p:set>
                                      <p:cBhvr>
                                        <p:cTn id="81" dur="80"/>
                                        <p:tgtEl>
                                          <p:spTgt spid="24"/>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grpId="0" nodeType="clickEffect">
                                  <p:stCondLst>
                                    <p:cond delay="0"/>
                                  </p:stCondLst>
                                  <p:iterate type="lt">
                                    <p:tmPct val="50000"/>
                                  </p:iterate>
                                  <p:childTnLst>
                                    <p:set>
                                      <p:cBhvr>
                                        <p:cTn id="85" dur="1" fill="hold">
                                          <p:stCondLst>
                                            <p:cond delay="0"/>
                                          </p:stCondLst>
                                        </p:cTn>
                                        <p:tgtEl>
                                          <p:spTgt spid="27"/>
                                        </p:tgtEl>
                                        <p:attrNameLst>
                                          <p:attrName>style.visibility</p:attrName>
                                        </p:attrNameLst>
                                      </p:cBhvr>
                                      <p:to>
                                        <p:strVal val="visible"/>
                                      </p:to>
                                    </p:set>
                                    <p:anim calcmode="discrete" valueType="clr">
                                      <p:cBhvr override="childStyle">
                                        <p:cTn id="86"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27"/>
                                        </p:tgtEl>
                                        <p:attrNameLst>
                                          <p:attrName>fillcolor</p:attrName>
                                        </p:attrNameLst>
                                      </p:cBhvr>
                                      <p:tavLst>
                                        <p:tav tm="0">
                                          <p:val>
                                            <p:clrVal>
                                              <a:schemeClr val="accent2"/>
                                            </p:clrVal>
                                          </p:val>
                                        </p:tav>
                                        <p:tav tm="50000">
                                          <p:val>
                                            <p:clrVal>
                                              <a:schemeClr val="hlink"/>
                                            </p:clrVal>
                                          </p:val>
                                        </p:tav>
                                      </p:tavLst>
                                    </p:anim>
                                    <p:set>
                                      <p:cBhvr>
                                        <p:cTn id="88"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19" grpId="0"/>
      <p:bldP spid="20" grpId="0"/>
      <p:bldP spid="21" grpId="0"/>
      <p:bldP spid="22" grpId="0"/>
      <p:bldP spid="23" grpId="0"/>
      <p:bldP spid="2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2A4F852A-142F-40C2-9F42-DD15D6DBD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5">
            <a:extLst>
              <a:ext uri="{FF2B5EF4-FFF2-40B4-BE49-F238E27FC236}">
                <a16:creationId xmlns:a16="http://schemas.microsoft.com/office/drawing/2014/main" id="{5F69B91F-AA5E-43E1-BDFD-B03191B594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469"/>
          <a:stretch/>
        </p:blipFill>
        <p:spPr>
          <a:xfrm>
            <a:off x="0" y="4956232"/>
            <a:ext cx="12192000" cy="1901768"/>
          </a:xfrm>
          <a:prstGeom prst="rect">
            <a:avLst/>
          </a:prstGeom>
        </p:spPr>
      </p:pic>
      <p:pic>
        <p:nvPicPr>
          <p:cNvPr id="8" name="图片 69">
            <a:extLst>
              <a:ext uri="{FF2B5EF4-FFF2-40B4-BE49-F238E27FC236}">
                <a16:creationId xmlns:a16="http://schemas.microsoft.com/office/drawing/2014/main" id="{6FBC1C42-85B0-4DC0-BD25-9DB78D0F9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3657" y="0"/>
            <a:ext cx="3591654" cy="3103084"/>
          </a:xfrm>
          <a:prstGeom prst="rect">
            <a:avLst/>
          </a:prstGeom>
        </p:spPr>
      </p:pic>
      <p:pic>
        <p:nvPicPr>
          <p:cNvPr id="1026" name="Picture 2" descr="Äi tÃ¬m nhá»¯ng nÃ©t láº¡ trong &quot;xá»© sá» nghÃ¬n Äáº£o&quot; Philippines - ELLE Viá»t Nam"/>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093095">
            <a:off x="253194" y="467556"/>
            <a:ext cx="6655694" cy="3938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0 hÃ²n Äáº£o Äáº¹p nháº¥t Philippines hiá»n nay 2022, ÄÃ¡ng Äi du lá»ch - NÃ o  Tá»t Nháº¥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9898">
            <a:off x="5624731" y="2492320"/>
            <a:ext cx="6091688" cy="422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3"/>
          <p:cNvSpPr txBox="1">
            <a:spLocks noChangeArrowheads="1"/>
          </p:cNvSpPr>
          <p:nvPr/>
        </p:nvSpPr>
        <p:spPr bwMode="auto">
          <a:xfrm rot="21124201">
            <a:off x="1148590" y="4448400"/>
            <a:ext cx="43370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6000" b="1" i="0" u="none" strike="noStrike" kern="1200" cap="none" spc="0" normalizeH="0" baseline="0" noProof="0" dirty="0" err="1">
                <a:ln>
                  <a:noFill/>
                </a:ln>
                <a:solidFill>
                  <a:srgbClr val="70AD47">
                    <a:lumMod val="75000"/>
                  </a:srgbClr>
                </a:solidFill>
                <a:effectLst>
                  <a:glow rad="139700">
                    <a:srgbClr val="FFC000">
                      <a:satMod val="175000"/>
                      <a:alpha val="40000"/>
                    </a:srgbClr>
                  </a:glow>
                </a:effectLst>
                <a:uLnTx/>
                <a:uFillTx/>
                <a:latin typeface="UTM Edwardian" panose="02040603050506020204" pitchFamily="18" charset="0"/>
                <a:ea typeface="Cambria" panose="02040503050406030204" pitchFamily="18" charset="0"/>
                <a:cs typeface="Times New Roman" panose="02020603050405020304" pitchFamily="18" charset="0"/>
              </a:rPr>
              <a:t>Đảo</a:t>
            </a:r>
            <a:r>
              <a:rPr kumimoji="0" lang="en-US" altLang="en-US" sz="6000" b="1" i="0" u="none" strike="noStrike" kern="1200" cap="none" spc="0" normalizeH="0" baseline="0" noProof="0" dirty="0">
                <a:ln>
                  <a:noFill/>
                </a:ln>
                <a:solidFill>
                  <a:srgbClr val="70AD47">
                    <a:lumMod val="75000"/>
                  </a:srgbClr>
                </a:solidFill>
                <a:effectLst>
                  <a:glow rad="139700">
                    <a:srgbClr val="FFC000">
                      <a:satMod val="175000"/>
                      <a:alpha val="40000"/>
                    </a:srgbClr>
                  </a:glow>
                </a:effectLst>
                <a:uLnTx/>
                <a:uFillTx/>
                <a:latin typeface="UTM Edwardian" panose="02040603050506020204" pitchFamily="18" charset="0"/>
                <a:ea typeface="Cambria" panose="02040503050406030204" pitchFamily="18" charset="0"/>
                <a:cs typeface="Times New Roman" panose="02020603050405020304" pitchFamily="18" charset="0"/>
              </a:rPr>
              <a:t> Ma-tan</a:t>
            </a:r>
          </a:p>
        </p:txBody>
      </p:sp>
      <p:sp>
        <p:nvSpPr>
          <p:cNvPr id="9" name="TextBox 8"/>
          <p:cNvSpPr txBox="1"/>
          <p:nvPr/>
        </p:nvSpPr>
        <p:spPr>
          <a:xfrm>
            <a:off x="1423644" y="6427142"/>
            <a:ext cx="378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amp;S Signwriter" panose="02040603050506020204" pitchFamily="18" charset="0"/>
                <a:cs typeface="+mn-cs"/>
              </a:rPr>
              <a:t>Măng</a:t>
            </a:r>
            <a:r>
              <a:rPr kumimoji="0" lang="en-US" sz="2800" b="0" i="0" u="none" strike="noStrike" kern="1200" cap="none" spc="0" normalizeH="0" baseline="0" noProof="0" dirty="0">
                <a:ln>
                  <a:noFill/>
                </a:ln>
                <a:solidFill>
                  <a:prstClr val="white"/>
                </a:solidFill>
                <a:effectLst/>
                <a:uLnTx/>
                <a:uFillTx/>
                <a:latin typeface="UTM A&amp;S Signwriter" panose="02040603050506020204" pitchFamily="18" charset="0"/>
                <a:cs typeface="+mn-cs"/>
              </a:rPr>
              <a:t> Non</a:t>
            </a:r>
          </a:p>
        </p:txBody>
      </p:sp>
    </p:spTree>
    <p:extLst>
      <p:ext uri="{BB962C8B-B14F-4D97-AF65-F5344CB8AC3E}">
        <p14:creationId xmlns:p14="http://schemas.microsoft.com/office/powerpoint/2010/main" val="34188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80">
                                          <p:stCondLst>
                                            <p:cond delay="0"/>
                                          </p:stCondLst>
                                        </p:cTn>
                                        <p:tgtEl>
                                          <p:spTgt spid="1026"/>
                                        </p:tgtEl>
                                      </p:cBhvr>
                                    </p:animEffect>
                                    <p:anim calcmode="lin" valueType="num">
                                      <p:cBhvr>
                                        <p:cTn id="3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5" dur="26">
                                          <p:stCondLst>
                                            <p:cond delay="650"/>
                                          </p:stCondLst>
                                        </p:cTn>
                                        <p:tgtEl>
                                          <p:spTgt spid="1026"/>
                                        </p:tgtEl>
                                      </p:cBhvr>
                                      <p:to x="100000" y="60000"/>
                                    </p:animScale>
                                    <p:animScale>
                                      <p:cBhvr>
                                        <p:cTn id="36" dur="166" decel="50000">
                                          <p:stCondLst>
                                            <p:cond delay="676"/>
                                          </p:stCondLst>
                                        </p:cTn>
                                        <p:tgtEl>
                                          <p:spTgt spid="1026"/>
                                        </p:tgtEl>
                                      </p:cBhvr>
                                      <p:to x="100000" y="100000"/>
                                    </p:animScale>
                                    <p:animScale>
                                      <p:cBhvr>
                                        <p:cTn id="37" dur="26">
                                          <p:stCondLst>
                                            <p:cond delay="1312"/>
                                          </p:stCondLst>
                                        </p:cTn>
                                        <p:tgtEl>
                                          <p:spTgt spid="1026"/>
                                        </p:tgtEl>
                                      </p:cBhvr>
                                      <p:to x="100000" y="80000"/>
                                    </p:animScale>
                                    <p:animScale>
                                      <p:cBhvr>
                                        <p:cTn id="38" dur="166" decel="50000">
                                          <p:stCondLst>
                                            <p:cond delay="1338"/>
                                          </p:stCondLst>
                                        </p:cTn>
                                        <p:tgtEl>
                                          <p:spTgt spid="1026"/>
                                        </p:tgtEl>
                                      </p:cBhvr>
                                      <p:to x="100000" y="100000"/>
                                    </p:animScale>
                                    <p:animScale>
                                      <p:cBhvr>
                                        <p:cTn id="39" dur="26">
                                          <p:stCondLst>
                                            <p:cond delay="1642"/>
                                          </p:stCondLst>
                                        </p:cTn>
                                        <p:tgtEl>
                                          <p:spTgt spid="1026"/>
                                        </p:tgtEl>
                                      </p:cBhvr>
                                      <p:to x="100000" y="90000"/>
                                    </p:animScale>
                                    <p:animScale>
                                      <p:cBhvr>
                                        <p:cTn id="40" dur="166" decel="50000">
                                          <p:stCondLst>
                                            <p:cond delay="1668"/>
                                          </p:stCondLst>
                                        </p:cTn>
                                        <p:tgtEl>
                                          <p:spTgt spid="1026"/>
                                        </p:tgtEl>
                                      </p:cBhvr>
                                      <p:to x="100000" y="100000"/>
                                    </p:animScale>
                                    <p:animScale>
                                      <p:cBhvr>
                                        <p:cTn id="41" dur="26">
                                          <p:stCondLst>
                                            <p:cond delay="1808"/>
                                          </p:stCondLst>
                                        </p:cTn>
                                        <p:tgtEl>
                                          <p:spTgt spid="1026"/>
                                        </p:tgtEl>
                                      </p:cBhvr>
                                      <p:to x="100000" y="95000"/>
                                    </p:animScale>
                                    <p:animScale>
                                      <p:cBhvr>
                                        <p:cTn id="42" dur="166" decel="50000">
                                          <p:stCondLst>
                                            <p:cond delay="1834"/>
                                          </p:stCondLst>
                                        </p:cTn>
                                        <p:tgtEl>
                                          <p:spTgt spid="1026"/>
                                        </p:tgtEl>
                                      </p:cBhvr>
                                      <p:to x="100000" y="100000"/>
                                    </p:animScale>
                                  </p:childTnLst>
                                </p:cTn>
                              </p:par>
                            </p:childTnLst>
                          </p:cTn>
                        </p:par>
                        <p:par>
                          <p:cTn id="43" fill="hold">
                            <p:stCondLst>
                              <p:cond delay="2000"/>
                            </p:stCondLst>
                            <p:childTnLst>
                              <p:par>
                                <p:cTn id="44" presetID="26" presetClass="entr" presetSubtype="0" fill="hold" nodeType="after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wipe(down)">
                                      <p:cBhvr>
                                        <p:cTn id="46" dur="580">
                                          <p:stCondLst>
                                            <p:cond delay="0"/>
                                          </p:stCondLst>
                                        </p:cTn>
                                        <p:tgtEl>
                                          <p:spTgt spid="1028"/>
                                        </p:tgtEl>
                                      </p:cBhvr>
                                    </p:animEffect>
                                    <p:anim calcmode="lin" valueType="num">
                                      <p:cBhvr>
                                        <p:cTn id="4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52" dur="26">
                                          <p:stCondLst>
                                            <p:cond delay="650"/>
                                          </p:stCondLst>
                                        </p:cTn>
                                        <p:tgtEl>
                                          <p:spTgt spid="1028"/>
                                        </p:tgtEl>
                                      </p:cBhvr>
                                      <p:to x="100000" y="60000"/>
                                    </p:animScale>
                                    <p:animScale>
                                      <p:cBhvr>
                                        <p:cTn id="53" dur="166" decel="50000">
                                          <p:stCondLst>
                                            <p:cond delay="676"/>
                                          </p:stCondLst>
                                        </p:cTn>
                                        <p:tgtEl>
                                          <p:spTgt spid="1028"/>
                                        </p:tgtEl>
                                      </p:cBhvr>
                                      <p:to x="100000" y="100000"/>
                                    </p:animScale>
                                    <p:animScale>
                                      <p:cBhvr>
                                        <p:cTn id="54" dur="26">
                                          <p:stCondLst>
                                            <p:cond delay="1312"/>
                                          </p:stCondLst>
                                        </p:cTn>
                                        <p:tgtEl>
                                          <p:spTgt spid="1028"/>
                                        </p:tgtEl>
                                      </p:cBhvr>
                                      <p:to x="100000" y="80000"/>
                                    </p:animScale>
                                    <p:animScale>
                                      <p:cBhvr>
                                        <p:cTn id="55" dur="166" decel="50000">
                                          <p:stCondLst>
                                            <p:cond delay="1338"/>
                                          </p:stCondLst>
                                        </p:cTn>
                                        <p:tgtEl>
                                          <p:spTgt spid="1028"/>
                                        </p:tgtEl>
                                      </p:cBhvr>
                                      <p:to x="100000" y="100000"/>
                                    </p:animScale>
                                    <p:animScale>
                                      <p:cBhvr>
                                        <p:cTn id="56" dur="26">
                                          <p:stCondLst>
                                            <p:cond delay="1642"/>
                                          </p:stCondLst>
                                        </p:cTn>
                                        <p:tgtEl>
                                          <p:spTgt spid="1028"/>
                                        </p:tgtEl>
                                      </p:cBhvr>
                                      <p:to x="100000" y="90000"/>
                                    </p:animScale>
                                    <p:animScale>
                                      <p:cBhvr>
                                        <p:cTn id="57" dur="166" decel="50000">
                                          <p:stCondLst>
                                            <p:cond delay="1668"/>
                                          </p:stCondLst>
                                        </p:cTn>
                                        <p:tgtEl>
                                          <p:spTgt spid="1028"/>
                                        </p:tgtEl>
                                      </p:cBhvr>
                                      <p:to x="100000" y="100000"/>
                                    </p:animScale>
                                    <p:animScale>
                                      <p:cBhvr>
                                        <p:cTn id="58" dur="26">
                                          <p:stCondLst>
                                            <p:cond delay="1808"/>
                                          </p:stCondLst>
                                        </p:cTn>
                                        <p:tgtEl>
                                          <p:spTgt spid="1028"/>
                                        </p:tgtEl>
                                      </p:cBhvr>
                                      <p:to x="100000" y="95000"/>
                                    </p:animScale>
                                    <p:animScale>
                                      <p:cBhvr>
                                        <p:cTn id="59"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815275;"/>
</p:tagLst>
</file>

<file path=ppt/tags/tag2.xml><?xml version="1.0" encoding="utf-8"?>
<p:tagLst xmlns:a="http://schemas.openxmlformats.org/drawingml/2006/main" xmlns:r="http://schemas.openxmlformats.org/officeDocument/2006/relationships" xmlns:p="http://schemas.openxmlformats.org/presentationml/2006/main">
  <p:tag name="ISLIDE.DIAGRAM" val="#602608;"/>
</p:tagLst>
</file>

<file path=ppt/tags/tag3.xml><?xml version="1.0" encoding="utf-8"?>
<p:tagLst xmlns:a="http://schemas.openxmlformats.org/drawingml/2006/main" xmlns:r="http://schemas.openxmlformats.org/officeDocument/2006/relationships" xmlns:p="http://schemas.openxmlformats.org/presentationml/2006/main">
  <p:tag name="ISLIDE.DIAGRAM" val="#815275;"/>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816144;"/>
</p:tagLst>
</file>

<file path=ppt/tags/tag6.xml><?xml version="1.0" encoding="utf-8"?>
<p:tagLst xmlns:a="http://schemas.openxmlformats.org/drawingml/2006/main" xmlns:r="http://schemas.openxmlformats.org/officeDocument/2006/relationships" xmlns:p="http://schemas.openxmlformats.org/presentationml/2006/main">
  <p:tag name="ISLIDE.DIAGRAM" val="#602608;#816144;"/>
</p:tagLst>
</file>

<file path=ppt/tags/tag7.xml><?xml version="1.0" encoding="utf-8"?>
<p:tagLst xmlns:a="http://schemas.openxmlformats.org/drawingml/2006/main" xmlns:r="http://schemas.openxmlformats.org/officeDocument/2006/relationships" xmlns:p="http://schemas.openxmlformats.org/presentationml/2006/main">
  <p:tag name="ISLIDE.DIAGRAM" val="#602608;#6026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1717</Words>
  <Application>Microsoft Office PowerPoint</Application>
  <PresentationFormat>Widescreen</PresentationFormat>
  <Paragraphs>124</Paragraphs>
  <Slides>21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Calibri</vt:lpstr>
      <vt:lpstr>Calibri Light</vt:lpstr>
      <vt:lpstr>Cambria</vt:lpstr>
      <vt:lpstr>Times New Roman</vt:lpstr>
      <vt:lpstr>UTM A&amp;S Signwriter</vt:lpstr>
      <vt:lpstr>UTM Americana</vt:lpstr>
      <vt:lpstr>UTM Edwardian</vt:lpstr>
      <vt:lpstr>UTM Tam Le</vt:lpstr>
      <vt:lpstr>Wingdings</vt:lpstr>
      <vt:lpstr>字魂107号-萌趣欢乐体</vt:lpstr>
      <vt:lpstr>Office Theme</vt:lpstr>
      <vt:lpstr>PowerPoint Presentation</vt:lpstr>
      <vt:lpstr>PowerPoint Presentation</vt:lpstr>
      <vt:lpstr>PowerPoint Presentation</vt:lpstr>
      <vt:lpstr>LUYỆN ĐỌC</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diễn cảm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cp:revision>
  <dcterms:created xsi:type="dcterms:W3CDTF">2022-04-15T15:11:42Z</dcterms:created>
  <dcterms:modified xsi:type="dcterms:W3CDTF">2022-04-15T15:13:44Z</dcterms:modified>
</cp:coreProperties>
</file>