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9DB3C-DF65-4C34-B815-5AA1206CF2DA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630D-56AF-4E44-B81B-487D836F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45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8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45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05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1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55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3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46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9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6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2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47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4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7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B094-9348-406D-9C0C-37D3970A7B0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7236-E735-44DF-9297-B5DF8A1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2.png"/><Relationship Id="rId15" Type="http://schemas.openxmlformats.org/officeDocument/2006/relationships/image" Target="../media/image40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349900"/>
            <a:ext cx="9144000" cy="1508101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30" name="Picture 2" descr="78 CÃ¢y dá»«a Ã½ tÆ°á»ng | cÃ¢y, trang trÃ­ tÆ°á»ng tá»± lÃ m, hÃ¬nh xÄm cÃ¢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82" y="271440"/>
            <a:ext cx="3557453" cy="65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-9671"/>
            <a:ext cx="9144000" cy="487013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ED642B2E-AAA7-4588-BDD8-6BDC77535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6" y="5349900"/>
            <a:ext cx="2466101" cy="16720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85" y="-736538"/>
            <a:ext cx="757238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14" y="-84301"/>
            <a:ext cx="1243013" cy="33528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CFD4125-F001-49C0-8AFB-500238DF660E}"/>
              </a:ext>
            </a:extLst>
          </p:cNvPr>
          <p:cNvGrpSpPr/>
          <p:nvPr/>
        </p:nvGrpSpPr>
        <p:grpSpPr>
          <a:xfrm>
            <a:off x="555487" y="-441284"/>
            <a:ext cx="7460954" cy="6454157"/>
            <a:chOff x="3747716" y="1224183"/>
            <a:chExt cx="6506209" cy="546091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95AD42A8-C2C4-48D8-A18C-06E2BB6D7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716" y="2292159"/>
              <a:ext cx="6506209" cy="439294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405D13AC-633E-49EF-9A8B-555367BEB9CD}"/>
                </a:ext>
              </a:extLst>
            </p:cNvPr>
            <p:cNvSpPr txBox="1"/>
            <p:nvPr/>
          </p:nvSpPr>
          <p:spPr>
            <a:xfrm>
              <a:off x="5224109" y="1224183"/>
              <a:ext cx="1709511" cy="11197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漫画字体" panose="02010600030101010101" pitchFamily="2" charset="-122"/>
                <a:cs typeface="+mn-cs"/>
              </a:endParaRP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B00A3C25-40C4-4D94-BD71-EA33B4D442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45" y="2999586"/>
            <a:ext cx="2822873" cy="376383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03DBF545-69AB-4068-8E44-8DD0DE1FF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6" y="3265987"/>
            <a:ext cx="731303" cy="73755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5ABED0E-B463-4D5A-8285-AE535CC6E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2" y="271440"/>
            <a:ext cx="2127829" cy="1515796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xmlns="" id="{3497295C-A0AE-4E7E-B3A2-E30258B52EC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b="17213"/>
          <a:stretch/>
        </p:blipFill>
        <p:spPr>
          <a:xfrm>
            <a:off x="1434517" y="-808900"/>
            <a:ext cx="6546272" cy="2425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013" y="579342"/>
            <a:ext cx="1479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&amp;S Graceland" panose="02040603050506020204" pitchFamily="18" charset="0"/>
                <a:ea typeface="微软雅黑"/>
                <a:cs typeface="+mn-cs"/>
              </a:rPr>
              <a:t>Toán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&amp;S Graceland" panose="02040603050506020204" pitchFamily="18" charset="0"/>
                <a:ea typeface="微软雅黑"/>
                <a:cs typeface="+mn-cs"/>
              </a:rPr>
              <a:t>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9466" y="1179130"/>
            <a:ext cx="569111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8B5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Luyện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C6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tập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</a:p>
          <a:p>
            <a:pPr algn="ctr"/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Hanzel" panose="02040603050506020204" pitchFamily="18" charset="0"/>
              </a:rPr>
              <a:t>(</a:t>
            </a:r>
            <a:r>
              <a:rPr lang="en-US" sz="8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Hanzel" panose="02040603050506020204" pitchFamily="18" charset="0"/>
              </a:rPr>
              <a:t>trang</a:t>
            </a:r>
            <a:r>
              <a:rPr lang="en-US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Hanzel" panose="02040603050506020204" pitchFamily="18" charset="0"/>
              </a:rPr>
              <a:t> 151)</a:t>
            </a:r>
          </a:p>
        </p:txBody>
      </p:sp>
      <p:pic>
        <p:nvPicPr>
          <p:cNvPr id="32" name="图片 9">
            <a:extLst>
              <a:ext uri="{FF2B5EF4-FFF2-40B4-BE49-F238E27FC236}">
                <a16:creationId xmlns:a16="http://schemas.microsoft.com/office/drawing/2014/main" xmlns="" id="{898B305C-92EF-40F0-A2FA-D45E555327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82" y="5394429"/>
            <a:ext cx="796301" cy="1400089"/>
          </a:xfrm>
          <a:prstGeom prst="rect">
            <a:avLst/>
          </a:prstGeom>
        </p:spPr>
      </p:pic>
      <p:pic>
        <p:nvPicPr>
          <p:cNvPr id="36" name="图片 14">
            <a:extLst>
              <a:ext uri="{FF2B5EF4-FFF2-40B4-BE49-F238E27FC236}">
                <a16:creationId xmlns:a16="http://schemas.microsoft.com/office/drawing/2014/main" xmlns="" id="{C3F9117F-42D9-4E2B-AA16-1CD41FBAD5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78" y="5381551"/>
            <a:ext cx="796301" cy="1400089"/>
          </a:xfrm>
          <a:prstGeom prst="rect">
            <a:avLst/>
          </a:prstGeom>
        </p:spPr>
      </p:pic>
      <p:pic>
        <p:nvPicPr>
          <p:cNvPr id="28" name="Picture 2" descr="Funny pineapple and coconut characters drinking Vector Image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926" b="80093" l="1700" r="96700">
                        <a14:foregroundMark x1="22800" y1="51667" x2="38600" y2="48796"/>
                        <a14:foregroundMark x1="54100" y1="62500" x2="53500" y2="6444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3368" y="3230645"/>
            <a:ext cx="3400027" cy="47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"/>
            <a:ext cx="9144000" cy="615119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9144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972962"/>
            <a:ext cx="9144000" cy="885039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1"/>
            <a:ext cx="757238" cy="214312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1658472" y="539228"/>
            <a:ext cx="1007269" cy="186264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EFE2A2CD-CBD5-42CC-B315-E9F96374C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5" y="-109875"/>
            <a:ext cx="6353500" cy="3326016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7E437D05-24A7-4B7F-B149-270FD92C20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31" l="0" r="48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54"/>
          <a:stretch/>
        </p:blipFill>
        <p:spPr>
          <a:xfrm rot="20090371" flipH="1">
            <a:off x="-531726" y="2727938"/>
            <a:ext cx="3252662" cy="448743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5BFD976-78A7-4FB4-8D55-AC577E322A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" y="3312908"/>
            <a:ext cx="2944094" cy="39254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59" y="-1238250"/>
            <a:ext cx="1243013" cy="335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3318" y="1118348"/>
            <a:ext cx="2688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cam: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1389" y="1713302"/>
            <a:ext cx="256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53476" y="1484702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977276" y="1484901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34476" y="1484901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53476" y="2094302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9772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4344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10676" y="2094302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344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916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67876" y="2094302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8916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3488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25076" y="2094302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3488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8060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82276" y="2094302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8060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2632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9476" y="2094302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2632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720476" y="2094500"/>
            <a:ext cx="15240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748676" y="1789701"/>
            <a:ext cx="609600" cy="1191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167776" y="1827801"/>
            <a:ext cx="685800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 rot="16200000">
            <a:off x="4463176" y="760802"/>
            <a:ext cx="381000" cy="2286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10776" y="1256102"/>
            <a:ext cx="1442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170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1463" y="461532"/>
            <a:ext cx="819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 descr="78 CÃ¢y dá»«a Ã½ tÆ°á»ng | cÃ¢y, trang trÃ­ tÆ°á»ng tá»± lÃ m, hÃ¬nh xÄm cÃ¢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12" y="420757"/>
            <a:ext cx="3557453" cy="65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图片 26">
            <a:extLst>
              <a:ext uri="{FF2B5EF4-FFF2-40B4-BE49-F238E27FC236}">
                <a16:creationId xmlns:a16="http://schemas.microsoft.com/office/drawing/2014/main" xmlns="" id="{EFE2A2CD-CBD5-42CC-B315-E9F96374C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88" y="2665228"/>
            <a:ext cx="7266512" cy="4451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77567" y="3629277"/>
                <a:ext cx="538424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Trong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cam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bằng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số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dứa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biết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cam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ít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dứa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170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cam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dứa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56" y="3629276"/>
                <a:ext cx="7178992" cy="2554545"/>
              </a:xfrm>
              <a:prstGeom prst="rect">
                <a:avLst/>
              </a:prstGeom>
              <a:blipFill>
                <a:blip r:embed="rId15"/>
                <a:stretch>
                  <a:fillRect l="-2634" r="-2549" b="-8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9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0" grpId="0" animBg="1"/>
      <p:bldP spid="51" grpId="0"/>
      <p:bldP spid="5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547361"/>
            <a:ext cx="9144000" cy="1310640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30967"/>
          </a:xfrm>
          <a:prstGeom prst="rect">
            <a:avLst/>
          </a:prstGeom>
        </p:spPr>
      </p:pic>
      <p:pic>
        <p:nvPicPr>
          <p:cNvPr id="2050" name="Picture 2" descr="MÃ¹a hÃ¨ yáº¿u tá» nhiá»t Äá»i cÃ¢y dá»«a xanh png miá»n phÃ­ | CÃ´ng cá»¥ Äá» há»a PSD Táº£i  xuá»ng miá»n phÃ­ - Pikbes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6" b="96493" l="9143" r="90000">
                        <a14:foregroundMark x1="59429" y1="86094" x2="59143" y2="8742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057" y="527064"/>
            <a:ext cx="3582482" cy="67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23"/>
            <a:ext cx="9144000" cy="487013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34" y="-882327"/>
            <a:ext cx="800100" cy="21581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" y="1351318"/>
            <a:ext cx="3477185" cy="160215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D98B4E6-C921-441C-9733-654A684A42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6" y="2942470"/>
            <a:ext cx="3477186" cy="160215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6F1DFB26-04E2-4B3F-B9EE-69EF6E797A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6" y="4635133"/>
            <a:ext cx="3560444" cy="1602159"/>
          </a:xfrm>
          <a:prstGeom prst="rect">
            <a:avLst/>
          </a:prstGeom>
        </p:spPr>
      </p:pic>
      <p:sp>
        <p:nvSpPr>
          <p:cNvPr id="35" name="文本框 39">
            <a:extLst>
              <a:ext uri="{FF2B5EF4-FFF2-40B4-BE49-F238E27FC236}">
                <a16:creationId xmlns:a16="http://schemas.microsoft.com/office/drawing/2014/main" xmlns="" id="{D2C6B2A3-8E91-4E57-B3D9-1FA58D3BC951}"/>
              </a:ext>
            </a:extLst>
          </p:cNvPr>
          <p:cNvSpPr txBox="1"/>
          <p:nvPr/>
        </p:nvSpPr>
        <p:spPr>
          <a:xfrm>
            <a:off x="1346986" y="1465462"/>
            <a:ext cx="2820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Hiệu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48CD9209-22C6-4265-8E5D-32724FE17DC4}"/>
              </a:ext>
            </a:extLst>
          </p:cNvPr>
          <p:cNvSpPr txBox="1"/>
          <p:nvPr/>
        </p:nvSpPr>
        <p:spPr>
          <a:xfrm>
            <a:off x="1328613" y="3096808"/>
            <a:ext cx="2566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cây cam trong vườn là:</a:t>
            </a:r>
          </a:p>
        </p:txBody>
      </p:sp>
      <p:sp>
        <p:nvSpPr>
          <p:cNvPr id="38" name="文本框 39">
            <a:extLst>
              <a:ext uri="{FF2B5EF4-FFF2-40B4-BE49-F238E27FC236}">
                <a16:creationId xmlns:a16="http://schemas.microsoft.com/office/drawing/2014/main" xmlns="" id="{AFEB79F1-A2AF-4A61-96EF-0DA835FEDF8F}"/>
              </a:ext>
            </a:extLst>
          </p:cNvPr>
          <p:cNvSpPr txBox="1"/>
          <p:nvPr/>
        </p:nvSpPr>
        <p:spPr>
          <a:xfrm>
            <a:off x="1433393" y="4698693"/>
            <a:ext cx="2620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cây dứa trong vườn là:</a:t>
            </a:r>
          </a:p>
        </p:txBody>
      </p:sp>
      <p:pic>
        <p:nvPicPr>
          <p:cNvPr id="27" name="图片 7">
            <a:extLst>
              <a:ext uri="{FF2B5EF4-FFF2-40B4-BE49-F238E27FC236}">
                <a16:creationId xmlns:a16="http://schemas.microsoft.com/office/drawing/2014/main" xmlns="" id="{C9038688-915F-4DC3-A418-DEEFDB081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72" y="-401556"/>
            <a:ext cx="3693319" cy="14192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6926" y="-134655"/>
            <a:ext cx="5691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8B5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Đi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8B5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6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tìm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8397D1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đáp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8397D1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án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UTM Mother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87127" y="1645920"/>
            <a:ext cx="1303020" cy="838200"/>
          </a:xfrm>
          <a:prstGeom prst="roundRect">
            <a:avLst/>
          </a:prstGeom>
          <a:solidFill>
            <a:schemeClr val="accent2">
              <a:alpha val="59000"/>
            </a:scheme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14500" y="1626482"/>
            <a:ext cx="1303020" cy="838200"/>
          </a:xfrm>
          <a:prstGeom prst="roundRect">
            <a:avLst/>
          </a:prstGeom>
          <a:solidFill>
            <a:schemeClr val="accent2">
              <a:alpha val="59000"/>
            </a:scheme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565407" y="1581146"/>
            <a:ext cx="1303020" cy="838200"/>
          </a:xfrm>
          <a:prstGeom prst="roundRect">
            <a:avLst/>
          </a:prstGeom>
          <a:solidFill>
            <a:schemeClr val="accent2">
              <a:alpha val="59000"/>
            </a:scheme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333443" y="3269089"/>
            <a:ext cx="1303020" cy="838200"/>
          </a:xfrm>
          <a:prstGeom prst="roundRect">
            <a:avLst/>
          </a:prstGeom>
          <a:solidFill>
            <a:srgbClr val="FF0000">
              <a:alpha val="59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34611" y="3267529"/>
            <a:ext cx="1303020" cy="838200"/>
          </a:xfrm>
          <a:prstGeom prst="roundRect">
            <a:avLst/>
          </a:prstGeom>
          <a:solidFill>
            <a:srgbClr val="FF0000">
              <a:alpha val="59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004116" y="3281348"/>
            <a:ext cx="1303020" cy="838200"/>
          </a:xfrm>
          <a:prstGeom prst="roundRect">
            <a:avLst/>
          </a:prstGeom>
          <a:solidFill>
            <a:srgbClr val="FF0000">
              <a:alpha val="59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986813" y="4803539"/>
            <a:ext cx="1433120" cy="838200"/>
          </a:xfrm>
          <a:prstGeom prst="roundRect">
            <a:avLst/>
          </a:prstGeom>
          <a:solidFill>
            <a:schemeClr val="accent6">
              <a:alpha val="59000"/>
            </a:scheme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65407" y="4757284"/>
            <a:ext cx="1433120" cy="838200"/>
          </a:xfrm>
          <a:prstGeom prst="roundRect">
            <a:avLst/>
          </a:prstGeom>
          <a:solidFill>
            <a:schemeClr val="accent6">
              <a:alpha val="59000"/>
            </a:scheme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303930" y="4784655"/>
            <a:ext cx="1433120" cy="838200"/>
          </a:xfrm>
          <a:prstGeom prst="roundRect">
            <a:avLst/>
          </a:prstGeom>
          <a:solidFill>
            <a:schemeClr val="accent6">
              <a:alpha val="59000"/>
            </a:scheme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2" name="Picture 4" descr="HÃ¬nh áº£nh Phim Hoáº¡t HÃ¬nh Hay Dá»©a LÃ  Yáº¿u Tá» Äáº·c Sáº£n TrÃ¡i CÃ¢y MÃ u VÃ ng ÄÃ i  Loan, Clipart Dá»©a, Hoáº¡t HÃ¬nh, ÄÃ i Loan miá»n phÃ­ táº£i táº­p tin PNG PSDComment  vÃ 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75" b="72500" l="7344" r="99844">
                        <a14:foregroundMark x1="22188" y1="33281" x2="22188" y2="68906"/>
                        <a14:foregroundMark x1="72188" y1="31094" x2="78281" y2="6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23" y="5079488"/>
            <a:ext cx="2226287" cy="25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0" grpId="0"/>
      <p:bldP spid="2" grpId="0" animBg="1"/>
      <p:bldP spid="2" grpId="1" animBg="1"/>
      <p:bldP spid="31" grpId="0" animBg="1"/>
      <p:bldP spid="31" grpId="1" animBg="1"/>
      <p:bldP spid="34" grpId="0" animBg="1"/>
      <p:bldP spid="41" grpId="0" animBg="1"/>
      <p:bldP spid="41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158298"/>
            <a:ext cx="9144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402419" y="555581"/>
            <a:ext cx="833916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9038688-915F-4DC3-A418-DEEFDB081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44" y="-555579"/>
            <a:ext cx="3693319" cy="1419225"/>
          </a:xfrm>
          <a:prstGeom prst="rect">
            <a:avLst/>
          </a:prstGeom>
        </p:spPr>
      </p:pic>
      <p:pic>
        <p:nvPicPr>
          <p:cNvPr id="4098" name="Picture 2" descr="Funny pineapple and coconut characters drinking Vector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926" b="80093" l="1700" r="96700">
                        <a14:foregroundMark x1="22800" y1="51667" x2="38600" y2="48796"/>
                        <a14:foregroundMark x1="54100" y1="62500" x2="53500" y2="6444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2715" y="1622507"/>
            <a:ext cx="4970244" cy="694943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78654" y="1521636"/>
            <a:ext cx="6298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9821" y="669769"/>
            <a:ext cx="1930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156" y="1465222"/>
            <a:ext cx="363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 – 1 = 5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22615" y="2474374"/>
            <a:ext cx="3311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68460" y="2420758"/>
            <a:ext cx="398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170 : 5 = 34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61797" y="3489581"/>
            <a:ext cx="3263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7152" y="3497673"/>
            <a:ext cx="4698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34 + 170 = 204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4330159"/>
            <a:ext cx="4603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Cam: 34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204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158298"/>
            <a:ext cx="9144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402418" y="555580"/>
            <a:ext cx="833916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1BBCB61-6527-414B-B926-664B6886E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3" y="2529580"/>
            <a:ext cx="6344074" cy="4019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8" y="4463312"/>
            <a:ext cx="1912166" cy="16997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8411E06-1342-499E-810A-B33A05BDE5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30" y="4689082"/>
            <a:ext cx="633845" cy="8451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D4AA5AA-D0BF-4EB1-A936-ED819FA353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30" y="5009315"/>
            <a:ext cx="524741" cy="69965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3497295C-A0AE-4E7E-B3A2-E30258B52E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b="17213"/>
          <a:stretch/>
        </p:blipFill>
        <p:spPr>
          <a:xfrm>
            <a:off x="95401" y="-510658"/>
            <a:ext cx="8339162" cy="2698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2015" y="1599897"/>
            <a:ext cx="5691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8B5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Chúc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8B5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C6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4472C4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8397D1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8397D1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học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E04E5C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Mother" panose="02040603050506020204" pitchFamily="18" charset="0"/>
                <a:ea typeface="微软雅黑"/>
                <a:cs typeface="+mn-cs"/>
              </a:rPr>
              <a:t>tốt</a:t>
            </a:r>
            <a:endParaRPr kumimoji="0" lang="en-US" sz="80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E04E5C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UTM Mother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158298"/>
            <a:ext cx="9144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1293668" y="886234"/>
            <a:ext cx="6556665" cy="4736857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29" y="3807272"/>
            <a:ext cx="1407349" cy="18764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96DF51-EF4D-405D-8615-F18D5B0E9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3" y="833400"/>
            <a:ext cx="6595466" cy="52425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C4EA425-FB0D-4393-A28A-8FBAF5BCC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407">
            <a:off x="5125839" y="602854"/>
            <a:ext cx="3150179" cy="4200239"/>
          </a:xfrm>
          <a:prstGeom prst="rect">
            <a:avLst/>
          </a:prstGeom>
        </p:spPr>
      </p:pic>
      <p:sp>
        <p:nvSpPr>
          <p:cNvPr id="10" name="文本框 39">
            <a:extLst>
              <a:ext uri="{FF2B5EF4-FFF2-40B4-BE49-F238E27FC236}">
                <a16:creationId xmlns:a16="http://schemas.microsoft.com/office/drawing/2014/main" xmlns="" id="{B9598AE0-DE9E-4240-B957-3F0810A3E0C8}"/>
              </a:ext>
            </a:extLst>
          </p:cNvPr>
          <p:cNvSpPr txBox="1"/>
          <p:nvPr/>
        </p:nvSpPr>
        <p:spPr>
          <a:xfrm rot="21204268">
            <a:off x="1319213" y="891507"/>
            <a:ext cx="3525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345A"/>
                </a:solidFill>
                <a:effectLst/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KHỞI ĐỘNG</a:t>
            </a:r>
            <a:endParaRPr kumimoji="0" lang="zh-CN" altLang="en-US" sz="8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345A"/>
              </a:solidFill>
              <a:effectLst/>
              <a:uLnTx/>
              <a:uFillTx/>
              <a:latin typeface="UTM Fancy Full" panose="02040603050506020204" pitchFamily="18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158298"/>
            <a:ext cx="9144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402419" y="555581"/>
            <a:ext cx="833916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9ACA235-7009-4F27-948A-8FEB3B315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37" y="0"/>
            <a:ext cx="924791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16646B8-830F-4CF0-ACDD-77429D3F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66849"/>
            <a:ext cx="3179390" cy="4239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3931" y="1864373"/>
            <a:ext cx="3661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tìm hai số khi biết hiệu và tỉ số của hai số đó ta làm theo các bước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4224" y="1527911"/>
            <a:ext cx="46333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4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4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 sơ đồ đoạn thẳng.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4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4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hiệu số phần bằng nhau.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4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4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số bé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34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Tìm số lớn.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345A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158298"/>
            <a:ext cx="9144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1293668" y="886234"/>
            <a:ext cx="6556665" cy="4736857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29" y="3807272"/>
            <a:ext cx="1407349" cy="18764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96DF51-EF4D-405D-8615-F18D5B0E9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3" y="833400"/>
            <a:ext cx="6595466" cy="52425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C4EA425-FB0D-4393-A28A-8FBAF5BCC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407">
            <a:off x="5125839" y="602854"/>
            <a:ext cx="3150179" cy="4200239"/>
          </a:xfrm>
          <a:prstGeom prst="rect">
            <a:avLst/>
          </a:prstGeom>
        </p:spPr>
      </p:pic>
      <p:sp>
        <p:nvSpPr>
          <p:cNvPr id="10" name="文本框 39">
            <a:extLst>
              <a:ext uri="{FF2B5EF4-FFF2-40B4-BE49-F238E27FC236}">
                <a16:creationId xmlns:a16="http://schemas.microsoft.com/office/drawing/2014/main" xmlns="" id="{B9598AE0-DE9E-4240-B957-3F0810A3E0C8}"/>
              </a:ext>
            </a:extLst>
          </p:cNvPr>
          <p:cNvSpPr txBox="1"/>
          <p:nvPr/>
        </p:nvSpPr>
        <p:spPr>
          <a:xfrm rot="21204268">
            <a:off x="1577598" y="1562444"/>
            <a:ext cx="35254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345A"/>
                </a:solidFill>
                <a:effectLst/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Luyện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345A"/>
                </a:solidFill>
                <a:effectLst/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345A"/>
                </a:solidFill>
                <a:effectLst/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Tập</a:t>
            </a:r>
            <a:endParaRPr kumimoji="0" lang="zh-CN" altLang="en-US" sz="8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345A"/>
              </a:solidFill>
              <a:effectLst/>
              <a:uLnTx/>
              <a:uFillTx/>
              <a:latin typeface="UTM Fancy Full" panose="02040603050506020204" pitchFamily="18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5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158298"/>
            <a:ext cx="9144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402419" y="555581"/>
            <a:ext cx="833916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7E437D05-24A7-4B7F-B149-270FD92C20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31" l="0" r="48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54"/>
          <a:stretch/>
        </p:blipFill>
        <p:spPr>
          <a:xfrm rot="4706261" flipH="1">
            <a:off x="4901429" y="1986860"/>
            <a:ext cx="4336882" cy="33655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E437D05-24A7-4B7F-B149-270FD92C2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7" y="516391"/>
            <a:ext cx="6398696" cy="49188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5AD0D55-9148-4BC2-ADAF-B3E9BC6194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5" y="903419"/>
            <a:ext cx="2537295" cy="33830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1EF935E-E024-4E2E-82CA-3B7661B0D2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27" y="2057793"/>
            <a:ext cx="1882725" cy="2510300"/>
          </a:xfrm>
          <a:prstGeom prst="rect">
            <a:avLst/>
          </a:prstGeom>
        </p:spPr>
      </p:pic>
      <p:sp>
        <p:nvSpPr>
          <p:cNvPr id="14" name="文本框 39">
            <a:extLst>
              <a:ext uri="{FF2B5EF4-FFF2-40B4-BE49-F238E27FC236}">
                <a16:creationId xmlns:a16="http://schemas.microsoft.com/office/drawing/2014/main" xmlns="" id="{B9598AE0-DE9E-4240-B957-3F0810A3E0C8}"/>
              </a:ext>
            </a:extLst>
          </p:cNvPr>
          <p:cNvSpPr txBox="1"/>
          <p:nvPr/>
        </p:nvSpPr>
        <p:spPr>
          <a:xfrm>
            <a:off x="3666007" y="121672"/>
            <a:ext cx="5477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BBDD6"/>
                </a:solidFill>
                <a:effectLst/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VUI HỌC</a:t>
            </a:r>
            <a:endParaRPr kumimoji="0" lang="zh-CN" altLang="en-US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6BBDD6"/>
              </a:solidFill>
              <a:effectLst/>
              <a:uLnTx/>
              <a:uFillTx/>
              <a:latin typeface="UTM Fancy Full" panose="02040603050506020204" pitchFamily="18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" name="图片 29">
            <a:extLst>
              <a:ext uri="{FF2B5EF4-FFF2-40B4-BE49-F238E27FC236}">
                <a16:creationId xmlns:a16="http://schemas.microsoft.com/office/drawing/2014/main" xmlns="" id="{15BFD976-78A7-4FB4-8D55-AC577E322A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14" y="2746118"/>
            <a:ext cx="2059380" cy="2745840"/>
          </a:xfrm>
          <a:prstGeom prst="rect">
            <a:avLst/>
          </a:prstGeom>
        </p:spPr>
      </p:pic>
      <p:sp>
        <p:nvSpPr>
          <p:cNvPr id="13" name="文本框 39">
            <a:extLst>
              <a:ext uri="{FF2B5EF4-FFF2-40B4-BE49-F238E27FC236}">
                <a16:creationId xmlns:a16="http://schemas.microsoft.com/office/drawing/2014/main" xmlns="" id="{B9598AE0-DE9E-4240-B957-3F0810A3E0C8}"/>
              </a:ext>
            </a:extLst>
          </p:cNvPr>
          <p:cNvSpPr txBox="1"/>
          <p:nvPr/>
        </p:nvSpPr>
        <p:spPr>
          <a:xfrm>
            <a:off x="0" y="4839418"/>
            <a:ext cx="6787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BBDD6"/>
                </a:solidFill>
                <a:effectLst/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CÙNG NUNU</a:t>
            </a:r>
            <a:endParaRPr kumimoji="0" lang="zh-CN" altLang="en-US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6BBDD6"/>
              </a:solidFill>
              <a:effectLst/>
              <a:uLnTx/>
              <a:uFillTx/>
              <a:latin typeface="UTM Fancy Full" panose="020406030505060202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文本框 39">
            <a:extLst>
              <a:ext uri="{FF2B5EF4-FFF2-40B4-BE49-F238E27FC236}">
                <a16:creationId xmlns:a16="http://schemas.microsoft.com/office/drawing/2014/main" xmlns="" id="{B9598AE0-DE9E-4240-B957-3F0810A3E0C8}"/>
              </a:ext>
            </a:extLst>
          </p:cNvPr>
          <p:cNvSpPr txBox="1"/>
          <p:nvPr/>
        </p:nvSpPr>
        <p:spPr>
          <a:xfrm>
            <a:off x="3722891" y="79074"/>
            <a:ext cx="5477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444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VUI HỌC</a:t>
            </a:r>
            <a:endParaRPr kumimoji="0" lang="zh-CN" altLang="en-US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444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UTM Fancy Full" panose="020406030505060202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文本框 39">
            <a:extLst>
              <a:ext uri="{FF2B5EF4-FFF2-40B4-BE49-F238E27FC236}">
                <a16:creationId xmlns:a16="http://schemas.microsoft.com/office/drawing/2014/main" xmlns="" id="{B9598AE0-DE9E-4240-B957-3F0810A3E0C8}"/>
              </a:ext>
            </a:extLst>
          </p:cNvPr>
          <p:cNvSpPr txBox="1"/>
          <p:nvPr/>
        </p:nvSpPr>
        <p:spPr>
          <a:xfrm>
            <a:off x="49760" y="4804348"/>
            <a:ext cx="6787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Fancy Full" panose="02040603050506020204" pitchFamily="18" charset="0"/>
                <a:ea typeface="Microsoft YaHei" panose="020B0503020204020204" pitchFamily="34" charset="-122"/>
                <a:cs typeface="+mn-cs"/>
              </a:rPr>
              <a:t>CÙNG NUNU</a:t>
            </a:r>
            <a:endParaRPr kumimoji="0" lang="zh-CN" altLang="en-US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UTM Fancy Full" panose="02040603050506020204" pitchFamily="18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6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sp>
        <p:nvSpPr>
          <p:cNvPr id="15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402418" y="555580"/>
            <a:ext cx="833916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964044"/>
            <a:ext cx="9144000" cy="893956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1"/>
            <a:ext cx="757238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89" y="74894"/>
            <a:ext cx="947677" cy="25561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362802" y="-684947"/>
            <a:ext cx="876584" cy="1620983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7E437D05-24A7-4B7F-B149-270FD92C20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857" l="0" r="61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795"/>
          <a:stretch/>
        </p:blipFill>
        <p:spPr>
          <a:xfrm>
            <a:off x="6100516" y="2451214"/>
            <a:ext cx="3916322" cy="4918867"/>
          </a:xfrm>
          <a:prstGeom prst="rect">
            <a:avLst/>
          </a:prstGeom>
        </p:spPr>
      </p:pic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85AD0D55-9148-4BC2-ADAF-B3E9BC6194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05" y="3009310"/>
            <a:ext cx="2537295" cy="338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6139" y="563888"/>
            <a:ext cx="6996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30.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7881" y="4363875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48434" y="4290257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1556" y="4254579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46800" y="3886230"/>
            <a:ext cx="2820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530" y="3118689"/>
            <a:ext cx="3043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48433" y="3656361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9625" y="3570945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76858" y="3657552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84946" y="3549965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59167" y="3571679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01884" y="3656246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93868" y="3538503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ight Brace 37"/>
          <p:cNvSpPr/>
          <p:nvPr/>
        </p:nvSpPr>
        <p:spPr>
          <a:xfrm rot="5400000">
            <a:off x="4972260" y="3110633"/>
            <a:ext cx="266700" cy="1457504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2216" y="3833977"/>
            <a:ext cx="7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3890426" y="4130700"/>
            <a:ext cx="256911" cy="738513"/>
          </a:xfrm>
          <a:prstGeom prst="rightBrac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Right Brace 41"/>
          <p:cNvSpPr/>
          <p:nvPr/>
        </p:nvSpPr>
        <p:spPr>
          <a:xfrm rot="16200000">
            <a:off x="4530167" y="2176303"/>
            <a:ext cx="457200" cy="2237450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7573" y="2399613"/>
            <a:ext cx="405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72777" y="2323429"/>
            <a:ext cx="29385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66141" y="4607178"/>
            <a:ext cx="405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36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38" grpId="0" animBg="1"/>
      <p:bldP spid="40" grpId="0"/>
      <p:bldP spid="41" grpId="0" animBg="1"/>
      <p:bldP spid="42" grpId="0" animBg="1"/>
      <p:bldP spid="43" grpId="0"/>
      <p:bldP spid="44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54977"/>
          </a:xfrm>
          <a:prstGeom prst="rect">
            <a:avLst/>
          </a:prstGeom>
        </p:spPr>
      </p:pic>
      <p:sp>
        <p:nvSpPr>
          <p:cNvPr id="15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402418" y="264406"/>
            <a:ext cx="8339162" cy="6038015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6430362"/>
            <a:ext cx="9144000" cy="427638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1"/>
            <a:ext cx="757238" cy="214312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362802" y="-684947"/>
            <a:ext cx="876584" cy="1620983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7E437D05-24A7-4B7F-B149-270FD92C20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857" l="0" r="61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795"/>
          <a:stretch/>
        </p:blipFill>
        <p:spPr>
          <a:xfrm>
            <a:off x="120090" y="3043379"/>
            <a:ext cx="3468571" cy="4356495"/>
          </a:xfrm>
          <a:prstGeom prst="rect">
            <a:avLst/>
          </a:prstGeom>
        </p:spPr>
      </p:pic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85AD0D55-9148-4BC2-ADAF-B3E9BC6194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8" y="3226581"/>
            <a:ext cx="2718500" cy="36246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84374" y="186434"/>
            <a:ext cx="6996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30.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39016" y="2853126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9569" y="2779508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92691" y="2743830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474" y="2481987"/>
            <a:ext cx="2557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203" y="1714446"/>
            <a:ext cx="275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766106" y="2252117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67298" y="2166701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4531" y="2253308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2619" y="2145721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76840" y="2167435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19557" y="2252002"/>
            <a:ext cx="741605" cy="2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11541" y="2134259"/>
            <a:ext cx="355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ight Brace 37"/>
          <p:cNvSpPr/>
          <p:nvPr/>
        </p:nvSpPr>
        <p:spPr>
          <a:xfrm rot="5400000">
            <a:off x="4089933" y="1706389"/>
            <a:ext cx="266700" cy="1457504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9889" y="2429734"/>
            <a:ext cx="7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2991560" y="2619951"/>
            <a:ext cx="256911" cy="738513"/>
          </a:xfrm>
          <a:prstGeom prst="rightBrac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Right Brace 41"/>
          <p:cNvSpPr/>
          <p:nvPr/>
        </p:nvSpPr>
        <p:spPr>
          <a:xfrm rot="16200000">
            <a:off x="3647840" y="772059"/>
            <a:ext cx="457200" cy="2237450"/>
          </a:xfrm>
          <a:prstGeom prst="rightBrac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1622" y="1228713"/>
            <a:ext cx="40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7643" y="2281508"/>
            <a:ext cx="40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6240" y="2429733"/>
            <a:ext cx="138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3972" y="3043379"/>
            <a:ext cx="484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28572" y="3595524"/>
            <a:ext cx="266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– 1 = 2 (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35956" y="4175753"/>
            <a:ext cx="4800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30: 2 x 3 = 45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42404" y="4761958"/>
            <a:ext cx="427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45 – 30 = 15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61162" y="5253054"/>
            <a:ext cx="609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15</a:t>
            </a:r>
          </a:p>
        </p:txBody>
      </p:sp>
      <p:pic>
        <p:nvPicPr>
          <p:cNvPr id="50" name="图片 9">
            <a:extLst>
              <a:ext uri="{FF2B5EF4-FFF2-40B4-BE49-F238E27FC236}">
                <a16:creationId xmlns:a16="http://schemas.microsoft.com/office/drawing/2014/main" xmlns="" id="{898B305C-92EF-40F0-A2FA-D45E555327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67" y="437267"/>
            <a:ext cx="3439674" cy="60477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5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sp>
        <p:nvSpPr>
          <p:cNvPr id="15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402418" y="555580"/>
            <a:ext cx="833916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0" y="5964044"/>
            <a:ext cx="9144000" cy="893956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71" y="-301966"/>
            <a:ext cx="757238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89" y="74894"/>
            <a:ext cx="947677" cy="25561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153482" y="-735598"/>
            <a:ext cx="876584" cy="1620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2008" y="682689"/>
                <a:ext cx="7653743" cy="282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Bài 3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Một cửa hàng có số gạo nếp ít hơn số gạo tẻ là 540kg. Tính số gạo mỗi loại, biết rằng số g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ạo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nếp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 số gạo tẻ.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44" y="682689"/>
                <a:ext cx="10204990" cy="2248436"/>
              </a:xfrm>
              <a:prstGeom prst="rect">
                <a:avLst/>
              </a:prstGeom>
              <a:blipFill>
                <a:blip r:embed="rId8"/>
                <a:stretch>
                  <a:fillRect l="-2151" t="-4878" r="-2091" b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5">
            <a:extLst>
              <a:ext uri="{FF2B5EF4-FFF2-40B4-BE49-F238E27FC236}">
                <a16:creationId xmlns:a16="http://schemas.microsoft.com/office/drawing/2014/main" xmlns="" id="{7E437D05-24A7-4B7F-B149-270FD92C20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93" b="100000" l="37568" r="100000">
                        <a14:foregroundMark x1="77416" y1="26930" x2="86102" y2="39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72"/>
          <a:stretch/>
        </p:blipFill>
        <p:spPr>
          <a:xfrm>
            <a:off x="-187368" y="2143126"/>
            <a:ext cx="3203236" cy="5082903"/>
          </a:xfrm>
          <a:prstGeom prst="rect">
            <a:avLst/>
          </a:prstGeom>
        </p:spPr>
      </p:pic>
      <p:pic>
        <p:nvPicPr>
          <p:cNvPr id="45" name="图片 9">
            <a:extLst>
              <a:ext uri="{FF2B5EF4-FFF2-40B4-BE49-F238E27FC236}">
                <a16:creationId xmlns:a16="http://schemas.microsoft.com/office/drawing/2014/main" xmlns="" id="{81EF935E-E024-4E2E-82CA-3B7661B0D2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" y="3606040"/>
            <a:ext cx="2481404" cy="32519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08672" y="3968069"/>
            <a:ext cx="247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70241" y="4580052"/>
            <a:ext cx="1620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: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080323" y="4349069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80918" y="4273663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71135" y="4288886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86455" y="4974168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80918" y="4883263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660407" y="4977182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663764" y="4861110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29564" y="4975359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58148" y="4883263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16130" y="4975718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832675" y="4859868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400342" y="4861203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6200000">
            <a:off x="6308225" y="3860856"/>
            <a:ext cx="460248" cy="1742268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80451" y="3890752"/>
            <a:ext cx="122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540 kg</a:t>
            </a:r>
          </a:p>
        </p:txBody>
      </p:sp>
      <p:sp>
        <p:nvSpPr>
          <p:cNvPr id="65" name="Left Brace 64"/>
          <p:cNvSpPr/>
          <p:nvPr/>
        </p:nvSpPr>
        <p:spPr>
          <a:xfrm rot="5400000">
            <a:off x="5300799" y="3899992"/>
            <a:ext cx="152400" cy="593354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34819" y="3555713"/>
            <a:ext cx="463985" cy="7078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8" name="Left Brace 67"/>
          <p:cNvSpPr/>
          <p:nvPr/>
        </p:nvSpPr>
        <p:spPr>
          <a:xfrm rot="16200000">
            <a:off x="6034148" y="4081043"/>
            <a:ext cx="381000" cy="2288653"/>
          </a:xfrm>
          <a:prstGeom prst="leftBrac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74365" y="5356824"/>
            <a:ext cx="46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67188" y="2963504"/>
            <a:ext cx="279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94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6" grpId="0"/>
      <p:bldP spid="47" grpId="0"/>
      <p:bldP spid="63" grpId="0" animBg="1"/>
      <p:bldP spid="64" grpId="0"/>
      <p:bldP spid="65" grpId="0" animBg="1"/>
      <p:bldP spid="67" grpId="0"/>
      <p:bldP spid="68" grpId="0" animBg="1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05947"/>
          </a:xfrm>
          <a:prstGeom prst="rect">
            <a:avLst/>
          </a:prstGeom>
        </p:spPr>
      </p:pic>
      <p:sp>
        <p:nvSpPr>
          <p:cNvPr id="15" name="矩形: 圆角 1">
            <a:extLst>
              <a:ext uri="{FF2B5EF4-FFF2-40B4-BE49-F238E27FC236}">
                <a16:creationId xmlns:a16="http://schemas.microsoft.com/office/drawing/2014/main" xmlns="" id="{FC182FDA-B441-454F-98DC-0A91881A41FA}"/>
              </a:ext>
            </a:extLst>
          </p:cNvPr>
          <p:cNvSpPr/>
          <p:nvPr/>
        </p:nvSpPr>
        <p:spPr>
          <a:xfrm>
            <a:off x="539020" y="600021"/>
            <a:ext cx="833916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DBF9AB4-38FB-41A0-8FF5-FB6F623DCD41}"/>
              </a:ext>
            </a:extLst>
          </p:cNvPr>
          <p:cNvGrpSpPr/>
          <p:nvPr/>
        </p:nvGrpSpPr>
        <p:grpSpPr>
          <a:xfrm>
            <a:off x="-4667" y="5974082"/>
            <a:ext cx="9144000" cy="893956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95" y="-789490"/>
            <a:ext cx="757238" cy="214312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153482" y="-735598"/>
            <a:ext cx="876584" cy="1620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5728" y="795463"/>
                <a:ext cx="4340591" cy="3263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8B5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Bài 3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8B5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 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8B5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Một cửa hàng có số gạo nếp ít hơn số gạo tẻ là 540kg. Tính số gạo mỗi loại, biết rằng số g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8B5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ạo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8B5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nếp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8B5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8B5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8B5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8B5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 số gạo tẻ.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4" y="795463"/>
                <a:ext cx="5787454" cy="2278637"/>
              </a:xfrm>
              <a:prstGeom prst="rect">
                <a:avLst/>
              </a:prstGeom>
              <a:blipFill>
                <a:blip r:embed="rId8"/>
                <a:stretch>
                  <a:fillRect l="-2740" t="-3476" r="-26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5">
            <a:extLst>
              <a:ext uri="{FF2B5EF4-FFF2-40B4-BE49-F238E27FC236}">
                <a16:creationId xmlns:a16="http://schemas.microsoft.com/office/drawing/2014/main" xmlns="" id="{7E437D05-24A7-4B7F-B149-270FD92C20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93" b="100000" l="37568" r="100000">
                        <a14:foregroundMark x1="77416" y1="26930" x2="86102" y2="39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72"/>
          <a:stretch/>
        </p:blipFill>
        <p:spPr>
          <a:xfrm>
            <a:off x="-224445" y="4204580"/>
            <a:ext cx="2931074" cy="2813234"/>
          </a:xfrm>
          <a:prstGeom prst="rect">
            <a:avLst/>
          </a:prstGeom>
        </p:spPr>
      </p:pic>
      <p:pic>
        <p:nvPicPr>
          <p:cNvPr id="45" name="图片 9">
            <a:extLst>
              <a:ext uri="{FF2B5EF4-FFF2-40B4-BE49-F238E27FC236}">
                <a16:creationId xmlns:a16="http://schemas.microsoft.com/office/drawing/2014/main" xmlns="" id="{81EF935E-E024-4E2E-82CA-3B7661B0D2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98" y="4204581"/>
            <a:ext cx="2131667" cy="279361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26117" y="3507991"/>
            <a:ext cx="247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60332" y="4102137"/>
            <a:ext cx="162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379568" y="3806255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80164" y="3730849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70381" y="3746072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385700" y="4431354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80164" y="4340449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59653" y="4434368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963010" y="4318296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28810" y="4432545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57393" y="4340449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15375" y="4432904"/>
            <a:ext cx="593354" cy="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31921" y="4317054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699588" y="4318389"/>
            <a:ext cx="575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6200000">
            <a:off x="3607471" y="3318042"/>
            <a:ext cx="460248" cy="1742268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79697" y="3347937"/>
            <a:ext cx="122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540 kg</a:t>
            </a:r>
          </a:p>
        </p:txBody>
      </p:sp>
      <p:sp>
        <p:nvSpPr>
          <p:cNvPr id="65" name="Left Brace 64"/>
          <p:cNvSpPr/>
          <p:nvPr/>
        </p:nvSpPr>
        <p:spPr>
          <a:xfrm rot="5400000">
            <a:off x="2600044" y="3357178"/>
            <a:ext cx="152400" cy="593354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34065" y="3012900"/>
            <a:ext cx="463985" cy="5847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8" name="Left Brace 67"/>
          <p:cNvSpPr/>
          <p:nvPr/>
        </p:nvSpPr>
        <p:spPr>
          <a:xfrm rot="16200000">
            <a:off x="3333394" y="3538229"/>
            <a:ext cx="381000" cy="2288653"/>
          </a:xfrm>
          <a:prstGeom prst="leftBrac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73610" y="4814011"/>
            <a:ext cx="46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3847" y="2911551"/>
            <a:ext cx="279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61063" y="1749358"/>
            <a:ext cx="0" cy="2381128"/>
          </a:xfrm>
          <a:prstGeom prst="line">
            <a:avLst/>
          </a:prstGeom>
          <a:ln w="57150">
            <a:solidFill>
              <a:srgbClr val="7DBDED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17469" y="582083"/>
            <a:ext cx="6215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	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4 -1=3 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540:3x1= 180 (kg)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180 + 540= 720(kg)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180 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	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: 720kg</a:t>
            </a:r>
          </a:p>
        </p:txBody>
      </p:sp>
      <p:pic>
        <p:nvPicPr>
          <p:cNvPr id="1030" name="Picture 6" descr="HD Piece Of Cartoon Illustration Birthday Cake PNG | City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4" y="691549"/>
            <a:ext cx="3981468" cy="46403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435</Words>
  <Application>Microsoft Office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2022-04-02T16:24:33Z</dcterms:created>
  <dcterms:modified xsi:type="dcterms:W3CDTF">2022-04-02T16:25:35Z</dcterms:modified>
</cp:coreProperties>
</file>