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1.wav" ContentType="audio/wav"/>
  <Override PartName="/ppt/media/audio2.wav" ContentType="audio/wav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58" r:id="rId3"/>
    <p:sldId id="260" r:id="rId4"/>
    <p:sldId id="273" r:id="rId5"/>
    <p:sldId id="263" r:id="rId6"/>
    <p:sldId id="275" r:id="rId7"/>
    <p:sldId id="264" r:id="rId8"/>
    <p:sldId id="265" r:id="rId9"/>
    <p:sldId id="276" r:id="rId10"/>
    <p:sldId id="279" r:id="rId11"/>
    <p:sldId id="280" r:id="rId12"/>
    <p:sldId id="281" r:id="rId13"/>
    <p:sldId id="282" r:id="rId14"/>
    <p:sldId id="268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8581" autoAdjust="0"/>
  </p:normalViewPr>
  <p:slideViewPr>
    <p:cSldViewPr snapToGrid="0">
      <p:cViewPr varScale="1">
        <p:scale>
          <a:sx n="68" d="100"/>
          <a:sy n="68" d="100"/>
        </p:scale>
        <p:origin x="126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8D9C3-7072-4584-899B-2D4FAFC3860C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0FEF9-798B-4970-BDB3-6AF5A3E72F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63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baseline="0" dirty="0"/>
              <a:t> (chia) </a:t>
            </a:r>
            <a:r>
              <a:rPr lang="en-US" dirty="0" err="1"/>
              <a:t>hai</a:t>
            </a:r>
            <a:r>
              <a:rPr lang="en-US" dirty="0"/>
              <a:t> PS.</a:t>
            </a:r>
          </a:p>
          <a:p>
            <a:r>
              <a:rPr lang="en-US" dirty="0" err="1"/>
              <a:t>Lưu</a:t>
            </a:r>
            <a:r>
              <a:rPr lang="en-US" dirty="0"/>
              <a:t> ý: </a:t>
            </a:r>
            <a:r>
              <a:rPr lang="en-US" dirty="0" err="1"/>
              <a:t>Phép</a:t>
            </a:r>
            <a:r>
              <a:rPr lang="en-US" dirty="0"/>
              <a:t> chia </a:t>
            </a:r>
            <a:r>
              <a:rPr lang="en-US" dirty="0" err="1"/>
              <a:t>hai</a:t>
            </a:r>
            <a:r>
              <a:rPr lang="en-US" dirty="0"/>
              <a:t> PS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ta ko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bước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,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85CCB-B5A1-45DF-94A5-274E81CD436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289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0FEF9-798B-4970-BDB3-6AF5A3E72FC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156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- Khi </a:t>
            </a:r>
            <a:r>
              <a:rPr lang="en-US" baseline="0" dirty="0" err="1"/>
              <a:t>nhân</a:t>
            </a:r>
            <a:r>
              <a:rPr lang="en-US" baseline="0" dirty="0"/>
              <a:t>, chia </a:t>
            </a:r>
            <a:r>
              <a:rPr lang="en-US" baseline="0" dirty="0" err="1"/>
              <a:t>hai</a:t>
            </a:r>
            <a:r>
              <a:rPr lang="en-US" baseline="0" dirty="0"/>
              <a:t> PS ta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lưu</a:t>
            </a:r>
            <a:r>
              <a:rPr lang="en-US" baseline="0" dirty="0"/>
              <a:t> ý </a:t>
            </a:r>
            <a:r>
              <a:rPr lang="en-US" baseline="0" dirty="0" err="1"/>
              <a:t>gì</a:t>
            </a:r>
            <a:r>
              <a:rPr lang="en-US" baseline="0" dirty="0"/>
              <a:t>? (</a:t>
            </a:r>
            <a:r>
              <a:rPr lang="en-US" baseline="0" dirty="0" err="1"/>
              <a:t>Rút</a:t>
            </a:r>
            <a:r>
              <a:rPr lang="en-US" baseline="0" dirty="0"/>
              <a:t> </a:t>
            </a:r>
            <a:r>
              <a:rPr lang="en-US" baseline="0" dirty="0" err="1"/>
              <a:t>gọn</a:t>
            </a:r>
            <a:r>
              <a:rPr lang="en-US" baseline="0" dirty="0"/>
              <a:t> </a:t>
            </a:r>
            <a:r>
              <a:rPr lang="en-US" baseline="0" dirty="0" err="1"/>
              <a:t>dưới</a:t>
            </a:r>
            <a:r>
              <a:rPr lang="en-US" baseline="0" dirty="0"/>
              <a:t> </a:t>
            </a:r>
            <a:r>
              <a:rPr lang="en-US" baseline="0" dirty="0" err="1"/>
              <a:t>dạng</a:t>
            </a:r>
            <a:r>
              <a:rPr lang="en-US" baseline="0" dirty="0"/>
              <a:t> PS </a:t>
            </a:r>
            <a:r>
              <a:rPr lang="en-US" baseline="0" dirty="0" err="1"/>
              <a:t>tối</a:t>
            </a:r>
            <a:r>
              <a:rPr lang="en-US" baseline="0" dirty="0"/>
              <a:t> </a:t>
            </a:r>
            <a:r>
              <a:rPr lang="en-US" baseline="0" dirty="0" err="1"/>
              <a:t>giản</a:t>
            </a:r>
            <a:r>
              <a:rPr lang="en-US" baseline="0" dirty="0"/>
              <a:t>)</a:t>
            </a:r>
          </a:p>
          <a:p>
            <a:r>
              <a:rPr lang="en-US" baseline="0" dirty="0"/>
              <a:t>*GV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p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hép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PS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rút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gọn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trực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quả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phép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chia PS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PS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tối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giản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luôn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 BT 1, con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đạt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mục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tiêu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E0FEF9-798B-4970-BDB3-6AF5A3E72FC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974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lưu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rút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gọn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biểu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thức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PS ta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thế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0FEF9-798B-4970-BDB3-6AF5A3E72FC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879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 Khi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con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  <a:p>
            <a:pPr marL="171450" indent="-171450">
              <a:buFontTx/>
              <a:buChar char="-"/>
            </a:pPr>
            <a:r>
              <a:rPr lang="en-US" dirty="0"/>
              <a:t>Qua BT 3 con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E0FEF9-798B-4970-BDB3-6AF5A3E72FC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695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E0FEF9-798B-4970-BDB3-6AF5A3E72FC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96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2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51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90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8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9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89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47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88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45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2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7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B5A99-EC06-4D96-A70F-3FA86781DBC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1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3.wdp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12" Type="http://schemas.openxmlformats.org/officeDocument/2006/relationships/image" Target="../media/image36.png"/><Relationship Id="rId2" Type="http://schemas.openxmlformats.org/officeDocument/2006/relationships/audio" Target="../media/audio1.wav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44.png"/><Relationship Id="rId5" Type="http://schemas.openxmlformats.org/officeDocument/2006/relationships/image" Target="../media/image32.png"/><Relationship Id="rId15" Type="http://schemas.openxmlformats.org/officeDocument/2006/relationships/image" Target="../media/image47.png"/><Relationship Id="rId10" Type="http://schemas.openxmlformats.org/officeDocument/2006/relationships/image" Target="../media/image43.png"/><Relationship Id="rId4" Type="http://schemas.openxmlformats.org/officeDocument/2006/relationships/image" Target="../media/image31.png"/><Relationship Id="rId9" Type="http://schemas.openxmlformats.org/officeDocument/2006/relationships/image" Target="../media/image42.png"/><Relationship Id="rId1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4.wdp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audio" Target="../media/audio1.wav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1.png"/><Relationship Id="rId5" Type="http://schemas.openxmlformats.org/officeDocument/2006/relationships/image" Target="../media/image32.png"/><Relationship Id="rId15" Type="http://schemas.openxmlformats.org/officeDocument/2006/relationships/image" Target="../media/image53.png"/><Relationship Id="rId10" Type="http://schemas.openxmlformats.org/officeDocument/2006/relationships/image" Target="../media/image50.png"/><Relationship Id="rId4" Type="http://schemas.openxmlformats.org/officeDocument/2006/relationships/image" Target="../media/image31.png"/><Relationship Id="rId9" Type="http://schemas.openxmlformats.org/officeDocument/2006/relationships/image" Target="../media/image49.png"/><Relationship Id="rId1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4.wdp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audio" Target="../media/audio1.wav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7.png"/><Relationship Id="rId5" Type="http://schemas.openxmlformats.org/officeDocument/2006/relationships/image" Target="../media/image32.png"/><Relationship Id="rId15" Type="http://schemas.openxmlformats.org/officeDocument/2006/relationships/image" Target="../media/image58.png"/><Relationship Id="rId10" Type="http://schemas.openxmlformats.org/officeDocument/2006/relationships/image" Target="../media/image56.png"/><Relationship Id="rId4" Type="http://schemas.openxmlformats.org/officeDocument/2006/relationships/image" Target="../media/image31.png"/><Relationship Id="rId9" Type="http://schemas.openxmlformats.org/officeDocument/2006/relationships/image" Target="../media/image55.png"/><Relationship Id="rId1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5" Type="http://schemas.openxmlformats.org/officeDocument/2006/relationships/image" Target="../media/image12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oleObject" Target="../embeddings/oleObject5.bin"/><Relationship Id="rId21" Type="http://schemas.openxmlformats.org/officeDocument/2006/relationships/image" Target="../media/image22.png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6.bin"/><Relationship Id="rId15" Type="http://schemas.openxmlformats.org/officeDocument/2006/relationships/image" Target="../media/image16.png"/><Relationship Id="rId10" Type="http://schemas.openxmlformats.org/officeDocument/2006/relationships/image" Target="../media/image8.wmf"/><Relationship Id="rId19" Type="http://schemas.openxmlformats.org/officeDocument/2006/relationships/image" Target="../media/image20.png"/><Relationship Id="rId4" Type="http://schemas.openxmlformats.org/officeDocument/2006/relationships/image" Target="../media/image5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3" Type="http://schemas.openxmlformats.org/officeDocument/2006/relationships/oleObject" Target="../embeddings/oleObject9.bin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11" Type="http://schemas.openxmlformats.org/officeDocument/2006/relationships/image" Target="../media/image220.png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28.png"/><Relationship Id="rId10" Type="http://schemas.openxmlformats.org/officeDocument/2006/relationships/image" Target="../media/image210.png"/><Relationship Id="rId4" Type="http://schemas.openxmlformats.org/officeDocument/2006/relationships/image" Target="../media/image9.wmf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6.wmf"/><Relationship Id="rId18" Type="http://schemas.openxmlformats.org/officeDocument/2006/relationships/image" Target="../media/image3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12" Type="http://schemas.openxmlformats.org/officeDocument/2006/relationships/oleObject" Target="../embeddings/oleObject13.bin"/><Relationship Id="rId17" Type="http://schemas.openxmlformats.org/officeDocument/2006/relationships/oleObject" Target="../embeddings/oleObject16.bin"/><Relationship Id="rId2" Type="http://schemas.openxmlformats.org/officeDocument/2006/relationships/audio" Target="../media/media1.WAV"/><Relationship Id="rId16" Type="http://schemas.openxmlformats.org/officeDocument/2006/relationships/image" Target="../media/image27.wmf"/><Relationship Id="rId1" Type="http://schemas.microsoft.com/office/2007/relationships/media" Target="../media/media1.WAV"/><Relationship Id="rId6" Type="http://schemas.openxmlformats.org/officeDocument/2006/relationships/image" Target="../media/image140.png"/><Relationship Id="rId11" Type="http://schemas.openxmlformats.org/officeDocument/2006/relationships/image" Target="../media/image25.wmf"/><Relationship Id="rId15" Type="http://schemas.openxmlformats.org/officeDocument/2006/relationships/oleObject" Target="../embeddings/oleObject15.bin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35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3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68100" y="2568844"/>
            <a:ext cx="9894055" cy="2567702"/>
            <a:chOff x="1689014" y="2539816"/>
            <a:chExt cx="9894055" cy="2567702"/>
          </a:xfrm>
        </p:grpSpPr>
        <p:sp>
          <p:nvSpPr>
            <p:cNvPr id="5" name="TextBox 4"/>
            <p:cNvSpPr txBox="1"/>
            <p:nvPr/>
          </p:nvSpPr>
          <p:spPr>
            <a:xfrm>
              <a:off x="5077792" y="2539816"/>
              <a:ext cx="239411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89014" y="3784079"/>
              <a:ext cx="989405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 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2234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2106" y="2616662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8984660" y="2681066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526" y="2968373"/>
            <a:ext cx="1691680" cy="2355692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40509" y="2646980"/>
            <a:ext cx="1608165" cy="23591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21 CuadroTexto"/>
              <p:cNvSpPr txBox="1"/>
              <p:nvPr/>
            </p:nvSpPr>
            <p:spPr>
              <a:xfrm>
                <a:off x="1959518" y="923661"/>
                <a:ext cx="1656184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2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518" y="923661"/>
                <a:ext cx="1656184" cy="803682"/>
              </a:xfrm>
              <a:prstGeom prst="rect">
                <a:avLst/>
              </a:prstGeom>
              <a:blipFill>
                <a:blip r:embed="rId9"/>
                <a:stretch>
                  <a:fillRect l="-9191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28 CuadroTexto"/>
              <p:cNvSpPr txBox="1"/>
              <p:nvPr/>
            </p:nvSpPr>
            <p:spPr>
              <a:xfrm>
                <a:off x="8625607" y="865817"/>
                <a:ext cx="1829804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s-ES" sz="3200" b="1" dirty="0"/>
              </a:p>
            </p:txBody>
          </p:sp>
        </mc:Choice>
        <mc:Fallback xmlns="">
          <p:sp>
            <p:nvSpPr>
              <p:cNvPr id="29" name="2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5607" y="865817"/>
                <a:ext cx="1829804" cy="803682"/>
              </a:xfrm>
              <a:prstGeom prst="rect">
                <a:avLst/>
              </a:prstGeom>
              <a:blipFill>
                <a:blip r:embed="rId10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29 CuadroTexto"/>
              <p:cNvSpPr txBox="1"/>
              <p:nvPr/>
            </p:nvSpPr>
            <p:spPr>
              <a:xfrm>
                <a:off x="5383597" y="848306"/>
                <a:ext cx="1833004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s-ES" sz="3200" b="1" dirty="0"/>
              </a:p>
            </p:txBody>
          </p:sp>
        </mc:Choice>
        <mc:Fallback xmlns="">
          <p:sp>
            <p:nvSpPr>
              <p:cNvPr id="30" name="2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597" y="848306"/>
                <a:ext cx="1833004" cy="803682"/>
              </a:xfrm>
              <a:prstGeom prst="rect">
                <a:avLst/>
              </a:prstGeom>
              <a:blipFill>
                <a:blip r:embed="rId11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4595" y="2372166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8439541" y="2016600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>
                <a:solidFill>
                  <a:schemeClr val="tx1"/>
                </a:solidFill>
              </a:rPr>
              <a:t>Chính xác!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396" y="5040218"/>
            <a:ext cx="872391" cy="707043"/>
          </a:xfrm>
          <a:prstGeom prst="rect">
            <a:avLst/>
          </a:prstGeom>
        </p:spPr>
      </p:pic>
      <p:sp>
        <p:nvSpPr>
          <p:cNvPr id="16" name="25 Rectángulo"/>
          <p:cNvSpPr/>
          <p:nvPr/>
        </p:nvSpPr>
        <p:spPr>
          <a:xfrm>
            <a:off x="1116106" y="5120612"/>
            <a:ext cx="9959788" cy="1270286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201819" y="5120612"/>
                <a:ext cx="1338828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vi-V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819" y="5120612"/>
                <a:ext cx="1338828" cy="113306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8283890" y="5159189"/>
                <a:ext cx="1500153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s-ES" sz="4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3890" y="5159189"/>
                <a:ext cx="1500153" cy="1070358"/>
              </a:xfrm>
              <a:prstGeom prst="rect">
                <a:avLst/>
              </a:prstGeom>
              <a:blipFill>
                <a:blip r:embed="rId16"/>
                <a:stretch>
                  <a:fillRect l="-11382" b="-1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82466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7 L 0.78033 -0.2078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10" y="-10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03165" y="2441001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1905051" y="2589510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450" y="3365703"/>
            <a:ext cx="1691680" cy="2355691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0915" y="2564904"/>
            <a:ext cx="1608166" cy="23591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21 CuadroTexto"/>
              <p:cNvSpPr txBox="1"/>
              <p:nvPr/>
            </p:nvSpPr>
            <p:spPr>
              <a:xfrm>
                <a:off x="9313494" y="517764"/>
                <a:ext cx="1656184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22" name="2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494" y="517764"/>
                <a:ext cx="1656184" cy="801310"/>
              </a:xfrm>
              <a:prstGeom prst="rect">
                <a:avLst/>
              </a:prstGeom>
              <a:blipFill>
                <a:blip r:embed="rId9"/>
                <a:stretch>
                  <a:fillRect l="-9594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28 CuadroTexto"/>
              <p:cNvSpPr txBox="1"/>
              <p:nvPr/>
            </p:nvSpPr>
            <p:spPr>
              <a:xfrm>
                <a:off x="1905051" y="559706"/>
                <a:ext cx="1304855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s-ES" sz="3200" b="1" dirty="0"/>
              </a:p>
            </p:txBody>
          </p:sp>
        </mc:Choice>
        <mc:Fallback xmlns="">
          <p:sp>
            <p:nvSpPr>
              <p:cNvPr id="29" name="2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51" y="559706"/>
                <a:ext cx="1304855" cy="803682"/>
              </a:xfrm>
              <a:prstGeom prst="rect">
                <a:avLst/>
              </a:prstGeom>
              <a:blipFill>
                <a:blip r:embed="rId10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29 CuadroTexto"/>
              <p:cNvSpPr txBox="1"/>
              <p:nvPr/>
            </p:nvSpPr>
            <p:spPr>
              <a:xfrm>
                <a:off x="5817916" y="503346"/>
                <a:ext cx="1833004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2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916" y="503346"/>
                <a:ext cx="1833004" cy="803682"/>
              </a:xfrm>
              <a:prstGeom prst="rect">
                <a:avLst/>
              </a:prstGeom>
              <a:blipFill>
                <a:blip r:embed="rId11"/>
                <a:stretch>
                  <a:fillRect l="-8306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1945" y="2449336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2826185" y="2085583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>
                <a:solidFill>
                  <a:schemeClr val="tx1"/>
                </a:solidFill>
              </a:rPr>
              <a:t>Tuyệt vời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790" y="5293437"/>
            <a:ext cx="872391" cy="707043"/>
          </a:xfrm>
          <a:prstGeom prst="rect">
            <a:avLst/>
          </a:prstGeom>
        </p:spPr>
      </p:pic>
      <p:sp>
        <p:nvSpPr>
          <p:cNvPr id="15" name="25 Rectángulo"/>
          <p:cNvSpPr/>
          <p:nvPr/>
        </p:nvSpPr>
        <p:spPr>
          <a:xfrm>
            <a:off x="1009890" y="5403377"/>
            <a:ext cx="9959788" cy="1270286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015311" y="5403377"/>
                <a:ext cx="1438214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6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311" y="5403377"/>
                <a:ext cx="1438214" cy="113306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5 CuadroTexto"/>
              <p:cNvSpPr txBox="1"/>
              <p:nvPr/>
            </p:nvSpPr>
            <p:spPr>
              <a:xfrm>
                <a:off x="8608854" y="5363222"/>
                <a:ext cx="1220936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s-ES" sz="4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8854" y="5363222"/>
                <a:ext cx="1220936" cy="1159228"/>
              </a:xfrm>
              <a:prstGeom prst="rect">
                <a:avLst/>
              </a:prstGeom>
              <a:blipFill>
                <a:blip r:embed="rId16"/>
                <a:stretch>
                  <a:fillRect l="-21500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37081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022E-16 L 0.153 -0.24815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3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5245" y="2578847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9161029" y="2561068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268" y="3560547"/>
            <a:ext cx="1619672" cy="2255419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88448" y="2471460"/>
            <a:ext cx="1618488" cy="23742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21 CuadroTexto"/>
              <p:cNvSpPr txBox="1"/>
              <p:nvPr/>
            </p:nvSpPr>
            <p:spPr>
              <a:xfrm>
                <a:off x="1865245" y="657023"/>
                <a:ext cx="1656184" cy="801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s-ES" sz="3200" b="1" dirty="0"/>
              </a:p>
            </p:txBody>
          </p:sp>
        </mc:Choice>
        <mc:Fallback xmlns="">
          <p:sp>
            <p:nvSpPr>
              <p:cNvPr id="22" name="2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245" y="657023"/>
                <a:ext cx="1656184" cy="801373"/>
              </a:xfrm>
              <a:prstGeom prst="rect">
                <a:avLst/>
              </a:prstGeom>
              <a:blipFill>
                <a:blip r:embed="rId9"/>
                <a:stretch>
                  <a:fillRect b="-9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28 CuadroTexto"/>
              <p:cNvSpPr txBox="1"/>
              <p:nvPr/>
            </p:nvSpPr>
            <p:spPr>
              <a:xfrm>
                <a:off x="9218377" y="575779"/>
                <a:ext cx="1829804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2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8377" y="575779"/>
                <a:ext cx="1829804" cy="803682"/>
              </a:xfrm>
              <a:prstGeom prst="rect">
                <a:avLst/>
              </a:prstGeom>
              <a:blipFill>
                <a:blip r:embed="rId10"/>
                <a:stretch>
                  <a:fillRect l="-8333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29 CuadroTexto"/>
              <p:cNvSpPr txBox="1"/>
              <p:nvPr/>
            </p:nvSpPr>
            <p:spPr>
              <a:xfrm>
                <a:off x="5322139" y="630416"/>
                <a:ext cx="1833004" cy="802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s-ES" sz="3200" b="1" dirty="0"/>
              </a:p>
            </p:txBody>
          </p:sp>
        </mc:Choice>
        <mc:Fallback xmlns="">
          <p:sp>
            <p:nvSpPr>
              <p:cNvPr id="30" name="2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139" y="630416"/>
                <a:ext cx="1833004" cy="802399"/>
              </a:xfrm>
              <a:prstGeom prst="rect">
                <a:avLst/>
              </a:prstGeom>
              <a:blipFill>
                <a:blip r:embed="rId11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3137" y="2466193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8307360" y="2167494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>
                <a:solidFill>
                  <a:schemeClr val="tx1"/>
                </a:solidFill>
              </a:rPr>
              <a:t>Quá giỏi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495" y="5214818"/>
            <a:ext cx="872391" cy="707043"/>
          </a:xfrm>
          <a:prstGeom prst="rect">
            <a:avLst/>
          </a:prstGeom>
        </p:spPr>
      </p:pic>
      <p:sp>
        <p:nvSpPr>
          <p:cNvPr id="15" name="25 Rectángulo"/>
          <p:cNvSpPr/>
          <p:nvPr/>
        </p:nvSpPr>
        <p:spPr>
          <a:xfrm>
            <a:off x="1088393" y="5392219"/>
            <a:ext cx="9959788" cy="1270286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122760" y="5455423"/>
                <a:ext cx="2102435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32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f>
                        <m:fPr>
                          <m:ctrlPr>
                            <a:rPr lang="vi-VN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𝟒𝟖𝟒𝟖</m:t>
                          </m:r>
                        </m:num>
                        <m:den>
                          <m:r>
                            <a:rPr lang="en-US" sz="3200" b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𝟔𝟎𝟔𝟎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760" y="5455423"/>
                <a:ext cx="2102435" cy="101752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9214033" y="5384570"/>
                <a:ext cx="1404156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4033" y="5384570"/>
                <a:ext cx="1404156" cy="1159228"/>
              </a:xfrm>
              <a:prstGeom prst="rect">
                <a:avLst/>
              </a:prstGeom>
              <a:blipFill>
                <a:blip r:embed="rId16"/>
                <a:stretch>
                  <a:fillRect l="-19481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190147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0.75 -0.20601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0" y="-10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F27173-36E7-435F-A606-819A2CFE7C05}"/>
                  </a:ext>
                </a:extLst>
              </p:cNvPr>
              <p:cNvSpPr txBox="1"/>
              <p:nvPr/>
            </p:nvSpPr>
            <p:spPr>
              <a:xfrm>
                <a:off x="9207542" y="2341612"/>
                <a:ext cx="779251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vi-VN" sz="16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F27173-36E7-435F-A606-819A2CFE7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7542" y="2341612"/>
                <a:ext cx="779251" cy="9251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BFD416-0AB9-48B1-A1D5-B4033D858C4A}"/>
              </a:ext>
            </a:extLst>
          </p:cNvPr>
          <p:cNvCxnSpPr/>
          <p:nvPr/>
        </p:nvCxnSpPr>
        <p:spPr>
          <a:xfrm>
            <a:off x="8427089" y="2341612"/>
            <a:ext cx="616030" cy="3805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8B29980-1160-489A-8243-374939698252}"/>
              </a:ext>
            </a:extLst>
          </p:cNvPr>
          <p:cNvCxnSpPr/>
          <p:nvPr/>
        </p:nvCxnSpPr>
        <p:spPr>
          <a:xfrm>
            <a:off x="8427089" y="2976059"/>
            <a:ext cx="616030" cy="3805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6CFB011-BC16-448E-ACB5-716E8B970EA4}"/>
              </a:ext>
            </a:extLst>
          </p:cNvPr>
          <p:cNvCxnSpPr/>
          <p:nvPr/>
        </p:nvCxnSpPr>
        <p:spPr>
          <a:xfrm>
            <a:off x="6593377" y="2392315"/>
            <a:ext cx="616030" cy="3805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C76C648-9DD6-4FB7-A6C1-E61673617546}"/>
              </a:ext>
            </a:extLst>
          </p:cNvPr>
          <p:cNvCxnSpPr/>
          <p:nvPr/>
        </p:nvCxnSpPr>
        <p:spPr>
          <a:xfrm>
            <a:off x="6593377" y="2928349"/>
            <a:ext cx="616030" cy="38051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B76CA92-C74B-4390-B5F8-F426CBFFD201}"/>
              </a:ext>
            </a:extLst>
          </p:cNvPr>
          <p:cNvCxnSpPr/>
          <p:nvPr/>
        </p:nvCxnSpPr>
        <p:spPr>
          <a:xfrm>
            <a:off x="7418578" y="2367790"/>
            <a:ext cx="616030" cy="380514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C40B5AE-03F5-4EFE-97F7-0A1169574B09}"/>
              </a:ext>
            </a:extLst>
          </p:cNvPr>
          <p:cNvCxnSpPr/>
          <p:nvPr/>
        </p:nvCxnSpPr>
        <p:spPr>
          <a:xfrm>
            <a:off x="7398769" y="2935849"/>
            <a:ext cx="616030" cy="3805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5381EA6-D6ED-44DC-87EA-73DF8E2B3AD0}"/>
              </a:ext>
            </a:extLst>
          </p:cNvPr>
          <p:cNvSpPr txBox="1"/>
          <p:nvPr/>
        </p:nvSpPr>
        <p:spPr>
          <a:xfrm>
            <a:off x="6285362" y="1924683"/>
            <a:ext cx="616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B315CB-4442-413B-AAB5-65F4FCABD392}"/>
              </a:ext>
            </a:extLst>
          </p:cNvPr>
          <p:cNvSpPr txBox="1"/>
          <p:nvPr/>
        </p:nvSpPr>
        <p:spPr>
          <a:xfrm>
            <a:off x="7473386" y="1902763"/>
            <a:ext cx="616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61D9D5-C497-464A-B75D-276D222B434C}"/>
              </a:ext>
            </a:extLst>
          </p:cNvPr>
          <p:cNvSpPr txBox="1"/>
          <p:nvPr/>
        </p:nvSpPr>
        <p:spPr>
          <a:xfrm>
            <a:off x="7488961" y="3204179"/>
            <a:ext cx="616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BE1406-843A-4DD2-8569-43446CDAD488}"/>
              </a:ext>
            </a:extLst>
          </p:cNvPr>
          <p:cNvSpPr txBox="1"/>
          <p:nvPr/>
        </p:nvSpPr>
        <p:spPr>
          <a:xfrm>
            <a:off x="6550833" y="3196374"/>
            <a:ext cx="616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B18EE1D-A734-4C75-B689-203DF428A512}"/>
                  </a:ext>
                </a:extLst>
              </p:cNvPr>
              <p:cNvSpPr txBox="1"/>
              <p:nvPr/>
            </p:nvSpPr>
            <p:spPr>
              <a:xfrm>
                <a:off x="3694509" y="2360312"/>
                <a:ext cx="2401491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𝟒𝟖𝟒𝟖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𝟔𝟎𝟔𝟎</m:t>
                          </m:r>
                        </m:den>
                      </m:f>
                    </m:oMath>
                  </m:oMathPara>
                </a14:m>
                <a:endParaRPr lang="vi-VN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B18EE1D-A734-4C75-B689-203DF428A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509" y="2360312"/>
                <a:ext cx="2401491" cy="9251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FAB77D3-D2AA-4180-90BA-3D20800EECAC}"/>
                  </a:ext>
                </a:extLst>
              </p:cNvPr>
              <p:cNvSpPr txBox="1"/>
              <p:nvPr/>
            </p:nvSpPr>
            <p:spPr>
              <a:xfrm>
                <a:off x="1755901" y="2360312"/>
                <a:ext cx="1938608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32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f>
                        <m:fPr>
                          <m:ctrlPr>
                            <a:rPr lang="vi-VN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𝟒𝟖𝟒𝟖</m:t>
                          </m:r>
                        </m:num>
                        <m:den>
                          <m:r>
                            <a:rPr lang="en-US" sz="3200" b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𝟔𝟎𝟔𝟎</m:t>
                          </m:r>
                        </m:den>
                      </m:f>
                    </m:oMath>
                  </m:oMathPara>
                </a14:m>
                <a:endParaRPr lang="vi-VN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FAB77D3-D2AA-4180-90BA-3D20800EE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901" y="2360312"/>
                <a:ext cx="1938608" cy="9251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2966EF8-4195-450D-8DD9-4B57B6488F3D}"/>
                  </a:ext>
                </a:extLst>
              </p:cNvPr>
              <p:cNvSpPr txBox="1"/>
              <p:nvPr/>
            </p:nvSpPr>
            <p:spPr>
              <a:xfrm>
                <a:off x="6096000" y="2350962"/>
                <a:ext cx="3056734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b="1" i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𝟒𝟖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𝟏𝟎𝟏</m:t>
                          </m:r>
                        </m:den>
                      </m:f>
                    </m:oMath>
                  </m:oMathPara>
                </a14:m>
                <a:endParaRPr lang="vi-VN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2966EF8-4195-450D-8DD9-4B57B6488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350962"/>
                <a:ext cx="3056734" cy="9251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930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  <p:bldP spid="26" grpId="0"/>
      <p:bldP spid="27" grpId="0"/>
      <p:bldP spid="28" grpId="0"/>
      <p:bldP spid="14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>
                <a:spLocks noChangeArrowheads="1"/>
              </p:cNvSpPr>
              <p:nvPr/>
            </p:nvSpPr>
            <p:spPr bwMode="auto">
              <a:xfrm>
                <a:off x="1735575" y="2305340"/>
                <a:ext cx="9733614" cy="1143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nb-NO" altLang="en-US" sz="2800" dirty="0">
                    <a:cs typeface="Times New Roman" panose="02020603050405020304" pitchFamily="18" charset="0"/>
                    <a:sym typeface="Wingdings" panose="05000000000000000000" pitchFamily="2" charset="2"/>
                  </a:rPr>
                  <a:t>    </a:t>
                </a:r>
                <a:r>
                  <a:rPr lang="nb-NO" altLang="en-US" sz="2800" b="1" dirty="0">
                    <a:cs typeface="Times New Roman" panose="02020603050405020304" pitchFamily="18" charset="0"/>
                  </a:rPr>
                  <a:t>Em hãy tính diện tích quyển sách Toán 5 và tìm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b-NO" altLang="en-US" sz="2800" b="1" dirty="0">
                    <a:cs typeface="Times New Roman" panose="02020603050405020304" pitchFamily="18" charset="0"/>
                  </a:rPr>
                  <a:t>  </a:t>
                </a:r>
                <a:r>
                  <a:rPr lang="da-DK" altLang="en-US" sz="28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 tích quyển sách toán đó</a:t>
                </a:r>
                <a:endParaRPr lang="en-US" altLang="en-US" sz="2800" b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5575" y="2305340"/>
                <a:ext cx="9733614" cy="1143518"/>
              </a:xfrm>
              <a:prstGeom prst="rect">
                <a:avLst/>
              </a:prstGeom>
              <a:blipFill>
                <a:blip r:embed="rId2"/>
                <a:stretch>
                  <a:fillRect l="-1316" b="-138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61456" y="3683681"/>
            <a:ext cx="97209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J"/>
            </a:pPr>
            <a:r>
              <a:rPr lang="nb-NO" altLang="en-US" sz="2800" b="1" dirty="0">
                <a:cs typeface="Times New Roman" panose="02020603050405020304" pitchFamily="18" charset="0"/>
              </a:rPr>
              <a:t>Chuẩn bị bài sau: </a:t>
            </a:r>
            <a:r>
              <a:rPr lang="nb-NO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Hỗn số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94474" y="302537"/>
            <a:ext cx="10787925" cy="1329614"/>
            <a:chOff x="681750" y="976767"/>
            <a:chExt cx="11224499" cy="1776639"/>
          </a:xfrm>
          <a:solidFill>
            <a:schemeClr val="bg1"/>
          </a:solidFill>
        </p:grpSpPr>
        <p:sp>
          <p:nvSpPr>
            <p:cNvPr id="7" name="Rounded Rectangle 1"/>
            <p:cNvSpPr>
              <a:spLocks noChangeArrowheads="1"/>
            </p:cNvSpPr>
            <p:nvPr/>
          </p:nvSpPr>
          <p:spPr bwMode="auto">
            <a:xfrm>
              <a:off x="703262" y="1391984"/>
              <a:ext cx="11202987" cy="1332195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pic>
          <p:nvPicPr>
            <p:cNvPr id="8" name="Picture 2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50" y="976767"/>
              <a:ext cx="1811337" cy="17766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57644" y="518647"/>
            <a:ext cx="4676805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23683" y="2764684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85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700132" y="-90519"/>
            <a:ext cx="10787925" cy="1329614"/>
            <a:chOff x="681750" y="976767"/>
            <a:chExt cx="11224499" cy="1776639"/>
          </a:xfrm>
          <a:solidFill>
            <a:schemeClr val="bg1"/>
          </a:solidFill>
        </p:grpSpPr>
        <p:sp>
          <p:nvSpPr>
            <p:cNvPr id="7" name="Rounded Rectangle 1"/>
            <p:cNvSpPr>
              <a:spLocks noChangeArrowheads="1"/>
            </p:cNvSpPr>
            <p:nvPr/>
          </p:nvSpPr>
          <p:spPr bwMode="auto">
            <a:xfrm>
              <a:off x="703262" y="1391984"/>
              <a:ext cx="11202987" cy="1332195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pic>
          <p:nvPicPr>
            <p:cNvPr id="8" name="Picture 2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50" y="976767"/>
              <a:ext cx="1811337" cy="17766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05245" y="130527"/>
            <a:ext cx="4322373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04452" y="2631764"/>
                <a:ext cx="2375971" cy="1291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a) </a:t>
                </a:r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452" y="2631764"/>
                <a:ext cx="2375971" cy="1291764"/>
              </a:xfrm>
              <a:prstGeom prst="rect">
                <a:avLst/>
              </a:prstGeom>
              <a:blipFill>
                <a:blip r:embed="rId3"/>
                <a:stretch>
                  <a:fillRect l="-3333" b="-5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937274" y="2443107"/>
                <a:ext cx="2128350" cy="1436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b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 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000" b="0" i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b="0" i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4000" b="0" i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000" b="0" i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b="0" i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7274" y="2443107"/>
                <a:ext cx="2128350" cy="1436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202320" y="1919887"/>
            <a:ext cx="4828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9" name="Picture 10" descr="Cau h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83" y="1659415"/>
            <a:ext cx="697411" cy="116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07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63372" y="1221014"/>
            <a:ext cx="6858000" cy="811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MỤC TIÊU</a:t>
            </a:r>
          </a:p>
        </p:txBody>
      </p:sp>
      <p:sp>
        <p:nvSpPr>
          <p:cNvPr id="14" name="Freeform 13"/>
          <p:cNvSpPr/>
          <p:nvPr/>
        </p:nvSpPr>
        <p:spPr>
          <a:xfrm>
            <a:off x="1297147" y="2646947"/>
            <a:ext cx="670449" cy="402616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94667" y="2526343"/>
            <a:ext cx="9539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94667" y="3678639"/>
            <a:ext cx="8768583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Freeform 6"/>
          <p:cNvSpPr/>
          <p:nvPr/>
        </p:nvSpPr>
        <p:spPr>
          <a:xfrm>
            <a:off x="1201809" y="3937229"/>
            <a:ext cx="670449" cy="40261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00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11530" y="537078"/>
            <a:ext cx="1596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52450" y="3245535"/>
            <a:ext cx="1596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234E92-4CDA-4185-8B95-A91074C40DB9}"/>
                  </a:ext>
                </a:extLst>
              </p:cNvPr>
              <p:cNvSpPr txBox="1"/>
              <p:nvPr/>
            </p:nvSpPr>
            <p:spPr>
              <a:xfrm>
                <a:off x="2566513" y="350656"/>
                <a:ext cx="1767279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vi-VN" sz="320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? </m:t>
                      </m:r>
                    </m:oMath>
                  </m:oMathPara>
                </a14:m>
                <a:endParaRPr lang="vi-VN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4234E92-4CDA-4185-8B95-A91074C40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513" y="350656"/>
                <a:ext cx="1767279" cy="9351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A36EC00-0B1C-4880-AC93-9796B3D1B630}"/>
                  </a:ext>
                </a:extLst>
              </p:cNvPr>
              <p:cNvSpPr txBox="1"/>
              <p:nvPr/>
            </p:nvSpPr>
            <p:spPr>
              <a:xfrm>
                <a:off x="2307433" y="3104687"/>
                <a:ext cx="1497974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vi-VN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vi-VN" sz="320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vi-VN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A36EC00-0B1C-4880-AC93-9796B3D1B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433" y="3104687"/>
                <a:ext cx="1497974" cy="92519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4491863" y="858661"/>
                <a:ext cx="3531159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vi-VN" sz="3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9 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63</m:t>
                          </m:r>
                        </m:den>
                      </m:f>
                    </m:oMath>
                  </m:oMathPara>
                </a14:m>
                <a:endParaRPr lang="vi-VN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863" y="858661"/>
                <a:ext cx="3531159" cy="93519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3325712" y="3932010"/>
                <a:ext cx="5185954" cy="9351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vi-VN" sz="3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vi-VN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712" y="3932010"/>
                <a:ext cx="5185954" cy="93519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/>
          <p:cNvSpPr/>
          <p:nvPr/>
        </p:nvSpPr>
        <p:spPr>
          <a:xfrm>
            <a:off x="552450" y="1984238"/>
            <a:ext cx="11087100" cy="1123950"/>
          </a:xfrm>
          <a:prstGeom prst="roundRect">
            <a:avLst>
              <a:gd name="adj" fmla="val 349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52450" y="5150326"/>
            <a:ext cx="11087100" cy="1123950"/>
          </a:xfrm>
          <a:prstGeom prst="roundRect">
            <a:avLst>
              <a:gd name="adj" fmla="val 2683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129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3" grpId="0"/>
      <p:bldP spid="10" grpId="0"/>
      <p:bldP spid="11" grpId="0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42075" y="-85583"/>
            <a:ext cx="10787925" cy="1329614"/>
            <a:chOff x="681750" y="976767"/>
            <a:chExt cx="11224499" cy="1776639"/>
          </a:xfrm>
          <a:solidFill>
            <a:schemeClr val="bg1"/>
          </a:solidFill>
        </p:grpSpPr>
        <p:sp>
          <p:nvSpPr>
            <p:cNvPr id="9" name="Rounded Rectangle 1"/>
            <p:cNvSpPr>
              <a:spLocks noChangeArrowheads="1"/>
            </p:cNvSpPr>
            <p:nvPr/>
          </p:nvSpPr>
          <p:spPr bwMode="auto">
            <a:xfrm>
              <a:off x="703262" y="1391984"/>
              <a:ext cx="11202987" cy="1332195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pic>
          <p:nvPicPr>
            <p:cNvPr id="10" name="Picture 2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50" y="976767"/>
              <a:ext cx="1811337" cy="17766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105245" y="130527"/>
            <a:ext cx="4676805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72492" y="1397485"/>
            <a:ext cx="312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1172492" y="4910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graphicFrame>
        <p:nvGraphicFramePr>
          <p:cNvPr id="2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269032"/>
              </p:ext>
            </p:extLst>
          </p:nvPr>
        </p:nvGraphicFramePr>
        <p:xfrm>
          <a:off x="3235673" y="2151687"/>
          <a:ext cx="72072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0057" imgH="393529" progId="Equation.3">
                  <p:embed/>
                </p:oleObj>
              </mc:Choice>
              <mc:Fallback>
                <p:oleObj name="Equation" r:id="rId4" imgW="330057" imgH="393529" progId="Equation.3">
                  <p:embed/>
                  <p:pic>
                    <p:nvPicPr>
                      <p:cNvPr id="2049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673" y="2151687"/>
                        <a:ext cx="720725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172492" y="3651212"/>
            <a:ext cx="1250950" cy="836613"/>
            <a:chOff x="1172492" y="3391432"/>
            <a:chExt cx="1250950" cy="836613"/>
          </a:xfrm>
        </p:grpSpPr>
        <p:graphicFrame>
          <p:nvGraphicFramePr>
            <p:cNvPr id="29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7553259"/>
                </p:ext>
              </p:extLst>
            </p:nvPr>
          </p:nvGraphicFramePr>
          <p:xfrm>
            <a:off x="1705892" y="3391432"/>
            <a:ext cx="717550" cy="836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330057" imgH="393529" progId="Equation.3">
                    <p:embed/>
                  </p:oleObj>
                </mc:Choice>
                <mc:Fallback>
                  <p:oleObj name="Equation" r:id="rId6" imgW="330057" imgH="393529" progId="Equation.3">
                    <p:embed/>
                    <p:pic>
                      <p:nvPicPr>
                        <p:cNvPr id="20501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5892" y="3391432"/>
                          <a:ext cx="717550" cy="836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Text Box 23"/>
            <p:cNvSpPr txBox="1">
              <a:spLocks noChangeArrowheads="1"/>
            </p:cNvSpPr>
            <p:nvPr/>
          </p:nvSpPr>
          <p:spPr bwMode="auto">
            <a:xfrm>
              <a:off x="1172492" y="3543832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>
                  <a:latin typeface="VNI-Times" pitchFamily="2" charset="0"/>
                </a:rPr>
                <a:t>b)</a:t>
              </a:r>
            </a:p>
          </p:txBody>
        </p:sp>
      </p:grpSp>
      <p:graphicFrame>
        <p:nvGraphicFramePr>
          <p:cNvPr id="3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671153"/>
              </p:ext>
            </p:extLst>
          </p:nvPr>
        </p:nvGraphicFramePr>
        <p:xfrm>
          <a:off x="3355666" y="3683493"/>
          <a:ext cx="665163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4536" imgH="393359" progId="Equation.3">
                  <p:embed/>
                </p:oleObj>
              </mc:Choice>
              <mc:Fallback>
                <p:oleObj name="Equation" r:id="rId8" imgW="304536" imgH="393359" progId="Equation.3">
                  <p:embed/>
                  <p:pic>
                    <p:nvPicPr>
                      <p:cNvPr id="2050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5666" y="3683493"/>
                        <a:ext cx="665163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172492" y="2096032"/>
            <a:ext cx="1320800" cy="836613"/>
            <a:chOff x="1172492" y="2096032"/>
            <a:chExt cx="1320800" cy="836613"/>
          </a:xfrm>
        </p:grpSpPr>
        <p:graphicFrame>
          <p:nvGraphicFramePr>
            <p:cNvPr id="22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9742540"/>
                </p:ext>
              </p:extLst>
            </p:nvPr>
          </p:nvGraphicFramePr>
          <p:xfrm>
            <a:off x="1553492" y="2096032"/>
            <a:ext cx="939800" cy="836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431613" imgH="393529" progId="Equation.3">
                    <p:embed/>
                  </p:oleObj>
                </mc:Choice>
                <mc:Fallback>
                  <p:oleObj name="Equation" r:id="rId10" imgW="431613" imgH="393529" progId="Equation.3">
                    <p:embed/>
                    <p:pic>
                      <p:nvPicPr>
                        <p:cNvPr id="20485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3492" y="2096032"/>
                          <a:ext cx="939800" cy="836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Text Box 37"/>
            <p:cNvSpPr txBox="1">
              <a:spLocks noChangeArrowheads="1"/>
            </p:cNvSpPr>
            <p:nvPr/>
          </p:nvSpPr>
          <p:spPr bwMode="auto">
            <a:xfrm>
              <a:off x="1172492" y="2248432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dirty="0">
                  <a:latin typeface="VNI-Times" pitchFamily="2" charset="0"/>
                </a:rPr>
                <a:t>a)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2BA5CCD-242F-497E-89E2-18A54A658FA7}"/>
                  </a:ext>
                </a:extLst>
              </p:cNvPr>
              <p:cNvSpPr txBox="1"/>
              <p:nvPr/>
            </p:nvSpPr>
            <p:spPr>
              <a:xfrm>
                <a:off x="4691842" y="2237203"/>
                <a:ext cx="1054725" cy="1095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2BA5CCD-242F-497E-89E2-18A54A658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842" y="2237203"/>
                <a:ext cx="1054725" cy="10950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0DE0E9-879F-4839-9BF1-AE7E79135CA3}"/>
                  </a:ext>
                </a:extLst>
              </p:cNvPr>
              <p:cNvSpPr txBox="1"/>
              <p:nvPr/>
            </p:nvSpPr>
            <p:spPr>
              <a:xfrm>
                <a:off x="6190772" y="2208656"/>
                <a:ext cx="1054725" cy="1095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0DE0E9-879F-4839-9BF1-AE7E79135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772" y="2208656"/>
                <a:ext cx="1054725" cy="10950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FC1EB3E-EE0F-41A5-B6D8-055CB0B97B63}"/>
                  </a:ext>
                </a:extLst>
              </p:cNvPr>
              <p:cNvSpPr txBox="1"/>
              <p:nvPr/>
            </p:nvSpPr>
            <p:spPr>
              <a:xfrm>
                <a:off x="4986546" y="3734363"/>
                <a:ext cx="1054725" cy="1095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:3</m:t>
                      </m:r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FC1EB3E-EE0F-41A5-B6D8-055CB0B97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546" y="3734363"/>
                <a:ext cx="1054725" cy="10950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3466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24F4274E-5583-404C-90FB-795F346DB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609" y="206443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6E32CE1-71E4-4658-82C4-880A8BE3A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205" y="4005209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1ECE384-E6F2-4339-9F80-EE23DD334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609" y="221683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graphicFrame>
        <p:nvGraphicFramePr>
          <p:cNvPr id="7" name="Object 17">
            <a:extLst>
              <a:ext uri="{FF2B5EF4-FFF2-40B4-BE49-F238E27FC236}">
                <a16:creationId xmlns:a16="http://schemas.microsoft.com/office/drawing/2014/main" id="{BF1AA103-3680-4650-9F4B-C6910CC3E4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60434"/>
              </p:ext>
            </p:extLst>
          </p:nvPr>
        </p:nvGraphicFramePr>
        <p:xfrm>
          <a:off x="6507968" y="1227825"/>
          <a:ext cx="72072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0057" imgH="393529" progId="Equation.3">
                  <p:embed/>
                </p:oleObj>
              </mc:Choice>
              <mc:Fallback>
                <p:oleObj name="Equation" r:id="rId3" imgW="330057" imgH="393529" progId="Equation.3">
                  <p:embed/>
                  <p:pic>
                    <p:nvPicPr>
                      <p:cNvPr id="26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7968" y="1227825"/>
                        <a:ext cx="720725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4928A902-D71E-4F76-8A50-BB6E9B650827}"/>
              </a:ext>
            </a:extLst>
          </p:cNvPr>
          <p:cNvGrpSpPr/>
          <p:nvPr/>
        </p:nvGrpSpPr>
        <p:grpSpPr>
          <a:xfrm>
            <a:off x="1481205" y="3512815"/>
            <a:ext cx="1250950" cy="836613"/>
            <a:chOff x="1172492" y="3391432"/>
            <a:chExt cx="1250950" cy="836613"/>
          </a:xfrm>
        </p:grpSpPr>
        <p:graphicFrame>
          <p:nvGraphicFramePr>
            <p:cNvPr id="9" name="Object 21">
              <a:extLst>
                <a:ext uri="{FF2B5EF4-FFF2-40B4-BE49-F238E27FC236}">
                  <a16:creationId xmlns:a16="http://schemas.microsoft.com/office/drawing/2014/main" id="{85FBE407-860E-43EB-9FDC-BDEC407C867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8272635"/>
                </p:ext>
              </p:extLst>
            </p:nvPr>
          </p:nvGraphicFramePr>
          <p:xfrm>
            <a:off x="1705892" y="3391432"/>
            <a:ext cx="717550" cy="836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330057" imgH="393529" progId="Equation.3">
                    <p:embed/>
                  </p:oleObj>
                </mc:Choice>
                <mc:Fallback>
                  <p:oleObj name="Equation" r:id="rId5" imgW="330057" imgH="393529" progId="Equation.3">
                    <p:embed/>
                    <p:pic>
                      <p:nvPicPr>
                        <p:cNvPr id="29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5892" y="3391432"/>
                          <a:ext cx="717550" cy="836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 Box 23">
              <a:extLst>
                <a:ext uri="{FF2B5EF4-FFF2-40B4-BE49-F238E27FC236}">
                  <a16:creationId xmlns:a16="http://schemas.microsoft.com/office/drawing/2014/main" id="{546DB374-4529-4519-8A3F-585A0144CA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492" y="3543832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>
                  <a:latin typeface="VNI-Times" pitchFamily="2" charset="0"/>
                </a:rPr>
                <a:t>b)</a:t>
              </a:r>
            </a:p>
          </p:txBody>
        </p:sp>
      </p:grpSp>
      <p:graphicFrame>
        <p:nvGraphicFramePr>
          <p:cNvPr id="11" name="Object 24">
            <a:extLst>
              <a:ext uri="{FF2B5EF4-FFF2-40B4-BE49-F238E27FC236}">
                <a16:creationId xmlns:a16="http://schemas.microsoft.com/office/drawing/2014/main" id="{C805236D-4D35-48DF-925D-40ECCC3146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729159"/>
              </p:ext>
            </p:extLst>
          </p:nvPr>
        </p:nvGraphicFramePr>
        <p:xfrm>
          <a:off x="6507968" y="3417208"/>
          <a:ext cx="665163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04536" imgH="393359" progId="Equation.3">
                  <p:embed/>
                </p:oleObj>
              </mc:Choice>
              <mc:Fallback>
                <p:oleObj name="Equation" r:id="rId7" imgW="304536" imgH="393359" progId="Equation.3">
                  <p:embed/>
                  <p:pic>
                    <p:nvPicPr>
                      <p:cNvPr id="3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7968" y="3417208"/>
                        <a:ext cx="665163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6FC2F061-CD5B-42D7-B568-81C2805A0134}"/>
              </a:ext>
            </a:extLst>
          </p:cNvPr>
          <p:cNvGrpSpPr/>
          <p:nvPr/>
        </p:nvGrpSpPr>
        <p:grpSpPr>
          <a:xfrm>
            <a:off x="1328609" y="1226237"/>
            <a:ext cx="1320800" cy="836613"/>
            <a:chOff x="1172492" y="2096032"/>
            <a:chExt cx="1320800" cy="836613"/>
          </a:xfrm>
        </p:grpSpPr>
        <p:graphicFrame>
          <p:nvGraphicFramePr>
            <p:cNvPr id="13" name="Object 5">
              <a:extLst>
                <a:ext uri="{FF2B5EF4-FFF2-40B4-BE49-F238E27FC236}">
                  <a16:creationId xmlns:a16="http://schemas.microsoft.com/office/drawing/2014/main" id="{4AA0C07E-B091-4302-8EC0-DD26C9C943F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2983127"/>
                </p:ext>
              </p:extLst>
            </p:nvPr>
          </p:nvGraphicFramePr>
          <p:xfrm>
            <a:off x="1553492" y="2096032"/>
            <a:ext cx="939800" cy="836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431613" imgH="393529" progId="Equation.3">
                    <p:embed/>
                  </p:oleObj>
                </mc:Choice>
                <mc:Fallback>
                  <p:oleObj name="Equation" r:id="rId9" imgW="431613" imgH="393529" progId="Equation.3">
                    <p:embed/>
                    <p:pic>
                      <p:nvPicPr>
                        <p:cNvPr id="22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3492" y="2096032"/>
                          <a:ext cx="939800" cy="836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 Box 37">
              <a:extLst>
                <a:ext uri="{FF2B5EF4-FFF2-40B4-BE49-F238E27FC236}">
                  <a16:creationId xmlns:a16="http://schemas.microsoft.com/office/drawing/2014/main" id="{24995C99-00CA-469A-A9C8-0B23859D5E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492" y="2248432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dirty="0">
                  <a:latin typeface="VNI-Times" pitchFamily="2" charset="0"/>
                </a:rPr>
                <a:t>a)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4D1EDA7-2D2F-426D-81A8-04B06AC6D489}"/>
                  </a:ext>
                </a:extLst>
              </p:cNvPr>
              <p:cNvSpPr txBox="1"/>
              <p:nvPr/>
            </p:nvSpPr>
            <p:spPr>
              <a:xfrm>
                <a:off x="7041368" y="1295964"/>
                <a:ext cx="3079669" cy="10631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4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4D1EDA7-2D2F-426D-81A8-04B06AC6D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368" y="1295964"/>
                <a:ext cx="3079669" cy="10631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81B713-912D-4E69-A3FC-03BFCD08C259}"/>
                  </a:ext>
                </a:extLst>
              </p:cNvPr>
              <p:cNvSpPr txBox="1"/>
              <p:nvPr/>
            </p:nvSpPr>
            <p:spPr>
              <a:xfrm>
                <a:off x="6496817" y="3468082"/>
                <a:ext cx="3079669" cy="10631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81B713-912D-4E69-A3FC-03BFCD08C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817" y="3468082"/>
                <a:ext cx="3079669" cy="106317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D8B80CA-44F4-49E8-9280-136803675F24}"/>
                  </a:ext>
                </a:extLst>
              </p:cNvPr>
              <p:cNvSpPr txBox="1"/>
              <p:nvPr/>
            </p:nvSpPr>
            <p:spPr>
              <a:xfrm>
                <a:off x="2461330" y="2326102"/>
                <a:ext cx="3079669" cy="10631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24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D8B80CA-44F4-49E8-9280-136803675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330" y="2326102"/>
                <a:ext cx="3079669" cy="106317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88284F9-8571-40F8-8FAF-6C23D148D359}"/>
                  </a:ext>
                </a:extLst>
              </p:cNvPr>
              <p:cNvSpPr txBox="1"/>
              <p:nvPr/>
            </p:nvSpPr>
            <p:spPr>
              <a:xfrm>
                <a:off x="1645484" y="2308508"/>
                <a:ext cx="1054725" cy="1095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88284F9-8571-40F8-8FAF-6C23D148D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484" y="2308508"/>
                <a:ext cx="1054725" cy="10950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F0B3D44-04F3-4F71-AE4F-ABFA45341938}"/>
                  </a:ext>
                </a:extLst>
              </p:cNvPr>
              <p:cNvSpPr txBox="1"/>
              <p:nvPr/>
            </p:nvSpPr>
            <p:spPr>
              <a:xfrm>
                <a:off x="6356845" y="2258106"/>
                <a:ext cx="1054725" cy="1095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F0B3D44-04F3-4F71-AE4F-ABFA45341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845" y="2258106"/>
                <a:ext cx="1054725" cy="10950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97F47BD-6659-4CD8-AF9C-EC71660A7217}"/>
                  </a:ext>
                </a:extLst>
              </p:cNvPr>
              <p:cNvSpPr txBox="1"/>
              <p:nvPr/>
            </p:nvSpPr>
            <p:spPr>
              <a:xfrm>
                <a:off x="7041368" y="2275544"/>
                <a:ext cx="3079669" cy="10631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97F47BD-6659-4CD8-AF9C-EC71660A7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368" y="2275544"/>
                <a:ext cx="3079669" cy="106317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5F1B69A-2509-411B-BEB4-ABFDE2FF643A}"/>
                  </a:ext>
                </a:extLst>
              </p:cNvPr>
              <p:cNvSpPr txBox="1"/>
              <p:nvPr/>
            </p:nvSpPr>
            <p:spPr>
              <a:xfrm>
                <a:off x="1821231" y="4419175"/>
                <a:ext cx="1054725" cy="1095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5F1B69A-2509-411B-BEB4-ABFDE2FF6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231" y="4419175"/>
                <a:ext cx="1054725" cy="109504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D58F851-C70E-4262-A59E-79C9D4B739C4}"/>
                  </a:ext>
                </a:extLst>
              </p:cNvPr>
              <p:cNvSpPr txBox="1"/>
              <p:nvPr/>
            </p:nvSpPr>
            <p:spPr>
              <a:xfrm>
                <a:off x="2586391" y="4440937"/>
                <a:ext cx="1991479" cy="10631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D58F851-C70E-4262-A59E-79C9D4B73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391" y="4440937"/>
                <a:ext cx="1991479" cy="106317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C73A3A6-CEE9-4C69-9599-EFB523ADE7FF}"/>
                  </a:ext>
                </a:extLst>
              </p:cNvPr>
              <p:cNvSpPr txBox="1"/>
              <p:nvPr/>
            </p:nvSpPr>
            <p:spPr>
              <a:xfrm>
                <a:off x="2438976" y="1262926"/>
                <a:ext cx="3079669" cy="10631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den>
                      </m:f>
                      <m:r>
                        <a:rPr lang="en-US" sz="24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C73A3A6-CEE9-4C69-9599-EFB523ADE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976" y="1262926"/>
                <a:ext cx="3079669" cy="106317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D03565E-59D2-4C9E-ADD6-23C299F5A947}"/>
                  </a:ext>
                </a:extLst>
              </p:cNvPr>
              <p:cNvSpPr txBox="1"/>
              <p:nvPr/>
            </p:nvSpPr>
            <p:spPr>
              <a:xfrm>
                <a:off x="2438975" y="3574893"/>
                <a:ext cx="3079669" cy="1095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D03565E-59D2-4C9E-ADD6-23C299F5A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975" y="3574893"/>
                <a:ext cx="3079669" cy="109504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5">
            <a:extLst>
              <a:ext uri="{FF2B5EF4-FFF2-40B4-BE49-F238E27FC236}">
                <a16:creationId xmlns:a16="http://schemas.microsoft.com/office/drawing/2014/main" id="{F58CF1FF-81A5-4EEE-88CE-5F7107040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2451" y="434198"/>
            <a:ext cx="14443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82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214283" y="1379537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19" name="Line 31"/>
          <p:cNvSpPr>
            <a:spLocks noChangeShapeType="1"/>
          </p:cNvSpPr>
          <p:nvPr/>
        </p:nvSpPr>
        <p:spPr bwMode="auto">
          <a:xfrm flipH="1">
            <a:off x="7763028" y="1346705"/>
            <a:ext cx="15240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0" name="Line 32"/>
          <p:cNvSpPr>
            <a:spLocks noChangeShapeType="1"/>
          </p:cNvSpPr>
          <p:nvPr/>
        </p:nvSpPr>
        <p:spPr bwMode="auto">
          <a:xfrm flipH="1">
            <a:off x="7416054" y="1876564"/>
            <a:ext cx="15240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1" name="Line 33"/>
          <p:cNvSpPr>
            <a:spLocks noChangeShapeType="1"/>
          </p:cNvSpPr>
          <p:nvPr/>
        </p:nvSpPr>
        <p:spPr bwMode="auto">
          <a:xfrm flipH="1">
            <a:off x="6172412" y="1948586"/>
            <a:ext cx="15240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2" name="Line 34"/>
          <p:cNvSpPr>
            <a:spLocks noChangeShapeType="1"/>
          </p:cNvSpPr>
          <p:nvPr/>
        </p:nvSpPr>
        <p:spPr bwMode="auto">
          <a:xfrm flipH="1">
            <a:off x="7129934" y="1346705"/>
            <a:ext cx="15240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graphicFrame>
        <p:nvGraphicFramePr>
          <p:cNvPr id="23" name="Object 36">
            <a:hlinkClick r:id="" action="ppaction://hlinkshowjump?jump=nextslide" endSnd="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491639"/>
              </p:ext>
            </p:extLst>
          </p:nvPr>
        </p:nvGraphicFramePr>
        <p:xfrm>
          <a:off x="3485450" y="3109119"/>
          <a:ext cx="623411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74560" imgH="393480" progId="Equation.3">
                  <p:embed/>
                </p:oleObj>
              </mc:Choice>
              <mc:Fallback>
                <p:oleObj name="Equation" r:id="rId3" imgW="2374560" imgH="393480" progId="Equation.3">
                  <p:embed/>
                  <p:pic>
                    <p:nvPicPr>
                      <p:cNvPr id="22564" name="Object 36">
                        <a:hlinkClick r:id="" action="ppaction://hlinkshowjump?jump=nextslide" endSnd="1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5450" y="3109119"/>
                        <a:ext cx="6234112" cy="1219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Line 37"/>
          <p:cNvSpPr>
            <a:spLocks noChangeShapeType="1"/>
          </p:cNvSpPr>
          <p:nvPr/>
        </p:nvSpPr>
        <p:spPr bwMode="auto">
          <a:xfrm flipH="1">
            <a:off x="8081683" y="3276600"/>
            <a:ext cx="1524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" name="Line 38"/>
          <p:cNvSpPr>
            <a:spLocks noChangeShapeType="1"/>
          </p:cNvSpPr>
          <p:nvPr/>
        </p:nvSpPr>
        <p:spPr bwMode="auto">
          <a:xfrm flipH="1">
            <a:off x="7149354" y="3905763"/>
            <a:ext cx="1524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" name="Line 39"/>
          <p:cNvSpPr>
            <a:spLocks noChangeShapeType="1"/>
          </p:cNvSpPr>
          <p:nvPr/>
        </p:nvSpPr>
        <p:spPr bwMode="auto">
          <a:xfrm flipH="1">
            <a:off x="8081683" y="3896798"/>
            <a:ext cx="1524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" name="Line 40"/>
          <p:cNvSpPr>
            <a:spLocks noChangeShapeType="1"/>
          </p:cNvSpPr>
          <p:nvPr/>
        </p:nvSpPr>
        <p:spPr bwMode="auto">
          <a:xfrm flipH="1">
            <a:off x="7097806" y="3276600"/>
            <a:ext cx="1524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" name="Text Box 41"/>
          <p:cNvSpPr txBox="1">
            <a:spLocks noChangeArrowheads="1"/>
          </p:cNvSpPr>
          <p:nvPr/>
        </p:nvSpPr>
        <p:spPr bwMode="auto">
          <a:xfrm>
            <a:off x="991861" y="3429000"/>
            <a:ext cx="65764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b.</a:t>
            </a:r>
          </a:p>
        </p:txBody>
      </p:sp>
      <p:sp>
        <p:nvSpPr>
          <p:cNvPr id="29" name="Text Box 48"/>
          <p:cNvSpPr txBox="1">
            <a:spLocks noChangeArrowheads="1"/>
          </p:cNvSpPr>
          <p:nvPr/>
        </p:nvSpPr>
        <p:spPr bwMode="auto">
          <a:xfrm>
            <a:off x="1116106" y="48768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c.</a:t>
            </a:r>
          </a:p>
        </p:txBody>
      </p:sp>
      <p:graphicFrame>
        <p:nvGraphicFramePr>
          <p:cNvPr id="30" name="Object 49">
            <a:hlinkClick r:id="" action="ppaction://hlinkshowjump?jump=nextslide" endSnd="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959350"/>
              </p:ext>
            </p:extLst>
          </p:nvPr>
        </p:nvGraphicFramePr>
        <p:xfrm>
          <a:off x="3508468" y="4762500"/>
          <a:ext cx="48164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14320" imgH="393480" progId="Equation.3">
                  <p:embed/>
                </p:oleObj>
              </mc:Choice>
              <mc:Fallback>
                <p:oleObj name="Equation" r:id="rId5" imgW="1714320" imgH="393480" progId="Equation.3">
                  <p:embed/>
                  <p:pic>
                    <p:nvPicPr>
                      <p:cNvPr id="22577" name="Object 49">
                        <a:hlinkClick r:id="" action="ppaction://hlinkshowjump?jump=nextslide" endSnd="1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468" y="4762500"/>
                        <a:ext cx="4816475" cy="114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Line 50"/>
          <p:cNvSpPr>
            <a:spLocks noChangeShapeType="1"/>
          </p:cNvSpPr>
          <p:nvPr/>
        </p:nvSpPr>
        <p:spPr bwMode="auto">
          <a:xfrm flipH="1">
            <a:off x="5553635" y="4876800"/>
            <a:ext cx="3048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" name="Line 51"/>
          <p:cNvSpPr>
            <a:spLocks noChangeShapeType="1"/>
          </p:cNvSpPr>
          <p:nvPr/>
        </p:nvSpPr>
        <p:spPr bwMode="auto">
          <a:xfrm flipH="1">
            <a:off x="6678706" y="5490883"/>
            <a:ext cx="1524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" name="Line 52"/>
          <p:cNvSpPr>
            <a:spLocks noChangeShapeType="1"/>
          </p:cNvSpPr>
          <p:nvPr/>
        </p:nvSpPr>
        <p:spPr bwMode="auto">
          <a:xfrm flipH="1">
            <a:off x="6176683" y="5472953"/>
            <a:ext cx="219635" cy="31376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4" name="Line 53"/>
          <p:cNvSpPr>
            <a:spLocks noChangeShapeType="1"/>
          </p:cNvSpPr>
          <p:nvPr/>
        </p:nvSpPr>
        <p:spPr bwMode="auto">
          <a:xfrm flipH="1">
            <a:off x="7187454" y="4876800"/>
            <a:ext cx="2286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991861" y="337483"/>
            <a:ext cx="411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991861" y="1414304"/>
            <a:ext cx="129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23338" y="3160030"/>
                <a:ext cx="164057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>
                          <a:latin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338" y="3160030"/>
                <a:ext cx="1640577" cy="10175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823338" y="4769195"/>
                <a:ext cx="180267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2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338" y="4769195"/>
                <a:ext cx="1802673" cy="101752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C48BFE7-25E8-400E-80E5-120B1EBF608F}"/>
                  </a:ext>
                </a:extLst>
              </p:cNvPr>
              <p:cNvSpPr txBox="1"/>
              <p:nvPr/>
            </p:nvSpPr>
            <p:spPr>
              <a:xfrm>
                <a:off x="4300649" y="1265320"/>
                <a:ext cx="1907646" cy="14276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6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 sz="3200" dirty="0">
                  <a:solidFill>
                    <a:srgbClr val="0000FF"/>
                  </a:solidFill>
                </a:endParaRPr>
              </a:p>
              <a:p>
                <a:endParaRPr lang="vi-VN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C48BFE7-25E8-400E-80E5-120B1EBF6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649" y="1265320"/>
                <a:ext cx="1907646" cy="142763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A098189-028F-4DEF-B4FD-ABC268AB8B44}"/>
                  </a:ext>
                </a:extLst>
              </p:cNvPr>
              <p:cNvSpPr txBox="1"/>
              <p:nvPr/>
            </p:nvSpPr>
            <p:spPr>
              <a:xfrm>
                <a:off x="2597248" y="1252817"/>
                <a:ext cx="1977269" cy="14600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 sz="3200" dirty="0">
                  <a:solidFill>
                    <a:srgbClr val="0000FF"/>
                  </a:solidFill>
                </a:endParaRPr>
              </a:p>
              <a:p>
                <a:endParaRPr lang="vi-VN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A098189-028F-4DEF-B4FD-ABC268AB8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248" y="1252817"/>
                <a:ext cx="1977269" cy="146008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B2636A9-9474-477E-BA5E-0D83AACF8049}"/>
                  </a:ext>
                </a:extLst>
              </p:cNvPr>
              <p:cNvSpPr txBox="1"/>
              <p:nvPr/>
            </p:nvSpPr>
            <p:spPr>
              <a:xfrm>
                <a:off x="5982790" y="1252817"/>
                <a:ext cx="2903278" cy="14276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3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2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3 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2 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 sz="3200" dirty="0">
                  <a:solidFill>
                    <a:srgbClr val="0000FF"/>
                  </a:solidFill>
                </a:endParaRPr>
              </a:p>
              <a:p>
                <a:endParaRPr lang="vi-VN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B2636A9-9474-477E-BA5E-0D83AACF8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790" y="1252817"/>
                <a:ext cx="2903278" cy="142763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37279E8-645B-4696-BB8A-9C981DE8878F}"/>
                  </a:ext>
                </a:extLst>
              </p:cNvPr>
              <p:cNvSpPr txBox="1"/>
              <p:nvPr/>
            </p:nvSpPr>
            <p:spPr>
              <a:xfrm>
                <a:off x="8659696" y="1285262"/>
                <a:ext cx="747451" cy="14276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vi-VN" sz="3200" dirty="0">
                  <a:solidFill>
                    <a:srgbClr val="0000FF"/>
                  </a:solidFill>
                </a:endParaRPr>
              </a:p>
              <a:p>
                <a:endParaRPr lang="vi-VN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37279E8-645B-4696-BB8A-9C981DE88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9696" y="1285262"/>
                <a:ext cx="747451" cy="142763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038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1" grpId="0" animBg="1"/>
      <p:bldP spid="32" grpId="0" animBg="1"/>
      <p:bldP spid="33" grpId="0" animBg="1"/>
      <p:bldP spid="34" grpId="0" animBg="1"/>
      <p:bldP spid="36" grpId="0"/>
      <p:bldP spid="3" grpId="0"/>
      <p:bldP spid="37" grpId="0"/>
      <p:bldP spid="38" grpId="0"/>
      <p:bldP spid="41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14"/>
              <p:cNvSpPr>
                <a:spLocks noChangeArrowheads="1"/>
              </p:cNvSpPr>
              <p:nvPr/>
            </p:nvSpPr>
            <p:spPr bwMode="auto">
              <a:xfrm>
                <a:off x="664348" y="425831"/>
                <a:ext cx="11255188" cy="12345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8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3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Một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tấm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bìa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hình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chữ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nhật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có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chiều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dài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m,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chiều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rộng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m. Chia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tấm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bìa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đó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thành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3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phần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bằng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nhau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Tính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diện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tích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của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mỗi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phần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4348" y="425831"/>
                <a:ext cx="11255188" cy="1234569"/>
              </a:xfrm>
              <a:prstGeom prst="rect">
                <a:avLst/>
              </a:prstGeom>
              <a:blipFill>
                <a:blip r:embed="rId6"/>
                <a:stretch>
                  <a:fillRect l="-1138" r="-1788" b="-133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1278234" y="713758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1278234" y="9090212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1278234" y="9547412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9527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9527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9527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952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952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52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52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52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52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6423975" y="685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pic>
        <p:nvPicPr>
          <p:cNvPr id="62" name="j0212209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234" y="86219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36"/>
          <p:cNvSpPr>
            <a:spLocks noChangeArrowheads="1"/>
          </p:cNvSpPr>
          <p:nvPr/>
        </p:nvSpPr>
        <p:spPr bwMode="auto">
          <a:xfrm>
            <a:off x="1430634" y="5726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64" name="Rectangle 38"/>
          <p:cNvSpPr>
            <a:spLocks noChangeArrowheads="1"/>
          </p:cNvSpPr>
          <p:nvPr/>
        </p:nvSpPr>
        <p:spPr bwMode="auto">
          <a:xfrm>
            <a:off x="1158378" y="1900391"/>
            <a:ext cx="20780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59"/>
          <p:cNvSpPr>
            <a:spLocks noChangeArrowheads="1"/>
          </p:cNvSpPr>
          <p:nvPr/>
        </p:nvSpPr>
        <p:spPr bwMode="auto">
          <a:xfrm>
            <a:off x="1135359" y="2655761"/>
            <a:ext cx="1600200" cy="762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grpSp>
        <p:nvGrpSpPr>
          <p:cNvPr id="67" name="Group 69"/>
          <p:cNvGrpSpPr>
            <a:grpSpLocks/>
          </p:cNvGrpSpPr>
          <p:nvPr/>
        </p:nvGrpSpPr>
        <p:grpSpPr bwMode="auto">
          <a:xfrm>
            <a:off x="1125834" y="2658942"/>
            <a:ext cx="533400" cy="762001"/>
            <a:chOff x="2587" y="2615"/>
            <a:chExt cx="336" cy="480"/>
          </a:xfrm>
          <a:solidFill>
            <a:srgbClr val="FFFF00"/>
          </a:solidFill>
        </p:grpSpPr>
        <p:sp>
          <p:nvSpPr>
            <p:cNvPr id="68" name="Rectangle 65"/>
            <p:cNvSpPr>
              <a:spLocks noChangeArrowheads="1"/>
            </p:cNvSpPr>
            <p:nvPr/>
          </p:nvSpPr>
          <p:spPr bwMode="auto">
            <a:xfrm>
              <a:off x="2587" y="2615"/>
              <a:ext cx="336" cy="480"/>
            </a:xfrm>
            <a:prstGeom prst="rect">
              <a:avLst/>
            </a:prstGeom>
            <a:grpFill/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sz="1800"/>
            </a:p>
          </p:txBody>
        </p:sp>
        <p:sp>
          <p:nvSpPr>
            <p:cNvPr id="69" name="Text Box 68"/>
            <p:cNvSpPr txBox="1">
              <a:spLocks noChangeArrowheads="1"/>
            </p:cNvSpPr>
            <p:nvPr/>
          </p:nvSpPr>
          <p:spPr bwMode="auto">
            <a:xfrm>
              <a:off x="2663" y="2727"/>
              <a:ext cx="192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sz="2400" b="1">
                  <a:solidFill>
                    <a:srgbClr val="CC3300"/>
                  </a:solidFill>
                  <a:latin typeface="VNI-Times" pitchFamily="2" charset="0"/>
                </a:rPr>
                <a:t>?</a:t>
              </a:r>
            </a:p>
          </p:txBody>
        </p:sp>
      </p:grpSp>
      <p:grpSp>
        <p:nvGrpSpPr>
          <p:cNvPr id="70" name="Group 70"/>
          <p:cNvGrpSpPr>
            <a:grpSpLocks/>
          </p:cNvGrpSpPr>
          <p:nvPr/>
        </p:nvGrpSpPr>
        <p:grpSpPr bwMode="auto">
          <a:xfrm>
            <a:off x="1663997" y="2662117"/>
            <a:ext cx="533400" cy="762001"/>
            <a:chOff x="2590" y="3158"/>
            <a:chExt cx="336" cy="480"/>
          </a:xfrm>
          <a:solidFill>
            <a:srgbClr val="FFFF00"/>
          </a:solidFill>
        </p:grpSpPr>
        <p:sp>
          <p:nvSpPr>
            <p:cNvPr id="71" name="Rectangle 71"/>
            <p:cNvSpPr>
              <a:spLocks noChangeArrowheads="1"/>
            </p:cNvSpPr>
            <p:nvPr/>
          </p:nvSpPr>
          <p:spPr bwMode="auto">
            <a:xfrm>
              <a:off x="2590" y="3158"/>
              <a:ext cx="336" cy="480"/>
            </a:xfrm>
            <a:prstGeom prst="rect">
              <a:avLst/>
            </a:prstGeom>
            <a:grpFill/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sz="1800"/>
            </a:p>
          </p:txBody>
        </p:sp>
        <p:sp>
          <p:nvSpPr>
            <p:cNvPr id="72" name="Text Box 72"/>
            <p:cNvSpPr txBox="1">
              <a:spLocks noChangeArrowheads="1"/>
            </p:cNvSpPr>
            <p:nvPr/>
          </p:nvSpPr>
          <p:spPr bwMode="auto">
            <a:xfrm>
              <a:off x="2638" y="3254"/>
              <a:ext cx="192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sz="2400" b="1">
                  <a:solidFill>
                    <a:srgbClr val="CC3300"/>
                  </a:solidFill>
                  <a:latin typeface="VNI-Times" pitchFamily="2" charset="0"/>
                </a:rPr>
                <a:t>?</a:t>
              </a:r>
            </a:p>
          </p:txBody>
        </p:sp>
      </p:grpSp>
      <p:grpSp>
        <p:nvGrpSpPr>
          <p:cNvPr id="73" name="Group 73"/>
          <p:cNvGrpSpPr>
            <a:grpSpLocks/>
          </p:cNvGrpSpPr>
          <p:nvPr/>
        </p:nvGrpSpPr>
        <p:grpSpPr bwMode="auto">
          <a:xfrm>
            <a:off x="2197397" y="2662116"/>
            <a:ext cx="533400" cy="762001"/>
            <a:chOff x="2536" y="2630"/>
            <a:chExt cx="336" cy="480"/>
          </a:xfrm>
          <a:solidFill>
            <a:srgbClr val="FFFF00"/>
          </a:solidFill>
        </p:grpSpPr>
        <p:sp>
          <p:nvSpPr>
            <p:cNvPr id="74" name="Rectangle 74"/>
            <p:cNvSpPr>
              <a:spLocks noChangeArrowheads="1"/>
            </p:cNvSpPr>
            <p:nvPr/>
          </p:nvSpPr>
          <p:spPr bwMode="auto">
            <a:xfrm>
              <a:off x="2536" y="2630"/>
              <a:ext cx="336" cy="480"/>
            </a:xfrm>
            <a:prstGeom prst="rect">
              <a:avLst/>
            </a:prstGeom>
            <a:grpFill/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sz="1800"/>
            </a:p>
          </p:txBody>
        </p:sp>
        <p:sp>
          <p:nvSpPr>
            <p:cNvPr id="75" name="Text Box 75"/>
            <p:cNvSpPr txBox="1">
              <a:spLocks noChangeArrowheads="1"/>
            </p:cNvSpPr>
            <p:nvPr/>
          </p:nvSpPr>
          <p:spPr bwMode="auto">
            <a:xfrm>
              <a:off x="2584" y="2726"/>
              <a:ext cx="192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sz="2400" b="1">
                  <a:solidFill>
                    <a:srgbClr val="CC3300"/>
                  </a:solidFill>
                  <a:latin typeface="VNI-Times" pitchFamily="2" charset="0"/>
                </a:rPr>
                <a:t>?</a:t>
              </a:r>
            </a:p>
          </p:txBody>
        </p:sp>
      </p:grpSp>
      <p:cxnSp>
        <p:nvCxnSpPr>
          <p:cNvPr id="79" name="Straight Connector 78"/>
          <p:cNvCxnSpPr/>
          <p:nvPr/>
        </p:nvCxnSpPr>
        <p:spPr>
          <a:xfrm>
            <a:off x="2197397" y="2666874"/>
            <a:ext cx="0" cy="7461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1659234" y="2666874"/>
            <a:ext cx="0" cy="7461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5403352" y="2762580"/>
            <a:ext cx="4800600" cy="1370527"/>
            <a:chOff x="5403352" y="2762580"/>
            <a:chExt cx="4800600" cy="1370527"/>
          </a:xfrm>
        </p:grpSpPr>
        <p:sp>
          <p:nvSpPr>
            <p:cNvPr id="76" name="Rectangle 77"/>
            <p:cNvSpPr>
              <a:spLocks noChangeArrowheads="1"/>
            </p:cNvSpPr>
            <p:nvPr/>
          </p:nvSpPr>
          <p:spPr bwMode="auto">
            <a:xfrm>
              <a:off x="5403352" y="2762580"/>
              <a:ext cx="48006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tấm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bìa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graphicFrame>
          <p:nvGraphicFramePr>
            <p:cNvPr id="81" name="Object 8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0354878"/>
                </p:ext>
              </p:extLst>
            </p:nvPr>
          </p:nvGraphicFramePr>
          <p:xfrm>
            <a:off x="6872537" y="3266332"/>
            <a:ext cx="406400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52334" imgH="393529" progId="Equation.3">
                    <p:embed/>
                  </p:oleObj>
                </mc:Choice>
                <mc:Fallback>
                  <p:oleObj name="Equation" r:id="rId8" imgW="152334" imgH="393529" progId="Equation.3">
                    <p:embed/>
                    <p:pic>
                      <p:nvPicPr>
                        <p:cNvPr id="44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2537" y="3266332"/>
                          <a:ext cx="406400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8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1034917"/>
                </p:ext>
              </p:extLst>
            </p:nvPr>
          </p:nvGraphicFramePr>
          <p:xfrm>
            <a:off x="7556749" y="3264745"/>
            <a:ext cx="674688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53890" imgH="393529" progId="Equation.3">
                    <p:embed/>
                  </p:oleObj>
                </mc:Choice>
                <mc:Fallback>
                  <p:oleObj name="Equation" r:id="rId10" imgW="253890" imgH="393529" progId="Equation.3">
                    <p:embed/>
                    <p:pic>
                      <p:nvPicPr>
                        <p:cNvPr id="45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6749" y="3264745"/>
                          <a:ext cx="674688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" name="Text Box 13"/>
            <p:cNvSpPr txBox="1">
              <a:spLocks noChangeArrowheads="1"/>
            </p:cNvSpPr>
            <p:nvPr/>
          </p:nvSpPr>
          <p:spPr bwMode="auto">
            <a:xfrm>
              <a:off x="7139237" y="3337770"/>
              <a:ext cx="5334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graphicFrame>
          <p:nvGraphicFramePr>
            <p:cNvPr id="84" name="Object 8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7086490"/>
                </p:ext>
              </p:extLst>
            </p:nvPr>
          </p:nvGraphicFramePr>
          <p:xfrm>
            <a:off x="8182224" y="3253632"/>
            <a:ext cx="406400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52334" imgH="393529" progId="Equation.3">
                    <p:embed/>
                  </p:oleObj>
                </mc:Choice>
                <mc:Fallback>
                  <p:oleObj name="Equation" r:id="rId12" imgW="152334" imgH="393529" progId="Equation.3">
                    <p:embed/>
                    <p:pic>
                      <p:nvPicPr>
                        <p:cNvPr id="47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82224" y="3253632"/>
                          <a:ext cx="406400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5" name="Text Box 13"/>
            <p:cNvSpPr txBox="1">
              <a:spLocks noChangeArrowheads="1"/>
            </p:cNvSpPr>
            <p:nvPr/>
          </p:nvSpPr>
          <p:spPr bwMode="auto">
            <a:xfrm>
              <a:off x="8356849" y="3386982"/>
              <a:ext cx="10731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(m</a:t>
              </a:r>
              <a:r>
                <a:rPr lang="en-GB" altLang="en-US" sz="2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GB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154067" y="4089104"/>
            <a:ext cx="5618163" cy="1373564"/>
            <a:chOff x="5154067" y="4089104"/>
            <a:chExt cx="5618163" cy="1373564"/>
          </a:xfrm>
        </p:grpSpPr>
        <p:sp>
          <p:nvSpPr>
            <p:cNvPr id="77" name="Rectangle 84"/>
            <p:cNvSpPr>
              <a:spLocks noChangeArrowheads="1"/>
            </p:cNvSpPr>
            <p:nvPr/>
          </p:nvSpPr>
          <p:spPr bwMode="auto">
            <a:xfrm>
              <a:off x="5154067" y="4089104"/>
              <a:ext cx="561816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altLang="en-US" sz="2800" dirty="0">
                <a:latin typeface="VNI-Times" pitchFamily="2" charset="0"/>
              </a:endParaRPr>
            </a:p>
          </p:txBody>
        </p:sp>
        <p:graphicFrame>
          <p:nvGraphicFramePr>
            <p:cNvPr id="86" name="Object 8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7625307"/>
                </p:ext>
              </p:extLst>
            </p:nvPr>
          </p:nvGraphicFramePr>
          <p:xfrm>
            <a:off x="6927662" y="4595893"/>
            <a:ext cx="406400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52334" imgH="393529" progId="Equation.3">
                    <p:embed/>
                  </p:oleObj>
                </mc:Choice>
                <mc:Fallback>
                  <p:oleObj name="Equation" r:id="rId14" imgW="152334" imgH="393529" progId="Equation.3">
                    <p:embed/>
                    <p:pic>
                      <p:nvPicPr>
                        <p:cNvPr id="49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7662" y="4595893"/>
                          <a:ext cx="406400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7" name="Text Box 13"/>
            <p:cNvSpPr txBox="1">
              <a:spLocks noChangeArrowheads="1"/>
            </p:cNvSpPr>
            <p:nvPr/>
          </p:nvSpPr>
          <p:spPr bwMode="auto">
            <a:xfrm>
              <a:off x="7150365" y="4736589"/>
              <a:ext cx="10731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3 =</a:t>
              </a:r>
            </a:p>
          </p:txBody>
        </p:sp>
        <p:graphicFrame>
          <p:nvGraphicFramePr>
            <p:cNvPr id="88" name="Object 8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8107731"/>
                </p:ext>
              </p:extLst>
            </p:nvPr>
          </p:nvGraphicFramePr>
          <p:xfrm>
            <a:off x="8041730" y="4566287"/>
            <a:ext cx="541338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203112" imgH="393529" progId="Equation.3">
                    <p:embed/>
                  </p:oleObj>
                </mc:Choice>
                <mc:Fallback>
                  <p:oleObj name="Equation" r:id="rId15" imgW="203112" imgH="393529" progId="Equation.3">
                    <p:embed/>
                    <p:pic>
                      <p:nvPicPr>
                        <p:cNvPr id="52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41730" y="4566287"/>
                          <a:ext cx="541338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9" name="Text Box 13"/>
            <p:cNvSpPr txBox="1">
              <a:spLocks noChangeArrowheads="1"/>
            </p:cNvSpPr>
            <p:nvPr/>
          </p:nvSpPr>
          <p:spPr bwMode="auto">
            <a:xfrm>
              <a:off x="8394949" y="4709314"/>
              <a:ext cx="1073150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(m</a:t>
              </a:r>
              <a:r>
                <a:rPr lang="en-GB" altLang="en-US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GB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94" name="Rectangle 38"/>
          <p:cNvSpPr>
            <a:spLocks noChangeArrowheads="1"/>
          </p:cNvSpPr>
          <p:nvPr/>
        </p:nvSpPr>
        <p:spPr bwMode="auto">
          <a:xfrm>
            <a:off x="7461515" y="2099006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556749" y="5391806"/>
            <a:ext cx="2836985" cy="866775"/>
            <a:chOff x="6667749" y="5313549"/>
            <a:chExt cx="2836985" cy="866775"/>
          </a:xfrm>
        </p:grpSpPr>
        <p:sp>
          <p:nvSpPr>
            <p:cNvPr id="78" name="Rectangle 86"/>
            <p:cNvSpPr>
              <a:spLocks noChangeArrowheads="1"/>
            </p:cNvSpPr>
            <p:nvPr/>
          </p:nvSpPr>
          <p:spPr bwMode="auto">
            <a:xfrm>
              <a:off x="6667749" y="5420570"/>
              <a:ext cx="1676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   </a:t>
              </a:r>
            </a:p>
          </p:txBody>
        </p:sp>
        <p:sp>
          <p:nvSpPr>
            <p:cNvPr id="90" name="Text Box 13"/>
            <p:cNvSpPr txBox="1">
              <a:spLocks noChangeArrowheads="1"/>
            </p:cNvSpPr>
            <p:nvPr/>
          </p:nvSpPr>
          <p:spPr bwMode="auto">
            <a:xfrm>
              <a:off x="8431584" y="5485792"/>
              <a:ext cx="1073150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GB" altLang="en-US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GB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5" name="Object 9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2886823"/>
                </p:ext>
              </p:extLst>
            </p:nvPr>
          </p:nvGraphicFramePr>
          <p:xfrm>
            <a:off x="8214551" y="5313549"/>
            <a:ext cx="541338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203112" imgH="393529" progId="Equation.3">
                    <p:embed/>
                  </p:oleObj>
                </mc:Choice>
                <mc:Fallback>
                  <p:oleObj name="Equation" r:id="rId17" imgW="203112" imgH="393529" progId="Equation.3">
                    <p:embed/>
                    <p:pic>
                      <p:nvPicPr>
                        <p:cNvPr id="88" name="Object 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14551" y="5313549"/>
                          <a:ext cx="541338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7C5C9B0-DD55-4CD0-BDAB-43189EC6F43C}"/>
                  </a:ext>
                </a:extLst>
              </p:cNvPr>
              <p:cNvSpPr txBox="1"/>
              <p:nvPr/>
            </p:nvSpPr>
            <p:spPr>
              <a:xfrm>
                <a:off x="1681231" y="3606211"/>
                <a:ext cx="884513" cy="806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vi-VN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7C5C9B0-DD55-4CD0-BDAB-43189EC6F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231" y="3606211"/>
                <a:ext cx="884513" cy="8066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FC6A932-0DAF-47D8-BC46-66A680068811}"/>
                  </a:ext>
                </a:extLst>
              </p:cNvPr>
              <p:cNvSpPr txBox="1"/>
              <p:nvPr/>
            </p:nvSpPr>
            <p:spPr>
              <a:xfrm>
                <a:off x="2822872" y="2655660"/>
                <a:ext cx="884513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vi-VN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FC6A932-0DAF-47D8-BC46-66A680068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872" y="2655660"/>
                <a:ext cx="884513" cy="80945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06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</p:childTnLst>
        </p:cTn>
      </p:par>
    </p:tnLst>
    <p:bldLst>
      <p:bldP spid="64" grpId="0"/>
      <p:bldP spid="66" grpId="0" animBg="1"/>
      <p:bldP spid="94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-1896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30 Redondear rectángulo de esquina del mismo lado"/>
          <p:cNvSpPr/>
          <p:nvPr/>
        </p:nvSpPr>
        <p:spPr>
          <a:xfrm>
            <a:off x="4799856" y="1916832"/>
            <a:ext cx="2448272" cy="21602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7248128" y="3429000"/>
            <a:ext cx="3419872" cy="6480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Rectángulo"/>
          <p:cNvSpPr/>
          <p:nvPr/>
        </p:nvSpPr>
        <p:spPr>
          <a:xfrm>
            <a:off x="1491534" y="3375945"/>
            <a:ext cx="3308323" cy="6480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3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602731" y="2308503"/>
            <a:ext cx="2411167" cy="353713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0363" y="2199838"/>
            <a:ext cx="1451009" cy="1192414"/>
          </a:xfrm>
          <a:prstGeom prst="rect">
            <a:avLst/>
          </a:prstGeom>
          <a:noFill/>
          <a:effectLst>
            <a:innerShdw blurRad="685800" dist="50800" dir="16200000">
              <a:prstClr val="black">
                <a:alpha val="92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5590924" y="2796045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12577" y="1008389"/>
            <a:ext cx="8166846" cy="9233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CHÚ CHUỘT PHÔ MAI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839908" y="5845641"/>
            <a:ext cx="1656184" cy="607695"/>
          </a:xfrm>
          <a:prstGeom prst="roundRect">
            <a:avLst/>
          </a:prstGeom>
          <a:solidFill>
            <a:srgbClr val="FE9E2F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BẮT ĐẦU</a:t>
            </a:r>
          </a:p>
        </p:txBody>
      </p:sp>
    </p:spTree>
    <p:extLst>
      <p:ext uri="{BB962C8B-B14F-4D97-AF65-F5344CB8AC3E}">
        <p14:creationId xmlns:p14="http://schemas.microsoft.com/office/powerpoint/2010/main" val="236373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7063669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646</Words>
  <Application>Microsoft Office PowerPoint</Application>
  <PresentationFormat>Widescreen</PresentationFormat>
  <Paragraphs>117</Paragraphs>
  <Slides>14</Slides>
  <Notes>6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Tahoma</vt:lpstr>
      <vt:lpstr>Times New Roman</vt:lpstr>
      <vt:lpstr>VNI-Times</vt:lpstr>
      <vt:lpstr>Wingdings</vt:lpstr>
      <vt:lpstr>Office Theme</vt:lpstr>
      <vt:lpstr>Equation</vt:lpstr>
      <vt:lpstr>PowerPoint Presentation</vt:lpstr>
      <vt:lpstr>KHỞI ĐỘNG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TOÁN 5</dc:title>
  <dc:creator>Admin</dc:creator>
  <cp:lastModifiedBy>ADMIN</cp:lastModifiedBy>
  <cp:revision>23</cp:revision>
  <dcterms:created xsi:type="dcterms:W3CDTF">2021-08-21T03:44:13Z</dcterms:created>
  <dcterms:modified xsi:type="dcterms:W3CDTF">2021-09-14T18:03:23Z</dcterms:modified>
</cp:coreProperties>
</file>