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3" r:id="rId2"/>
    <p:sldId id="293" r:id="rId3"/>
    <p:sldId id="280" r:id="rId4"/>
    <p:sldId id="281" r:id="rId5"/>
    <p:sldId id="282" r:id="rId6"/>
    <p:sldId id="257" r:id="rId7"/>
    <p:sldId id="295" r:id="rId8"/>
    <p:sldId id="284" r:id="rId9"/>
    <p:sldId id="265" r:id="rId10"/>
    <p:sldId id="285" r:id="rId11"/>
    <p:sldId id="286" r:id="rId12"/>
    <p:sldId id="296" r:id="rId13"/>
    <p:sldId id="287" r:id="rId14"/>
    <p:sldId id="294" r:id="rId15"/>
    <p:sldId id="288" r:id="rId16"/>
    <p:sldId id="289" r:id="rId17"/>
    <p:sldId id="290" r:id="rId18"/>
    <p:sldId id="291" r:id="rId19"/>
    <p:sldId id="273" r:id="rId20"/>
    <p:sldId id="274" r:id="rId21"/>
    <p:sldId id="292" r:id="rId22"/>
    <p:sldId id="275" r:id="rId23"/>
    <p:sldId id="298" r:id="rId24"/>
    <p:sldId id="27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003399"/>
    <a:srgbClr val="FF3300"/>
    <a:srgbClr val="0099FF"/>
    <a:srgbClr val="CC3399"/>
    <a:srgbClr val="99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 varScale="1">
        <p:scale>
          <a:sx n="69" d="100"/>
          <a:sy n="69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F1D4F0-B1DF-430B-A3CC-F3811DEAF057}" type="datetimeFigureOut">
              <a:rPr lang="en-US"/>
              <a:pPr>
                <a:defRPr/>
              </a:pPr>
              <a:t>19/01/2022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938A6B-1DD9-4C7E-9B34-E89E9218E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6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6D0F22CF-00DF-469F-9AD3-CA5E8BBF0009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375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6D0F22CF-00DF-469F-9AD3-CA5E8BBF0009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99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3A556-0BAC-483A-8AB0-1313F945B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51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6A9E0-49FB-47CC-B4AA-DAAD5C05B4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32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4E46A-CA0F-49F8-BF4F-205FAEBB9D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97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01B88-FB3B-48D5-A581-AAF10FA9B4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45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6E50C-7AC1-4C3F-B0F4-216DEEC04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60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D4462-C24F-47CF-8080-DC5A83073D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39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E9F61-EB1F-486C-9A22-D725C0691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35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25F26-58C5-40BC-BB97-F6384C501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85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DE74D-CDF7-41AD-B2B2-59E0032C7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22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B87E7-C185-4673-AF50-DE8A95BC6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04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A38A8-81FA-433B-A93C-B8049505B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70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EBEC11E7-FDFB-449E-B54D-976AC87914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usic%20cua%20Choach\Best%20of%20piano\Menvet%20d%20dur.MP3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b="6664"/>
          <a:stretch>
            <a:fillRect/>
          </a:stretch>
        </p:blipFill>
        <p:spPr bwMode="auto">
          <a:xfrm>
            <a:off x="-412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0" y="2743200"/>
          <a:ext cx="284638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lip" r:id="rId4" imgW="1060704" imgH="1335024" progId="MS_ClipArt_Gallery.2">
                  <p:embed/>
                </p:oleObj>
              </mc:Choice>
              <mc:Fallback>
                <p:oleObj name="Clip" r:id="rId4" imgW="1060704" imgH="1335024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43200"/>
                        <a:ext cx="2846388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Hoa h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600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0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625725" y="371475"/>
            <a:ext cx="3810000" cy="914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5127" name="WordArt 7" descr="Brown marble"/>
          <p:cNvSpPr>
            <a:spLocks noChangeArrowheads="1" noChangeShapeType="1" noTextEdit="1"/>
          </p:cNvSpPr>
          <p:nvPr/>
        </p:nvSpPr>
        <p:spPr bwMode="auto">
          <a:xfrm>
            <a:off x="3730625" y="1304925"/>
            <a:ext cx="1600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blipFill dpi="0" rotWithShape="1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en-US" sz="3600" b="1" kern="10" smtClean="0">
                <a:blipFill dpi="0" rotWithShape="1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3C</a:t>
            </a:r>
            <a:endParaRPr lang="en-US" sz="3600" b="1" kern="10">
              <a:blipFill dpi="0" rotWithShape="1">
                <a:blip r:embed="rId8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533400" y="2362200"/>
            <a:ext cx="8153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95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tháng thi đua </a:t>
            </a:r>
          </a:p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“Noi gương chú bộ đội”</a:t>
            </a:r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6" grpId="1" animBg="1"/>
      <p:bldP spid="5127" grpId="0" animBg="1"/>
      <p:bldP spid="5131" grpId="0" animBg="1"/>
      <p:bldP spid="513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3429000" y="573088"/>
            <a:ext cx="1828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vi-VN" altLang="en-US" sz="3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 Box 564"/>
          <p:cNvSpPr txBox="1">
            <a:spLocks noChangeArrowheads="1"/>
          </p:cNvSpPr>
          <p:nvPr/>
        </p:nvSpPr>
        <p:spPr bwMode="auto">
          <a:xfrm>
            <a:off x="-228600" y="1068388"/>
            <a:ext cx="96012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</a:t>
            </a:r>
          </a:p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thi đua “ Noi gương chú bộ đội”</a:t>
            </a:r>
          </a:p>
        </p:txBody>
      </p:sp>
      <p:sp>
        <p:nvSpPr>
          <p:cNvPr id="10244" name="Rectangle 15"/>
          <p:cNvSpPr>
            <a:spLocks noChangeArrowheads="1"/>
          </p:cNvSpPr>
          <p:nvPr/>
        </p:nvSpPr>
        <p:spPr bwMode="auto">
          <a:xfrm>
            <a:off x="0" y="2657475"/>
            <a:ext cx="7429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: Luyện đọc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9600" y="3352800"/>
            <a:ext cx="533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Luyện đọc câu</a:t>
            </a:r>
            <a:endParaRPr lang="vi-VN" alt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5800" y="4287838"/>
            <a:ext cx="24384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vi-VN" altLang="en-US" sz="3600" b="1" u="sng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019800" y="4306888"/>
            <a:ext cx="1828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</a:t>
            </a:r>
            <a:endParaRPr lang="vi-VN" altLang="en-US" sz="3600" b="1" u="sng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4648200"/>
            <a:ext cx="0" cy="2133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3429000" y="573088"/>
            <a:ext cx="1828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vi-VN" altLang="en-US" sz="3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ext Box 564"/>
          <p:cNvSpPr txBox="1">
            <a:spLocks noChangeArrowheads="1"/>
          </p:cNvSpPr>
          <p:nvPr/>
        </p:nvSpPr>
        <p:spPr bwMode="auto">
          <a:xfrm>
            <a:off x="-228600" y="1068388"/>
            <a:ext cx="96012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</a:t>
            </a:r>
          </a:p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thi đua “ Noi gương chú bộ đội”</a:t>
            </a:r>
          </a:p>
        </p:txBody>
      </p:sp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0" y="2514600"/>
            <a:ext cx="7429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4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alt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đọc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9600" y="3802063"/>
            <a:ext cx="83058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Luyện đọc đoạn trước lớp</a:t>
            </a:r>
            <a:endParaRPr lang="vi-VN" alt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896938" y="4549775"/>
            <a:ext cx="624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1: 3 dòng đầu</a:t>
            </a:r>
            <a:endParaRPr lang="en-US" altLang="en-US" sz="4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896938" y="5235575"/>
            <a:ext cx="624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2: Nhận xét các mặt</a:t>
            </a:r>
            <a:endParaRPr lang="en-US" altLang="en-US" sz="4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852488" y="5921375"/>
            <a:ext cx="7529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3: Đề nghị khen thưởng</a:t>
            </a:r>
            <a:endParaRPr lang="en-US" altLang="en-US" sz="4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Text Box 5"/>
          <p:cNvSpPr txBox="1">
            <a:spLocks noChangeArrowheads="1"/>
          </p:cNvSpPr>
          <p:nvPr/>
        </p:nvSpPr>
        <p:spPr bwMode="auto">
          <a:xfrm>
            <a:off x="609600" y="3116263"/>
            <a:ext cx="5334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Luyện đọc câu</a:t>
            </a:r>
            <a:endParaRPr lang="vi-VN" alt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63246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3505200" y="113211"/>
            <a:ext cx="1828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altLang="en-US" sz="3600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 Box 564"/>
          <p:cNvSpPr txBox="1">
            <a:spLocks noChangeArrowheads="1"/>
          </p:cNvSpPr>
          <p:nvPr/>
        </p:nvSpPr>
        <p:spPr bwMode="auto">
          <a:xfrm>
            <a:off x="-228600" y="729198"/>
            <a:ext cx="9601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</a:t>
            </a:r>
          </a:p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thi đua “ Noi gương chú bộ đội”</a:t>
            </a:r>
          </a:p>
        </p:txBody>
      </p:sp>
      <p:sp>
        <p:nvSpPr>
          <p:cNvPr id="12292" name="Rectangle 15"/>
          <p:cNvSpPr>
            <a:spLocks noChangeArrowheads="1"/>
          </p:cNvSpPr>
          <p:nvPr/>
        </p:nvSpPr>
        <p:spPr bwMode="auto">
          <a:xfrm>
            <a:off x="0" y="2362200"/>
            <a:ext cx="7429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Luyện đọc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9600" y="3048000"/>
            <a:ext cx="8305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Luyện đọc đoạn trước lớp</a:t>
            </a:r>
            <a:endParaRPr lang="vi-VN" alt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52400" y="4343400"/>
            <a:ext cx="89916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tác khác: Lớp có điệu múa tham gia Liên hoan văn nghệ chào mừng Ngày thành lập Quân đội Nhân dân Việt Nam, đoạt giải nhì.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514600" y="3733800"/>
            <a:ext cx="624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 u="sng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dài</a:t>
            </a:r>
            <a:endParaRPr lang="en-US" altLang="en-US" sz="40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275"/>
          <p:cNvSpPr>
            <a:spLocks noChangeShapeType="1"/>
          </p:cNvSpPr>
          <p:nvPr/>
        </p:nvSpPr>
        <p:spPr bwMode="auto">
          <a:xfrm flipH="1">
            <a:off x="3638550" y="4543425"/>
            <a:ext cx="152400" cy="47625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Line 275"/>
          <p:cNvSpPr>
            <a:spLocks noChangeShapeType="1"/>
          </p:cNvSpPr>
          <p:nvPr/>
        </p:nvSpPr>
        <p:spPr bwMode="auto">
          <a:xfrm flipH="1">
            <a:off x="7772400" y="4543425"/>
            <a:ext cx="76200" cy="504825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Line 275"/>
          <p:cNvSpPr>
            <a:spLocks noChangeShapeType="1"/>
          </p:cNvSpPr>
          <p:nvPr/>
        </p:nvSpPr>
        <p:spPr bwMode="auto">
          <a:xfrm flipH="1">
            <a:off x="6248400" y="5060950"/>
            <a:ext cx="76200" cy="47625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Line 275"/>
          <p:cNvSpPr>
            <a:spLocks noChangeShapeType="1"/>
          </p:cNvSpPr>
          <p:nvPr/>
        </p:nvSpPr>
        <p:spPr bwMode="auto">
          <a:xfrm flipH="1">
            <a:off x="1447800" y="6272213"/>
            <a:ext cx="76200" cy="569912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Line 275"/>
          <p:cNvSpPr>
            <a:spLocks noChangeShapeType="1"/>
          </p:cNvSpPr>
          <p:nvPr/>
        </p:nvSpPr>
        <p:spPr bwMode="auto">
          <a:xfrm flipH="1">
            <a:off x="4495800" y="6359525"/>
            <a:ext cx="152400" cy="47625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Line 275"/>
          <p:cNvSpPr>
            <a:spLocks noChangeShapeType="1"/>
          </p:cNvSpPr>
          <p:nvPr/>
        </p:nvSpPr>
        <p:spPr bwMode="auto">
          <a:xfrm flipH="1">
            <a:off x="4419600" y="6319838"/>
            <a:ext cx="152400" cy="47625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Anh dep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ong hÃ¬nh áº£nh cÃ³ thá» cÃ³: 10 ngÆ°á»i, má»i ngÆ°á»i Äang cÆ°á»i, má»i ngÆ°á»i Äang Äá»©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6096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rong hÃ¬nh áº£nh cÃ³ thá» cÃ³: 4 ngÆ°á»i, má»i ngÆ°á»i Äang Äá»©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077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rong hÃ¬nh áº£nh cÃ³ thá» cÃ³: 1 ngÆ°á»i, Äang Äá»©ng vÃ  trong nhÃ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772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rong hÃ¬nh áº£nh cÃ³ thá» cÃ³: 4 ngÆ°á»i, má»i ngÆ°á»i Äang cÆ°á»i, má»i ngÆ°á»i Äang Äá»©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77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:\hinh công đoàn oanh\năm học 2018-1019\HÌNH 22.12\20181217_07413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772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:\hinh công đoàn oanh\năm học 2018-1019\HÌNH 22.12\20181217_07430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772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429000" y="573088"/>
            <a:ext cx="1828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vi-VN" altLang="en-US" sz="36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564"/>
          <p:cNvSpPr txBox="1">
            <a:spLocks noChangeArrowheads="1"/>
          </p:cNvSpPr>
          <p:nvPr/>
        </p:nvSpPr>
        <p:spPr bwMode="auto">
          <a:xfrm>
            <a:off x="-228600" y="1068388"/>
            <a:ext cx="96012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</a:t>
            </a:r>
          </a:p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thi đua “ Noi gương chú bộ đội”</a:t>
            </a:r>
          </a:p>
        </p:txBody>
      </p:sp>
      <p:sp>
        <p:nvSpPr>
          <p:cNvPr id="14340" name="Rectangle 15"/>
          <p:cNvSpPr>
            <a:spLocks noChangeArrowheads="1"/>
          </p:cNvSpPr>
          <p:nvPr/>
        </p:nvSpPr>
        <p:spPr bwMode="auto">
          <a:xfrm>
            <a:off x="0" y="2514600"/>
            <a:ext cx="7429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4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alt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đọc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09600" y="3802063"/>
            <a:ext cx="83058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Đọc từng đoạn trước lớp</a:t>
            </a:r>
            <a:endParaRPr lang="vi-VN" alt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609600" y="3116263"/>
            <a:ext cx="5334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Luyện đọc câu</a:t>
            </a:r>
            <a:endParaRPr lang="vi-VN" alt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09600" y="4495800"/>
            <a:ext cx="8305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Đọc từng đoạn trong nhóm</a:t>
            </a:r>
            <a:endParaRPr lang="vi-VN" alt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09600" y="5326063"/>
            <a:ext cx="83058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Thi đọc giữa các nhóm</a:t>
            </a:r>
            <a:endParaRPr lang="vi-VN" alt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43000" y="2720975"/>
            <a:ext cx="7010400" cy="708025"/>
            <a:chOff x="1143000" y="2438400"/>
            <a:chExt cx="7010400" cy="707886"/>
          </a:xfrm>
        </p:grpSpPr>
        <p:sp>
          <p:nvSpPr>
            <p:cNvPr id="15372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4114800" y="2438400"/>
              <a:ext cx="4038600" cy="6477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</a:p>
          </p:txBody>
        </p:sp>
        <p:sp>
          <p:nvSpPr>
            <p:cNvPr id="15373" name="Text Box 18"/>
            <p:cNvSpPr txBox="1">
              <a:spLocks noChangeArrowheads="1"/>
            </p:cNvSpPr>
            <p:nvPr/>
          </p:nvSpPr>
          <p:spPr bwMode="auto">
            <a:xfrm>
              <a:off x="1143000" y="2438400"/>
              <a:ext cx="34798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 u="sng">
                  <a:solidFill>
                    <a:srgbClr val="99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2:</a:t>
              </a:r>
              <a:endParaRPr lang="en-US" altLang="en-US" sz="40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0" y="3581400"/>
            <a:ext cx="8839200" cy="708025"/>
            <a:chOff x="0" y="2685"/>
            <a:chExt cx="5568" cy="446"/>
          </a:xfrm>
        </p:grpSpPr>
        <p:sp>
          <p:nvSpPr>
            <p:cNvPr id="15370" name="Text Box 30"/>
            <p:cNvSpPr txBox="1">
              <a:spLocks noChangeArrowheads="1"/>
            </p:cNvSpPr>
            <p:nvPr/>
          </p:nvSpPr>
          <p:spPr bwMode="auto">
            <a:xfrm>
              <a:off x="240" y="2685"/>
              <a:ext cx="532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8000"/>
                  </a:solidFill>
                  <a:latin typeface="VNI-Helve-Condense" pitchFamily="2" charset="0"/>
                  <a:cs typeface="Arial" panose="020B0604020202020204" pitchFamily="34" charset="0"/>
                </a:rPr>
                <a:t>     </a:t>
              </a:r>
              <a:r>
                <a:rPr lang="en-US" altLang="en-US" sz="4000" b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HS đọc cả bài, cả lớp đọc thầm </a:t>
              </a:r>
            </a:p>
          </p:txBody>
        </p:sp>
        <p:sp>
          <p:nvSpPr>
            <p:cNvPr id="15371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0" y="2856"/>
              <a:ext cx="480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Wingdings" panose="05000000000000000000" pitchFamily="2" charset="2"/>
                </a:rPr>
                <a:t></a:t>
              </a:r>
            </a:p>
          </p:txBody>
        </p:sp>
      </p:grpSp>
      <p:pic>
        <p:nvPicPr>
          <p:cNvPr id="15364" name="Picture 34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2667000"/>
            <a:ext cx="9906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0" y="4189413"/>
            <a:ext cx="9144000" cy="2376487"/>
            <a:chOff x="336" y="2663"/>
            <a:chExt cx="5280" cy="1242"/>
          </a:xfrm>
        </p:grpSpPr>
        <p:sp>
          <p:nvSpPr>
            <p:cNvPr id="15368" name="AutoShape 37"/>
            <p:cNvSpPr>
              <a:spLocks noChangeArrowheads="1"/>
            </p:cNvSpPr>
            <p:nvPr/>
          </p:nvSpPr>
          <p:spPr bwMode="auto">
            <a:xfrm>
              <a:off x="336" y="2663"/>
              <a:ext cx="5280" cy="1242"/>
            </a:xfrm>
            <a:prstGeom prst="horizontalScroll">
              <a:avLst>
                <a:gd name="adj" fmla="val 12500"/>
              </a:avLst>
            </a:prstGeom>
            <a:solidFill>
              <a:srgbClr val="99FFCC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Avo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369" name="Text Box 36"/>
            <p:cNvSpPr txBox="1">
              <a:spLocks noChangeArrowheads="1"/>
            </p:cNvSpPr>
            <p:nvPr/>
          </p:nvSpPr>
          <p:spPr bwMode="auto">
            <a:xfrm>
              <a:off x="468" y="2903"/>
              <a:ext cx="5060" cy="756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rgbClr val="0000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40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altLang="en-US" sz="440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em, báo cáo trên là của ai? Bạn đó báo cáo với những ai?</a:t>
              </a:r>
            </a:p>
          </p:txBody>
        </p:sp>
      </p:grp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3429000" y="573088"/>
            <a:ext cx="1828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vi-VN" altLang="en-US" sz="36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Text Box 564"/>
          <p:cNvSpPr txBox="1">
            <a:spLocks noChangeArrowheads="1"/>
          </p:cNvSpPr>
          <p:nvPr/>
        </p:nvSpPr>
        <p:spPr bwMode="auto">
          <a:xfrm>
            <a:off x="-228600" y="990600"/>
            <a:ext cx="96012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</a:t>
            </a:r>
          </a:p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thi đua “ Noi gương chú bộ đội”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946150" y="228600"/>
            <a:ext cx="7010400" cy="708025"/>
            <a:chOff x="1143000" y="2438400"/>
            <a:chExt cx="7010400" cy="707886"/>
          </a:xfrm>
        </p:grpSpPr>
        <p:sp>
          <p:nvSpPr>
            <p:cNvPr id="16398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4114800" y="2438400"/>
              <a:ext cx="4038600" cy="6477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</a:p>
          </p:txBody>
        </p:sp>
        <p:sp>
          <p:nvSpPr>
            <p:cNvPr id="16399" name="Text Box 18"/>
            <p:cNvSpPr txBox="1">
              <a:spLocks noChangeArrowheads="1"/>
            </p:cNvSpPr>
            <p:nvPr/>
          </p:nvSpPr>
          <p:spPr bwMode="auto">
            <a:xfrm>
              <a:off x="1143000" y="2438400"/>
              <a:ext cx="34798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 u="sng">
                  <a:solidFill>
                    <a:srgbClr val="99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2:</a:t>
              </a:r>
              <a:endParaRPr lang="en-US" altLang="en-US" sz="40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66688" y="1066800"/>
            <a:ext cx="8839200" cy="1200150"/>
            <a:chOff x="0" y="2541"/>
            <a:chExt cx="5568" cy="756"/>
          </a:xfrm>
        </p:grpSpPr>
        <p:sp>
          <p:nvSpPr>
            <p:cNvPr id="16396" name="Text Box 30"/>
            <p:cNvSpPr txBox="1">
              <a:spLocks noChangeArrowheads="1"/>
            </p:cNvSpPr>
            <p:nvPr/>
          </p:nvSpPr>
          <p:spPr bwMode="auto">
            <a:xfrm>
              <a:off x="240" y="2541"/>
              <a:ext cx="532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8000"/>
                  </a:solidFill>
                  <a:latin typeface="VNI-Helve-Condense" pitchFamily="2" charset="0"/>
                  <a:cs typeface="Arial" panose="020B0604020202020204" pitchFamily="34" charset="0"/>
                </a:rPr>
                <a:t>     </a:t>
              </a:r>
              <a:r>
                <a:rPr lang="en-US" altLang="en-US" sz="3600" b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HS đọc đoạn  2, đoạn 3, tìm hiểu câu hỏi</a:t>
              </a:r>
            </a:p>
          </p:txBody>
        </p:sp>
        <p:sp>
          <p:nvSpPr>
            <p:cNvPr id="16397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0" y="2856"/>
              <a:ext cx="480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Wingdings" panose="05000000000000000000" pitchFamily="2" charset="2"/>
                </a:rPr>
                <a:t></a:t>
              </a:r>
            </a:p>
          </p:txBody>
        </p:sp>
      </p:grpSp>
      <p:pic>
        <p:nvPicPr>
          <p:cNvPr id="16388" name="Picture 34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1113"/>
            <a:ext cx="9906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-22225" y="2133600"/>
            <a:ext cx="9220200" cy="1898650"/>
            <a:chOff x="336" y="2663"/>
            <a:chExt cx="5324" cy="992"/>
          </a:xfrm>
        </p:grpSpPr>
        <p:sp>
          <p:nvSpPr>
            <p:cNvPr id="16394" name="AutoShape 37"/>
            <p:cNvSpPr>
              <a:spLocks noChangeArrowheads="1"/>
            </p:cNvSpPr>
            <p:nvPr/>
          </p:nvSpPr>
          <p:spPr bwMode="auto">
            <a:xfrm>
              <a:off x="336" y="2663"/>
              <a:ext cx="5280" cy="939"/>
            </a:xfrm>
            <a:prstGeom prst="horizontalScroll">
              <a:avLst>
                <a:gd name="adj" fmla="val 12500"/>
              </a:avLst>
            </a:prstGeom>
            <a:solidFill>
              <a:srgbClr val="99FFCC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VNI-Avo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6395" name="Text Box 36"/>
            <p:cNvSpPr txBox="1">
              <a:spLocks noChangeArrowheads="1"/>
            </p:cNvSpPr>
            <p:nvPr/>
          </p:nvSpPr>
          <p:spPr bwMode="auto">
            <a:xfrm>
              <a:off x="380" y="2899"/>
              <a:ext cx="5280" cy="756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rgbClr val="0000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40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Bản báo cáo gồm những nội dung nào?</a:t>
              </a:r>
            </a:p>
          </p:txBody>
        </p:sp>
      </p:grpSp>
      <p:pic>
        <p:nvPicPr>
          <p:cNvPr id="16" name="Picture 9" descr="club%20me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89">
            <a:off x="200025" y="3905250"/>
            <a:ext cx="36576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810000" y="3192463"/>
            <a:ext cx="5729288" cy="4000500"/>
            <a:chOff x="3810000" y="3192402"/>
            <a:chExt cx="5729785" cy="3999967"/>
          </a:xfrm>
        </p:grpSpPr>
        <p:sp>
          <p:nvSpPr>
            <p:cNvPr id="5" name="Explosion 1 4"/>
            <p:cNvSpPr/>
            <p:nvPr/>
          </p:nvSpPr>
          <p:spPr>
            <a:xfrm>
              <a:off x="3810000" y="3192402"/>
              <a:ext cx="5729785" cy="3999967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6393" name="TextBox 5"/>
            <p:cNvSpPr txBox="1">
              <a:spLocks noChangeArrowheads="1"/>
            </p:cNvSpPr>
            <p:nvPr/>
          </p:nvSpPr>
          <p:spPr bwMode="auto">
            <a:xfrm>
              <a:off x="4626592" y="4573250"/>
              <a:ext cx="390780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altLang="en-US" sz="4400" b="1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 LUẬN NHÓM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200" y="1652588"/>
            <a:ext cx="4724400" cy="785812"/>
            <a:chOff x="76200" y="990600"/>
            <a:chExt cx="4724400" cy="785884"/>
          </a:xfrm>
        </p:grpSpPr>
        <p:sp>
          <p:nvSpPr>
            <p:cNvPr id="6" name="Rectangle 5"/>
            <p:cNvSpPr/>
            <p:nvPr/>
          </p:nvSpPr>
          <p:spPr>
            <a:xfrm>
              <a:off x="76200" y="1090621"/>
              <a:ext cx="4724400" cy="6858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Title 1"/>
            <p:cNvSpPr txBox="1">
              <a:spLocks/>
            </p:cNvSpPr>
            <p:nvPr/>
          </p:nvSpPr>
          <p:spPr bwMode="auto">
            <a:xfrm>
              <a:off x="76200" y="990600"/>
              <a:ext cx="4495800" cy="685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b="1" kern="0" dirty="0" err="1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b="1" kern="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b="1" kern="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b="1" kern="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endParaRPr lang="en-US" b="1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029200" y="1600200"/>
            <a:ext cx="4876800" cy="1524000"/>
            <a:chOff x="5029200" y="1143001"/>
            <a:chExt cx="4876800" cy="1523999"/>
          </a:xfrm>
        </p:grpSpPr>
        <p:sp>
          <p:nvSpPr>
            <p:cNvPr id="7" name="Rectangle 6"/>
            <p:cNvSpPr/>
            <p:nvPr/>
          </p:nvSpPr>
          <p:spPr>
            <a:xfrm>
              <a:off x="5562600" y="1143001"/>
              <a:ext cx="3505200" cy="152399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5029200" y="1143001"/>
              <a:ext cx="4876800" cy="1371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b="1" kern="0" dirty="0" err="1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b="1" kern="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b="1" kern="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khen</a:t>
              </a:r>
              <a:r>
                <a:rPr lang="en-US" b="1" kern="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thưởng</a:t>
              </a:r>
              <a:endParaRPr lang="en-US" b="1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6200" y="152400"/>
            <a:ext cx="9067800" cy="828675"/>
            <a:chOff x="76200" y="1090685"/>
            <a:chExt cx="4724400" cy="685799"/>
          </a:xfrm>
        </p:grpSpPr>
        <p:sp>
          <p:nvSpPr>
            <p:cNvPr id="17" name="Rectangle 16"/>
            <p:cNvSpPr/>
            <p:nvPr/>
          </p:nvSpPr>
          <p:spPr>
            <a:xfrm>
              <a:off x="76200" y="1090685"/>
              <a:ext cx="4724400" cy="685799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 bwMode="auto">
            <a:xfrm>
              <a:off x="314405" y="1139296"/>
              <a:ext cx="4446494" cy="483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cáo</a:t>
              </a:r>
              <a:r>
                <a:rPr lang="en-US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b="1" kern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endPara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0" y="3732213"/>
            <a:ext cx="1409700" cy="3125787"/>
            <a:chOff x="76200" y="1040521"/>
            <a:chExt cx="4724400" cy="735963"/>
          </a:xfrm>
        </p:grpSpPr>
        <p:sp>
          <p:nvSpPr>
            <p:cNvPr id="20" name="Rectangle 19"/>
            <p:cNvSpPr/>
            <p:nvPr/>
          </p:nvSpPr>
          <p:spPr>
            <a:xfrm>
              <a:off x="76200" y="1090607"/>
              <a:ext cx="4724400" cy="68587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 bwMode="auto">
            <a:xfrm>
              <a:off x="76200" y="1040521"/>
              <a:ext cx="4378584" cy="735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b="1" kern="0" dirty="0" err="1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b="1" kern="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b="1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600200" y="3732213"/>
            <a:ext cx="1676400" cy="3125787"/>
            <a:chOff x="-635703" y="1040521"/>
            <a:chExt cx="5083380" cy="735963"/>
          </a:xfrm>
        </p:grpSpPr>
        <p:sp>
          <p:nvSpPr>
            <p:cNvPr id="23" name="Rectangle 22"/>
            <p:cNvSpPr/>
            <p:nvPr/>
          </p:nvSpPr>
          <p:spPr>
            <a:xfrm>
              <a:off x="-635703" y="1090607"/>
              <a:ext cx="5083380" cy="68587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 bwMode="auto">
            <a:xfrm>
              <a:off x="-635703" y="1040521"/>
              <a:ext cx="4202455" cy="735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b="1" kern="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 </a:t>
              </a:r>
              <a:r>
                <a:rPr lang="en-US" b="1" kern="0" dirty="0" err="1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b="1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551238" y="3948113"/>
            <a:ext cx="1630362" cy="2986087"/>
            <a:chOff x="76200" y="1090685"/>
            <a:chExt cx="4724400" cy="685799"/>
          </a:xfrm>
        </p:grpSpPr>
        <p:sp>
          <p:nvSpPr>
            <p:cNvPr id="26" name="Rectangle 25"/>
            <p:cNvSpPr/>
            <p:nvPr/>
          </p:nvSpPr>
          <p:spPr>
            <a:xfrm>
              <a:off x="76200" y="1090685"/>
              <a:ext cx="4724400" cy="68579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 bwMode="auto">
            <a:xfrm>
              <a:off x="76200" y="1109644"/>
              <a:ext cx="4374785" cy="666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b="1" kern="0" dirty="0" err="1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b="1" kern="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b="1" kern="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b="1" kern="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endParaRPr lang="en-US" b="1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715000" y="3744913"/>
            <a:ext cx="1409700" cy="2439987"/>
            <a:chOff x="76200" y="1040521"/>
            <a:chExt cx="4724400" cy="735963"/>
          </a:xfrm>
        </p:grpSpPr>
        <p:sp>
          <p:nvSpPr>
            <p:cNvPr id="29" name="Rectangle 28"/>
            <p:cNvSpPr/>
            <p:nvPr/>
          </p:nvSpPr>
          <p:spPr>
            <a:xfrm>
              <a:off x="76200" y="1090798"/>
              <a:ext cx="4724400" cy="68568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 bwMode="auto">
            <a:xfrm>
              <a:off x="76200" y="1040521"/>
              <a:ext cx="4378584" cy="735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b="1" kern="0" dirty="0" err="1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b="1" kern="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endParaRPr lang="en-US" b="1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315200" y="3808413"/>
            <a:ext cx="1676400" cy="2439987"/>
            <a:chOff x="76200" y="1040521"/>
            <a:chExt cx="4724400" cy="735963"/>
          </a:xfrm>
        </p:grpSpPr>
        <p:sp>
          <p:nvSpPr>
            <p:cNvPr id="32" name="Rectangle 31"/>
            <p:cNvSpPr/>
            <p:nvPr/>
          </p:nvSpPr>
          <p:spPr>
            <a:xfrm>
              <a:off x="76200" y="1090798"/>
              <a:ext cx="4724400" cy="68568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itle 1"/>
            <p:cNvSpPr txBox="1">
              <a:spLocks/>
            </p:cNvSpPr>
            <p:nvPr/>
          </p:nvSpPr>
          <p:spPr bwMode="auto">
            <a:xfrm>
              <a:off x="76200" y="1040521"/>
              <a:ext cx="4375439" cy="735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b="1" kern="0" dirty="0" err="1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b="1" kern="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kern="0" dirty="0" err="1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endParaRPr lang="en-US" b="1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704850" y="2438400"/>
            <a:ext cx="1589088" cy="1509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324100" y="2438400"/>
            <a:ext cx="114300" cy="1536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6" idx="0"/>
          </p:cNvCxnSpPr>
          <p:nvPr/>
        </p:nvCxnSpPr>
        <p:spPr>
          <a:xfrm>
            <a:off x="2349500" y="2438400"/>
            <a:ext cx="2017713" cy="1509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2"/>
          </p:cNvCxnSpPr>
          <p:nvPr/>
        </p:nvCxnSpPr>
        <p:spPr>
          <a:xfrm>
            <a:off x="7315200" y="3124200"/>
            <a:ext cx="838200" cy="850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</p:cNvCxnSpPr>
          <p:nvPr/>
        </p:nvCxnSpPr>
        <p:spPr>
          <a:xfrm flipH="1">
            <a:off x="6367463" y="3124200"/>
            <a:ext cx="947737" cy="820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-457200" y="0"/>
            <a:ext cx="9144000" cy="6858000"/>
            <a:chOff x="0" y="0"/>
            <a:chExt cx="5760" cy="4320"/>
          </a:xfrm>
        </p:grpSpPr>
        <p:pic>
          <p:nvPicPr>
            <p:cNvPr id="1843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38" name="AutoShape 7"/>
            <p:cNvSpPr>
              <a:spLocks noChangeArrowheads="1"/>
            </p:cNvSpPr>
            <p:nvPr/>
          </p:nvSpPr>
          <p:spPr bwMode="auto">
            <a:xfrm>
              <a:off x="528" y="336"/>
              <a:ext cx="4944" cy="1536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9" name="Text Box 8"/>
            <p:cNvSpPr txBox="1">
              <a:spLocks noChangeArrowheads="1"/>
            </p:cNvSpPr>
            <p:nvPr/>
          </p:nvSpPr>
          <p:spPr bwMode="auto">
            <a:xfrm>
              <a:off x="672" y="673"/>
              <a:ext cx="4848" cy="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en-US" sz="4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Lớp tổ chức báo cáo kết quả</a:t>
              </a:r>
            </a:p>
            <a:p>
              <a:pPr eaLnBrk="1" hangingPunct="1"/>
              <a:r>
                <a:rPr lang="en-US" altLang="en-US" sz="4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 đua trong tháng để làm gì?</a:t>
              </a:r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1562100" y="2743200"/>
            <a:ext cx="5105400" cy="2286000"/>
          </a:xfrm>
          <a:prstGeom prst="cloudCallout">
            <a:avLst>
              <a:gd name="adj1" fmla="val -32060"/>
              <a:gd name="adj2" fmla="val 75634"/>
            </a:avLst>
          </a:prstGeom>
          <a:ln w="57150">
            <a:solidFill>
              <a:srgbClr val="FF99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33600" y="3124200"/>
            <a:ext cx="407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“PHÓNG VIÊN”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1060450" y="2286000"/>
            <a:ext cx="7169150" cy="1885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 ta cùng khởi động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381000"/>
            <a:ext cx="7467600" cy="5640388"/>
            <a:chOff x="768" y="336"/>
            <a:chExt cx="4704" cy="3648"/>
          </a:xfrm>
        </p:grpSpPr>
        <p:pic>
          <p:nvPicPr>
            <p:cNvPr id="3084" name="Picture 4" descr="BALLOON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5" name="AutoShape 5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7" name="AutoShape 7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8" name="AutoShape 8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090" name="Picture 10" descr="BALLOON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1" descr="BALLOON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480"/>
              <a:ext cx="1183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12" descr="BALLOON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7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1828800" y="5867400"/>
            <a:ext cx="4508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7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9586">
            <a:off x="8083550" y="6184900"/>
            <a:ext cx="4508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57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1016">
            <a:off x="3505200" y="5956300"/>
            <a:ext cx="4508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57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53424">
            <a:off x="835025" y="5876925"/>
            <a:ext cx="4508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7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53424">
            <a:off x="5592763" y="5803900"/>
            <a:ext cx="4508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0" descr="engel_37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19050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09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Anh dep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5"/>
          <p:cNvSpPr>
            <a:spLocks noChangeArrowheads="1" noChangeShapeType="1" noTextEdit="1"/>
          </p:cNvSpPr>
          <p:nvPr/>
        </p:nvSpPr>
        <p:spPr bwMode="auto">
          <a:xfrm>
            <a:off x="1143000" y="2819400"/>
            <a:ext cx="7620000" cy="2209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356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 ĐỌC  LẠI</a:t>
            </a: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290763" y="1506538"/>
            <a:ext cx="4800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Anh dep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nhomdoi"/>
          <p:cNvPicPr>
            <a:picLocks noChangeAspect="1" noChangeArrowheads="1"/>
          </p:cNvPicPr>
          <p:nvPr/>
        </p:nvPicPr>
        <p:blipFill>
          <a:blip r:embed="rId3">
            <a:lum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2209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14"/>
          <p:cNvSpPr txBox="1">
            <a:spLocks noChangeArrowheads="1"/>
          </p:cNvSpPr>
          <p:nvPr/>
        </p:nvSpPr>
        <p:spPr bwMode="auto">
          <a:xfrm>
            <a:off x="838200" y="2698750"/>
            <a:ext cx="2352675" cy="40005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CC0066"/>
                </a:solidFill>
                <a:latin typeface="VNI-Avo" pitchFamily="2" charset="0"/>
                <a:cs typeface="Arial" panose="020B0604020202020204" pitchFamily="34" charset="0"/>
              </a:rPr>
              <a:t>SGK trang 10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660400" y="3454400"/>
            <a:ext cx="8458200" cy="2124075"/>
          </a:xfrm>
          <a:prstGeom prst="rect">
            <a:avLst/>
          </a:prstGeom>
          <a:solidFill>
            <a:srgbClr val="D89FFF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  <a:r>
              <a:rPr lang="en-US" altLang="en-US" sz="4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44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với giọng rõ ràng, rành mạch và dứt khoát.</a:t>
            </a:r>
          </a:p>
        </p:txBody>
      </p:sp>
      <p:grpSp>
        <p:nvGrpSpPr>
          <p:cNvPr id="20486" name="Group 22"/>
          <p:cNvGrpSpPr>
            <a:grpSpLocks/>
          </p:cNvGrpSpPr>
          <p:nvPr/>
        </p:nvGrpSpPr>
        <p:grpSpPr bwMode="auto">
          <a:xfrm>
            <a:off x="2971800" y="1371600"/>
            <a:ext cx="5218113" cy="584200"/>
            <a:chOff x="153" y="1262"/>
            <a:chExt cx="3287" cy="368"/>
          </a:xfrm>
        </p:grpSpPr>
        <p:sp>
          <p:nvSpPr>
            <p:cNvPr id="20487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647" y="1350"/>
              <a:ext cx="1793" cy="2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 lại</a:t>
              </a:r>
            </a:p>
          </p:txBody>
        </p:sp>
        <p:sp>
          <p:nvSpPr>
            <p:cNvPr id="20488" name="Text Box 10"/>
            <p:cNvSpPr txBox="1">
              <a:spLocks noChangeArrowheads="1"/>
            </p:cNvSpPr>
            <p:nvPr/>
          </p:nvSpPr>
          <p:spPr bwMode="auto">
            <a:xfrm>
              <a:off x="153" y="1262"/>
              <a:ext cx="151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u="sng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3</a:t>
              </a:r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28600" y="3200400"/>
            <a:ext cx="89916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- Em có nhận xét gì về báo cáo so với lời văn một bài văn, bài thơ, câu chuyện ?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429000" y="573088"/>
            <a:ext cx="1828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vi-VN" altLang="en-US" sz="3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Text Box 564"/>
          <p:cNvSpPr txBox="1">
            <a:spLocks noChangeArrowheads="1"/>
          </p:cNvSpPr>
          <p:nvPr/>
        </p:nvSpPr>
        <p:spPr bwMode="auto">
          <a:xfrm>
            <a:off x="-228600" y="1068388"/>
            <a:ext cx="96012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</a:t>
            </a:r>
          </a:p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thi đua “ Noi gương chú bộ đội”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6200" y="2209800"/>
            <a:ext cx="8991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400" b="1" smtClean="0">
                <a:latin typeface="Times New Roman" panose="02020603050405020304" pitchFamily="18" charset="0"/>
              </a:rPr>
              <a:t>Nội dung: Báo cáo hoạt động giúp mọi người trong lớp thấy được việc thực hiện thi đua của lớp trong tháng; khen thưởng những tập thể, cá nhân đã tích cực thi đua lập thành tích; rút kinh nghiệm những mặt làm chưa tốt.</a:t>
            </a:r>
            <a:endParaRPr lang="vi-VN" altLang="en-US" sz="4400" b="1">
              <a:latin typeface="Times New Roman" panose="02020603050405020304" pitchFamily="18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657600" y="79376"/>
            <a:ext cx="1828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vi-VN" altLang="en-US" sz="3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Text Box 564"/>
          <p:cNvSpPr txBox="1">
            <a:spLocks noChangeArrowheads="1"/>
          </p:cNvSpPr>
          <p:nvPr/>
        </p:nvSpPr>
        <p:spPr bwMode="auto">
          <a:xfrm>
            <a:off x="-228600" y="609600"/>
            <a:ext cx="96012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</a:t>
            </a:r>
          </a:p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thi đua “ Noi gương chú bộ đội”</a:t>
            </a:r>
          </a:p>
        </p:txBody>
      </p:sp>
    </p:spTree>
    <p:extLst>
      <p:ext uri="{BB962C8B-B14F-4D97-AF65-F5344CB8AC3E}">
        <p14:creationId xmlns:p14="http://schemas.microsoft.com/office/powerpoint/2010/main" val="414163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WordArt 9"/>
          <p:cNvSpPr>
            <a:spLocks noChangeArrowheads="1" noChangeShapeType="1" noTextEdit="1"/>
          </p:cNvSpPr>
          <p:nvPr/>
        </p:nvSpPr>
        <p:spPr bwMode="auto">
          <a:xfrm>
            <a:off x="1981200" y="1447800"/>
            <a:ext cx="5181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42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3505200" y="293688"/>
            <a:ext cx="1828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altLang="en-US" sz="3600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AutoShape 6"/>
          <p:cNvSpPr>
            <a:spLocks noChangeArrowheads="1"/>
          </p:cNvSpPr>
          <p:nvPr/>
        </p:nvSpPr>
        <p:spPr bwMode="auto">
          <a:xfrm>
            <a:off x="228601" y="1066800"/>
            <a:ext cx="4613274" cy="11430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</a:t>
            </a:r>
            <a:endParaRPr lang="vi-VN" altLang="en-US" sz="3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2438400"/>
            <a:ext cx="8994775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1.Câu văn nào cho thấy nhân dân ta rất căm thù giặc?</a:t>
            </a:r>
            <a:endParaRPr lang="vi-VN" alt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95300" y="3341688"/>
            <a:ext cx="8610600" cy="10779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 dân oán hận ngút trời, chỉ chờ dịp vùng lên đánh đuổi quân xâm lược.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181600" y="1309757"/>
            <a:ext cx="28956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6575" y="4637088"/>
            <a:ext cx="8610600" cy="10779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96888" y="5892800"/>
            <a:ext cx="8610600" cy="584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vi-VN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396875" y="3327400"/>
            <a:ext cx="8689975" cy="109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dân oán hận ngút trời, chỉ chờ dịp </a:t>
            </a:r>
          </a:p>
          <a:p>
            <a:pPr algn="just" eaLnBrk="1" hangingPunct="1"/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lên đánh đuổi quân xâm lược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762000" y="2286000"/>
            <a:ext cx="5105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>
                <a:latin typeface="Times New Roman" panose="02020603050405020304" pitchFamily="18" charset="0"/>
              </a:rPr>
              <a:t>2/  Ý đúng với nội dung bài?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1295400" y="3352800"/>
            <a:ext cx="7162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Câu chuyện ca ngợi tinh thần anh dũng của </a:t>
            </a:r>
          </a:p>
          <a:p>
            <a:pPr algn="just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Hai Bà Trưng.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1295400" y="4419600"/>
            <a:ext cx="7162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Câu chuyện ca ngợi tinh thần bất khuất của </a:t>
            </a:r>
          </a:p>
          <a:p>
            <a:pPr algn="just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nhân dân ta.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1143000" y="5638800"/>
            <a:ext cx="7924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Câu chuyện ca ngợi tinh thần bất khuất chống </a:t>
            </a:r>
          </a:p>
          <a:p>
            <a:pPr algn="just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giặc ngoại xâm của Hai Bà Trưng và nhân dân ta.</a:t>
            </a: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523875" y="3154363"/>
            <a:ext cx="5969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511175" y="4214813"/>
            <a:ext cx="5969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469900" y="5448300"/>
            <a:ext cx="6731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538163" y="5434013"/>
            <a:ext cx="609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  <a:endParaRPr lang="en-US" altLang="en-US" sz="28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1219200" y="5640388"/>
            <a:ext cx="7924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    Câu chuyện ca ngợi tinh thần bất khuất chống </a:t>
            </a:r>
          </a:p>
          <a:p>
            <a:pPr algn="just" eaLnBrk="1" hangingPunct="1"/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giặc ngoại xâm của Hai Bà Trưng và nhân dân ta.</a:t>
            </a:r>
          </a:p>
        </p:txBody>
      </p:sp>
      <p:sp>
        <p:nvSpPr>
          <p:cNvPr id="5131" name="Text Box 5"/>
          <p:cNvSpPr txBox="1">
            <a:spLocks noChangeArrowheads="1"/>
          </p:cNvSpPr>
          <p:nvPr/>
        </p:nvSpPr>
        <p:spPr bwMode="auto">
          <a:xfrm>
            <a:off x="3505200" y="274637"/>
            <a:ext cx="1828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altLang="en-US" sz="3600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3" name="Text Box 7"/>
          <p:cNvSpPr txBox="1">
            <a:spLocks noChangeArrowheads="1"/>
          </p:cNvSpPr>
          <p:nvPr/>
        </p:nvSpPr>
        <p:spPr bwMode="auto">
          <a:xfrm>
            <a:off x="3505200" y="1371600"/>
            <a:ext cx="28956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Bà Trưng</a:t>
            </a:r>
            <a:endParaRPr lang="vi-VN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71" grpId="0" animBg="1"/>
      <p:bldP spid="40974" grpId="0" animBg="1"/>
      <p:bldP spid="40975" grpId="0" animBg="1"/>
      <p:bldP spid="40976" grpId="0" animBg="1"/>
      <p:bldP spid="40977" grpId="0" animBg="1"/>
      <p:bldP spid="40978" grpId="0" animBg="1"/>
      <p:bldP spid="40979" grpId="0" animBg="1"/>
      <p:bldP spid="409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85800" y="3735388"/>
            <a:ext cx="8458200" cy="1323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</a:rPr>
              <a:t>3/ </a:t>
            </a: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đọc 1 đọạn văn mà em thích và giải thích vì sao?</a:t>
            </a:r>
            <a:endParaRPr lang="vi-VN" altLang="en-US" sz="40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657600" y="288132"/>
            <a:ext cx="1828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altLang="en-US" sz="3600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657600" y="1600200"/>
            <a:ext cx="28956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Bà Trưng</a:t>
            </a:r>
            <a:endParaRPr lang="vi-VN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11"/>
          <p:cNvSpPr>
            <a:spLocks/>
          </p:cNvSpPr>
          <p:nvPr/>
        </p:nvSpPr>
        <p:spPr bwMode="auto">
          <a:xfrm>
            <a:off x="8259763" y="1384300"/>
            <a:ext cx="47625" cy="207963"/>
          </a:xfrm>
          <a:custGeom>
            <a:avLst/>
            <a:gdLst>
              <a:gd name="T0" fmla="*/ 0 w 30"/>
              <a:gd name="T1" fmla="*/ 2147483647 h 131"/>
              <a:gd name="T2" fmla="*/ 0 w 30"/>
              <a:gd name="T3" fmla="*/ 2147483647 h 131"/>
              <a:gd name="T4" fmla="*/ 0 w 30"/>
              <a:gd name="T5" fmla="*/ 2147483647 h 131"/>
              <a:gd name="T6" fmla="*/ 0 w 30"/>
              <a:gd name="T7" fmla="*/ 2147483647 h 131"/>
              <a:gd name="T8" fmla="*/ 0 w 30"/>
              <a:gd name="T9" fmla="*/ 2147483647 h 131"/>
              <a:gd name="T10" fmla="*/ 2147483647 w 30"/>
              <a:gd name="T11" fmla="*/ 2147483647 h 131"/>
              <a:gd name="T12" fmla="*/ 2147483647 w 30"/>
              <a:gd name="T13" fmla="*/ 2147483647 h 131"/>
              <a:gd name="T14" fmla="*/ 2147483647 w 30"/>
              <a:gd name="T15" fmla="*/ 2147483647 h 131"/>
              <a:gd name="T16" fmla="*/ 2147483647 w 30"/>
              <a:gd name="T17" fmla="*/ 2147483647 h 131"/>
              <a:gd name="T18" fmla="*/ 2147483647 w 30"/>
              <a:gd name="T19" fmla="*/ 2147483647 h 131"/>
              <a:gd name="T20" fmla="*/ 2147483647 w 30"/>
              <a:gd name="T21" fmla="*/ 2147483647 h 131"/>
              <a:gd name="T22" fmla="*/ 2147483647 w 30"/>
              <a:gd name="T23" fmla="*/ 2147483647 h 131"/>
              <a:gd name="T24" fmla="*/ 2147483647 w 30"/>
              <a:gd name="T25" fmla="*/ 0 h 131"/>
              <a:gd name="T26" fmla="*/ 2147483647 w 30"/>
              <a:gd name="T27" fmla="*/ 2147483647 h 131"/>
              <a:gd name="T28" fmla="*/ 2147483647 w 30"/>
              <a:gd name="T29" fmla="*/ 2147483647 h 131"/>
              <a:gd name="T30" fmla="*/ 2147483647 w 30"/>
              <a:gd name="T31" fmla="*/ 2147483647 h 131"/>
              <a:gd name="T32" fmla="*/ 2147483647 w 30"/>
              <a:gd name="T33" fmla="*/ 2147483647 h 131"/>
              <a:gd name="T34" fmla="*/ 2147483647 w 30"/>
              <a:gd name="T35" fmla="*/ 2147483647 h 131"/>
              <a:gd name="T36" fmla="*/ 2147483647 w 30"/>
              <a:gd name="T37" fmla="*/ 2147483647 h 131"/>
              <a:gd name="T38" fmla="*/ 2147483647 w 30"/>
              <a:gd name="T39" fmla="*/ 2147483647 h 131"/>
              <a:gd name="T40" fmla="*/ 0 w 30"/>
              <a:gd name="T41" fmla="*/ 2147483647 h 1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0" h="131">
                <a:moveTo>
                  <a:pt x="0" y="131"/>
                </a:moveTo>
                <a:lnTo>
                  <a:pt x="0" y="131"/>
                </a:lnTo>
                <a:lnTo>
                  <a:pt x="0" y="126"/>
                </a:lnTo>
                <a:lnTo>
                  <a:pt x="12" y="114"/>
                </a:lnTo>
                <a:lnTo>
                  <a:pt x="18" y="96"/>
                </a:lnTo>
                <a:lnTo>
                  <a:pt x="24" y="78"/>
                </a:lnTo>
                <a:lnTo>
                  <a:pt x="24" y="60"/>
                </a:lnTo>
                <a:lnTo>
                  <a:pt x="24" y="42"/>
                </a:lnTo>
                <a:lnTo>
                  <a:pt x="24" y="24"/>
                </a:lnTo>
                <a:lnTo>
                  <a:pt x="18" y="12"/>
                </a:lnTo>
                <a:lnTo>
                  <a:pt x="18" y="0"/>
                </a:lnTo>
                <a:lnTo>
                  <a:pt x="24" y="6"/>
                </a:lnTo>
                <a:lnTo>
                  <a:pt x="30" y="24"/>
                </a:lnTo>
                <a:lnTo>
                  <a:pt x="30" y="42"/>
                </a:lnTo>
                <a:lnTo>
                  <a:pt x="30" y="60"/>
                </a:lnTo>
                <a:lnTo>
                  <a:pt x="30" y="84"/>
                </a:lnTo>
                <a:lnTo>
                  <a:pt x="24" y="102"/>
                </a:lnTo>
                <a:lnTo>
                  <a:pt x="12" y="120"/>
                </a:lnTo>
                <a:lnTo>
                  <a:pt x="0" y="131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Freeform 12"/>
          <p:cNvSpPr>
            <a:spLocks/>
          </p:cNvSpPr>
          <p:nvPr/>
        </p:nvSpPr>
        <p:spPr bwMode="auto">
          <a:xfrm>
            <a:off x="8259763" y="1384300"/>
            <a:ext cx="38100" cy="28575"/>
          </a:xfrm>
          <a:custGeom>
            <a:avLst/>
            <a:gdLst>
              <a:gd name="T0" fmla="*/ 2147483647 w 24"/>
              <a:gd name="T1" fmla="*/ 2147483647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2147483647 h 18"/>
              <a:gd name="T10" fmla="*/ 2147483647 w 24"/>
              <a:gd name="T11" fmla="*/ 2147483647 h 18"/>
              <a:gd name="T12" fmla="*/ 0 w 24"/>
              <a:gd name="T13" fmla="*/ 0 h 18"/>
              <a:gd name="T14" fmla="*/ 0 w 24"/>
              <a:gd name="T15" fmla="*/ 0 h 18"/>
              <a:gd name="T16" fmla="*/ 0 w 24"/>
              <a:gd name="T17" fmla="*/ 0 h 18"/>
              <a:gd name="T18" fmla="*/ 0 w 24"/>
              <a:gd name="T19" fmla="*/ 2147483647 h 18"/>
              <a:gd name="T20" fmla="*/ 0 w 24"/>
              <a:gd name="T21" fmla="*/ 2147483647 h 18"/>
              <a:gd name="T22" fmla="*/ 2147483647 w 24"/>
              <a:gd name="T23" fmla="*/ 2147483647 h 18"/>
              <a:gd name="T24" fmla="*/ 2147483647 w 24"/>
              <a:gd name="T25" fmla="*/ 2147483647 h 18"/>
              <a:gd name="T26" fmla="*/ 2147483647 w 24"/>
              <a:gd name="T27" fmla="*/ 2147483647 h 18"/>
              <a:gd name="T28" fmla="*/ 2147483647 w 24"/>
              <a:gd name="T29" fmla="*/ 2147483647 h 18"/>
              <a:gd name="T30" fmla="*/ 2147483647 w 24"/>
              <a:gd name="T31" fmla="*/ 2147483647 h 18"/>
              <a:gd name="T32" fmla="*/ 2147483647 w 24"/>
              <a:gd name="T33" fmla="*/ 2147483647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" h="18">
                <a:moveTo>
                  <a:pt x="24" y="18"/>
                </a:moveTo>
                <a:lnTo>
                  <a:pt x="24" y="12"/>
                </a:lnTo>
                <a:lnTo>
                  <a:pt x="18" y="12"/>
                </a:lnTo>
                <a:lnTo>
                  <a:pt x="12" y="6"/>
                </a:lnTo>
                <a:lnTo>
                  <a:pt x="6" y="6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12" y="12"/>
                </a:lnTo>
                <a:lnTo>
                  <a:pt x="18" y="12"/>
                </a:lnTo>
                <a:lnTo>
                  <a:pt x="24" y="1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Freeform 13"/>
          <p:cNvSpPr>
            <a:spLocks/>
          </p:cNvSpPr>
          <p:nvPr/>
        </p:nvSpPr>
        <p:spPr bwMode="auto">
          <a:xfrm>
            <a:off x="8259763" y="1365250"/>
            <a:ext cx="28575" cy="28575"/>
          </a:xfrm>
          <a:custGeom>
            <a:avLst/>
            <a:gdLst>
              <a:gd name="T0" fmla="*/ 2147483647 w 18"/>
              <a:gd name="T1" fmla="*/ 2147483647 h 18"/>
              <a:gd name="T2" fmla="*/ 2147483647 w 18"/>
              <a:gd name="T3" fmla="*/ 2147483647 h 18"/>
              <a:gd name="T4" fmla="*/ 2147483647 w 18"/>
              <a:gd name="T5" fmla="*/ 2147483647 h 18"/>
              <a:gd name="T6" fmla="*/ 2147483647 w 18"/>
              <a:gd name="T7" fmla="*/ 2147483647 h 18"/>
              <a:gd name="T8" fmla="*/ 2147483647 w 18"/>
              <a:gd name="T9" fmla="*/ 2147483647 h 18"/>
              <a:gd name="T10" fmla="*/ 2147483647 w 18"/>
              <a:gd name="T11" fmla="*/ 2147483647 h 18"/>
              <a:gd name="T12" fmla="*/ 2147483647 w 18"/>
              <a:gd name="T13" fmla="*/ 2147483647 h 18"/>
              <a:gd name="T14" fmla="*/ 0 w 18"/>
              <a:gd name="T15" fmla="*/ 2147483647 h 18"/>
              <a:gd name="T16" fmla="*/ 0 w 18"/>
              <a:gd name="T17" fmla="*/ 2147483647 h 18"/>
              <a:gd name="T18" fmla="*/ 2147483647 w 18"/>
              <a:gd name="T19" fmla="*/ 0 h 18"/>
              <a:gd name="T20" fmla="*/ 2147483647 w 18"/>
              <a:gd name="T21" fmla="*/ 2147483647 h 18"/>
              <a:gd name="T22" fmla="*/ 2147483647 w 18"/>
              <a:gd name="T23" fmla="*/ 2147483647 h 18"/>
              <a:gd name="T24" fmla="*/ 2147483647 w 18"/>
              <a:gd name="T25" fmla="*/ 2147483647 h 18"/>
              <a:gd name="T26" fmla="*/ 2147483647 w 18"/>
              <a:gd name="T27" fmla="*/ 2147483647 h 18"/>
              <a:gd name="T28" fmla="*/ 2147483647 w 18"/>
              <a:gd name="T29" fmla="*/ 2147483647 h 18"/>
              <a:gd name="T30" fmla="*/ 2147483647 w 18"/>
              <a:gd name="T31" fmla="*/ 2147483647 h 18"/>
              <a:gd name="T32" fmla="*/ 2147483647 w 18"/>
              <a:gd name="T33" fmla="*/ 2147483647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18"/>
                </a:lnTo>
                <a:lnTo>
                  <a:pt x="12" y="12"/>
                </a:lnTo>
                <a:lnTo>
                  <a:pt x="6" y="12"/>
                </a:lnTo>
                <a:lnTo>
                  <a:pt x="6" y="6"/>
                </a:lnTo>
                <a:lnTo>
                  <a:pt x="0" y="6"/>
                </a:lnTo>
                <a:lnTo>
                  <a:pt x="6" y="0"/>
                </a:ln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lnTo>
                  <a:pt x="18" y="18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Freeform 14"/>
          <p:cNvSpPr>
            <a:spLocks/>
          </p:cNvSpPr>
          <p:nvPr/>
        </p:nvSpPr>
        <p:spPr bwMode="auto">
          <a:xfrm>
            <a:off x="8297863" y="1365250"/>
            <a:ext cx="9525" cy="38100"/>
          </a:xfrm>
          <a:custGeom>
            <a:avLst/>
            <a:gdLst>
              <a:gd name="T0" fmla="*/ 0 w 6"/>
              <a:gd name="T1" fmla="*/ 2147483647 h 24"/>
              <a:gd name="T2" fmla="*/ 0 w 6"/>
              <a:gd name="T3" fmla="*/ 2147483647 h 24"/>
              <a:gd name="T4" fmla="*/ 2147483647 w 6"/>
              <a:gd name="T5" fmla="*/ 2147483647 h 24"/>
              <a:gd name="T6" fmla="*/ 2147483647 w 6"/>
              <a:gd name="T7" fmla="*/ 2147483647 h 24"/>
              <a:gd name="T8" fmla="*/ 2147483647 w 6"/>
              <a:gd name="T9" fmla="*/ 0 h 24"/>
              <a:gd name="T10" fmla="*/ 2147483647 w 6"/>
              <a:gd name="T11" fmla="*/ 0 h 24"/>
              <a:gd name="T12" fmla="*/ 0 w 6"/>
              <a:gd name="T13" fmla="*/ 2147483647 h 24"/>
              <a:gd name="T14" fmla="*/ 0 w 6"/>
              <a:gd name="T15" fmla="*/ 2147483647 h 24"/>
              <a:gd name="T16" fmla="*/ 0 w 6"/>
              <a:gd name="T17" fmla="*/ 2147483647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8"/>
                </a:lnTo>
                <a:lnTo>
                  <a:pt x="6" y="12"/>
                </a:lnTo>
                <a:lnTo>
                  <a:pt x="6" y="6"/>
                </a:lnTo>
                <a:lnTo>
                  <a:pt x="6" y="0"/>
                </a:lnTo>
                <a:lnTo>
                  <a:pt x="0" y="6"/>
                </a:lnTo>
                <a:lnTo>
                  <a:pt x="0" y="18"/>
                </a:lnTo>
                <a:lnTo>
                  <a:pt x="0" y="24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Freeform 15"/>
          <p:cNvSpPr>
            <a:spLocks/>
          </p:cNvSpPr>
          <p:nvPr/>
        </p:nvSpPr>
        <p:spPr bwMode="auto">
          <a:xfrm>
            <a:off x="8278813" y="1355725"/>
            <a:ext cx="9525" cy="38100"/>
          </a:xfrm>
          <a:custGeom>
            <a:avLst/>
            <a:gdLst>
              <a:gd name="T0" fmla="*/ 2147483647 w 6"/>
              <a:gd name="T1" fmla="*/ 2147483647 h 24"/>
              <a:gd name="T2" fmla="*/ 2147483647 w 6"/>
              <a:gd name="T3" fmla="*/ 2147483647 h 24"/>
              <a:gd name="T4" fmla="*/ 2147483647 w 6"/>
              <a:gd name="T5" fmla="*/ 2147483647 h 24"/>
              <a:gd name="T6" fmla="*/ 2147483647 w 6"/>
              <a:gd name="T7" fmla="*/ 2147483647 h 24"/>
              <a:gd name="T8" fmla="*/ 2147483647 w 6"/>
              <a:gd name="T9" fmla="*/ 0 h 24"/>
              <a:gd name="T10" fmla="*/ 0 w 6"/>
              <a:gd name="T11" fmla="*/ 0 h 24"/>
              <a:gd name="T12" fmla="*/ 2147483647 w 6"/>
              <a:gd name="T13" fmla="*/ 2147483647 h 24"/>
              <a:gd name="T14" fmla="*/ 2147483647 w 6"/>
              <a:gd name="T15" fmla="*/ 2147483647 h 24"/>
              <a:gd name="T16" fmla="*/ 2147483647 w 6"/>
              <a:gd name="T17" fmla="*/ 2147483647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" h="24">
                <a:moveTo>
                  <a:pt x="6" y="24"/>
                </a:moveTo>
                <a:lnTo>
                  <a:pt x="6" y="18"/>
                </a:lnTo>
                <a:lnTo>
                  <a:pt x="6" y="12"/>
                </a:lnTo>
                <a:lnTo>
                  <a:pt x="6" y="6"/>
                </a:lnTo>
                <a:lnTo>
                  <a:pt x="6" y="0"/>
                </a:lnTo>
                <a:lnTo>
                  <a:pt x="0" y="0"/>
                </a:lnTo>
                <a:lnTo>
                  <a:pt x="6" y="12"/>
                </a:lnTo>
                <a:lnTo>
                  <a:pt x="6" y="18"/>
                </a:lnTo>
                <a:lnTo>
                  <a:pt x="6" y="24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Freeform 16"/>
          <p:cNvSpPr>
            <a:spLocks/>
          </p:cNvSpPr>
          <p:nvPr/>
        </p:nvSpPr>
        <p:spPr bwMode="auto">
          <a:xfrm>
            <a:off x="8297863" y="1374775"/>
            <a:ext cx="28575" cy="38100"/>
          </a:xfrm>
          <a:custGeom>
            <a:avLst/>
            <a:gdLst>
              <a:gd name="T0" fmla="*/ 0 w 18"/>
              <a:gd name="T1" fmla="*/ 2147483647 h 24"/>
              <a:gd name="T2" fmla="*/ 0 w 18"/>
              <a:gd name="T3" fmla="*/ 2147483647 h 24"/>
              <a:gd name="T4" fmla="*/ 2147483647 w 18"/>
              <a:gd name="T5" fmla="*/ 2147483647 h 24"/>
              <a:gd name="T6" fmla="*/ 2147483647 w 18"/>
              <a:gd name="T7" fmla="*/ 2147483647 h 24"/>
              <a:gd name="T8" fmla="*/ 2147483647 w 18"/>
              <a:gd name="T9" fmla="*/ 2147483647 h 24"/>
              <a:gd name="T10" fmla="*/ 2147483647 w 18"/>
              <a:gd name="T11" fmla="*/ 2147483647 h 24"/>
              <a:gd name="T12" fmla="*/ 2147483647 w 18"/>
              <a:gd name="T13" fmla="*/ 0 h 24"/>
              <a:gd name="T14" fmla="*/ 2147483647 w 18"/>
              <a:gd name="T15" fmla="*/ 0 h 24"/>
              <a:gd name="T16" fmla="*/ 2147483647 w 18"/>
              <a:gd name="T17" fmla="*/ 0 h 24"/>
              <a:gd name="T18" fmla="*/ 2147483647 w 18"/>
              <a:gd name="T19" fmla="*/ 2147483647 h 24"/>
              <a:gd name="T20" fmla="*/ 2147483647 w 18"/>
              <a:gd name="T21" fmla="*/ 2147483647 h 24"/>
              <a:gd name="T22" fmla="*/ 2147483647 w 18"/>
              <a:gd name="T23" fmla="*/ 2147483647 h 24"/>
              <a:gd name="T24" fmla="*/ 2147483647 w 18"/>
              <a:gd name="T25" fmla="*/ 2147483647 h 24"/>
              <a:gd name="T26" fmla="*/ 2147483647 w 18"/>
              <a:gd name="T27" fmla="*/ 2147483647 h 24"/>
              <a:gd name="T28" fmla="*/ 2147483647 w 18"/>
              <a:gd name="T29" fmla="*/ 2147483647 h 24"/>
              <a:gd name="T30" fmla="*/ 0 w 18"/>
              <a:gd name="T31" fmla="*/ 2147483647 h 24"/>
              <a:gd name="T32" fmla="*/ 0 w 18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8" h="24">
                <a:moveTo>
                  <a:pt x="0" y="24"/>
                </a:moveTo>
                <a:lnTo>
                  <a:pt x="0" y="18"/>
                </a:lnTo>
                <a:lnTo>
                  <a:pt x="6" y="18"/>
                </a:lnTo>
                <a:lnTo>
                  <a:pt x="6" y="12"/>
                </a:lnTo>
                <a:lnTo>
                  <a:pt x="12" y="6"/>
                </a:lnTo>
                <a:lnTo>
                  <a:pt x="12" y="0"/>
                </a:lnTo>
                <a:lnTo>
                  <a:pt x="18" y="0"/>
                </a:lnTo>
                <a:lnTo>
                  <a:pt x="18" y="6"/>
                </a:lnTo>
                <a:lnTo>
                  <a:pt x="12" y="6"/>
                </a:lnTo>
                <a:lnTo>
                  <a:pt x="12" y="12"/>
                </a:lnTo>
                <a:lnTo>
                  <a:pt x="6" y="18"/>
                </a:lnTo>
                <a:lnTo>
                  <a:pt x="0" y="18"/>
                </a:lnTo>
                <a:lnTo>
                  <a:pt x="0" y="24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04" name="Picture 53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838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18" name="Menvet d du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6" name="Text Box 564"/>
          <p:cNvSpPr txBox="1">
            <a:spLocks noChangeArrowheads="1"/>
          </p:cNvSpPr>
          <p:nvPr/>
        </p:nvSpPr>
        <p:spPr bwMode="auto">
          <a:xfrm>
            <a:off x="-228600" y="861220"/>
            <a:ext cx="9601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637" name="Text Box 565"/>
          <p:cNvSpPr txBox="1">
            <a:spLocks noChangeArrowheads="1"/>
          </p:cNvSpPr>
          <p:nvPr/>
        </p:nvSpPr>
        <p:spPr bwMode="auto">
          <a:xfrm>
            <a:off x="381000" y="2655888"/>
            <a:ext cx="6096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nhỏ đang làm gì ?</a:t>
            </a:r>
            <a:endParaRPr lang="vi-VN" altLang="en-US" sz="4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Text Box 5"/>
          <p:cNvSpPr txBox="1">
            <a:spLocks noChangeArrowheads="1"/>
          </p:cNvSpPr>
          <p:nvPr/>
        </p:nvSpPr>
        <p:spPr bwMode="auto">
          <a:xfrm>
            <a:off x="3505200" y="230188"/>
            <a:ext cx="1828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altLang="en-US" sz="3600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671" fill="hold"/>
                                        <p:tgtEl>
                                          <p:spTgt spid="36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3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18"/>
                </p:tgtEl>
              </p:cMediaNode>
            </p:audio>
          </p:childTnLst>
        </p:cTn>
      </p:par>
    </p:tnLst>
    <p:bldLst>
      <p:bldP spid="3636" grpId="0"/>
      <p:bldP spid="3637" grpId="0"/>
      <p:bldP spid="36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63246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500" y="2657475"/>
            <a:ext cx="7429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Luyện đọc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3427413"/>
            <a:ext cx="82296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Hướng dẫn tìm hiểu bài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657600" y="422276"/>
            <a:ext cx="1828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altLang="en-US" sz="3600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Text Box 564"/>
          <p:cNvSpPr txBox="1">
            <a:spLocks noChangeArrowheads="1"/>
          </p:cNvSpPr>
          <p:nvPr/>
        </p:nvSpPr>
        <p:spPr bwMode="auto">
          <a:xfrm>
            <a:off x="-228600" y="1068388"/>
            <a:ext cx="9601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14400" y="5029200"/>
            <a:ext cx="7429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Luyện đọc lại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4724400" y="4495800"/>
            <a:ext cx="2819400" cy="1981200"/>
            <a:chOff x="1920" y="2736"/>
            <a:chExt cx="1680" cy="1440"/>
          </a:xfrm>
        </p:grpSpPr>
        <p:pic>
          <p:nvPicPr>
            <p:cNvPr id="9222" name="Picture 5" descr="T3boi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736"/>
              <a:ext cx="1680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Rectangle 6"/>
            <p:cNvSpPr>
              <a:spLocks noChangeArrowheads="1"/>
            </p:cNvSpPr>
            <p:nvPr/>
          </p:nvSpPr>
          <p:spPr bwMode="auto">
            <a:xfrm>
              <a:off x="2832" y="4032"/>
              <a:ext cx="76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429000" y="573088"/>
            <a:ext cx="1828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altLang="en-US" sz="3600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 Box 564"/>
          <p:cNvSpPr txBox="1">
            <a:spLocks noChangeArrowheads="1"/>
          </p:cNvSpPr>
          <p:nvPr/>
        </p:nvSpPr>
        <p:spPr bwMode="auto">
          <a:xfrm>
            <a:off x="-228600" y="1068388"/>
            <a:ext cx="9601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3041650"/>
            <a:ext cx="7429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Luyện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786</Words>
  <Application>Microsoft Office PowerPoint</Application>
  <PresentationFormat>On-screen Show (4:3)</PresentationFormat>
  <Paragraphs>120</Paragraphs>
  <Slides>24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.VnTime</vt:lpstr>
      <vt:lpstr>Arial</vt:lpstr>
      <vt:lpstr>Calibri</vt:lpstr>
      <vt:lpstr>Times New Roman</vt:lpstr>
      <vt:lpstr>VNI-Avo</vt:lpstr>
      <vt:lpstr>VNI-Helve-Condense</vt:lpstr>
      <vt:lpstr>Wingdings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CUONG</dc:creator>
  <cp:lastModifiedBy>Admin</cp:lastModifiedBy>
  <cp:revision>146</cp:revision>
  <dcterms:created xsi:type="dcterms:W3CDTF">2009-01-13T21:11:34Z</dcterms:created>
  <dcterms:modified xsi:type="dcterms:W3CDTF">2022-01-19T02:06:17Z</dcterms:modified>
</cp:coreProperties>
</file>