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24" r:id="rId3"/>
    <p:sldId id="349" r:id="rId4"/>
    <p:sldId id="350" r:id="rId5"/>
    <p:sldId id="351" r:id="rId6"/>
    <p:sldId id="259" r:id="rId7"/>
    <p:sldId id="332" r:id="rId8"/>
    <p:sldId id="334" r:id="rId9"/>
    <p:sldId id="358" r:id="rId10"/>
    <p:sldId id="354" r:id="rId11"/>
    <p:sldId id="357" r:id="rId12"/>
    <p:sldId id="305" r:id="rId13"/>
    <p:sldId id="306" r:id="rId14"/>
    <p:sldId id="310" r:id="rId15"/>
    <p:sldId id="315" r:id="rId16"/>
    <p:sldId id="307" r:id="rId17"/>
    <p:sldId id="353" r:id="rId18"/>
    <p:sldId id="32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00"/>
    <a:srgbClr val="FFFF66"/>
    <a:srgbClr val="CCECFF"/>
    <a:srgbClr val="006600"/>
    <a:srgbClr val="008000"/>
    <a:srgbClr val="00FF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71FD4-E6C8-4400-A9A8-A2274F4F37C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E2A9B-B27E-4AFC-99F7-7F64319F4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0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3089A-4CB1-4F9C-A313-DFB80E05302A}" type="datetimeFigureOut">
              <a:rPr lang="en-US" smtClean="0"/>
              <a:pPr>
                <a:defRPr/>
              </a:pPr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03978-B169-499B-99A9-143F486DA6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7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8F2AA-FFB4-462F-B111-C90F14AF8DD2}" type="datetimeFigureOut">
              <a:rPr lang="en-US" smtClean="0"/>
              <a:pPr>
                <a:defRPr/>
              </a:pPr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DD563-EDC0-4FCE-A9B4-8BD8649F09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69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12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1pPr>
            <a:lvl2pPr marL="144661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9A297-6DA2-4A6B-9ED4-D49F2627DCE1}" type="datetimeFigureOut">
              <a:rPr lang="en-US" smtClean="0"/>
              <a:pPr>
                <a:defRPr/>
              </a:pPr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F2200-AC95-4366-8585-A1804918F0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0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33AC5-E732-4A76-8165-9A31C98F147F}" type="datetimeFigureOut">
              <a:rPr lang="en-US" smtClean="0"/>
              <a:pPr>
                <a:defRPr/>
              </a:pPr>
              <a:t>12/26/2021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D7C5-CE09-47C1-B9F5-99F2E30DA2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78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4281-58A8-492E-8EA0-39FE5ED73DF9}" type="datetimeFigureOut">
              <a:rPr lang="en-US" smtClean="0"/>
              <a:pPr>
                <a:defRPr/>
              </a:pPr>
              <a:t>12/26/2021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EE64C-8CF1-4139-B909-441571199D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14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A583F-227B-423D-96A3-7E3467C91A57}" type="datetimeFigureOut">
              <a:rPr lang="en-US" smtClean="0"/>
              <a:pPr>
                <a:defRPr/>
              </a:pPr>
              <a:t>12/26/2021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76A5B-0DCB-420F-91DF-772B0C5946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64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7105-842D-41C4-BA1C-DE06345CC527}" type="datetimeFigureOut">
              <a:rPr lang="en-US" smtClean="0"/>
              <a:pPr>
                <a:defRPr/>
              </a:pPr>
              <a:t>12/26/2021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039B-1109-4278-A761-61F43CC151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91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1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7411-2004-4D15-9639-DCF06A039B99}" type="datetimeFigureOut">
              <a:rPr lang="en-US" smtClean="0"/>
              <a:pPr>
                <a:defRPr/>
              </a:pPr>
              <a:t>12/26/2021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363F-B68C-4066-885B-B39CFECA90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6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27A66-D8E4-4375-BBE6-B7BF28536FAA}" type="datetimeFigureOut">
              <a:rPr lang="en-US" smtClean="0"/>
              <a:pPr>
                <a:defRPr/>
              </a:pPr>
              <a:t>12/26/2021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3233A-CC79-420D-9068-4F42FD45C9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82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A0A75-F7A2-4D95-8EF7-6E45E0903F09}" type="datetimeFigureOut">
              <a:rPr lang="en-US" smtClean="0"/>
              <a:pPr>
                <a:defRPr/>
              </a:pPr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6080-D136-49DB-A8C4-82EC21E36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67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620DE-2BC1-4C8F-876E-9EBA14B33EE1}" type="datetimeFigureOut">
              <a:rPr lang="en-US" smtClean="0"/>
              <a:pPr>
                <a:defRPr/>
              </a:pPr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B9E6B-F564-4F9D-94A6-5D5D680E77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77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CC8F6-3E79-4094-8481-E59646ECED9C}" type="slidenum">
              <a:rPr lang="fr-LU" altLang="en-US" smtClean="0"/>
              <a:pPr>
                <a:defRPr/>
              </a:pPr>
              <a:t>‹#›</a:t>
            </a:fld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235006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89322" eaLnBrk="1" fontAlgn="auto" hangingPunct="1">
              <a:spcBef>
                <a:spcPts val="0"/>
              </a:spcBef>
              <a:spcAft>
                <a:spcPts val="0"/>
              </a:spcAft>
              <a:defRPr sz="38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21F2D5C-C04A-4763-90DA-9FBB1DF6CC06}" type="datetimeFigureOut">
              <a:rPr lang="en-US" smtClean="0"/>
              <a:pPr>
                <a:defRPr/>
              </a:pPr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289322" eaLnBrk="1" fontAlgn="auto" hangingPunct="1">
              <a:spcBef>
                <a:spcPts val="0"/>
              </a:spcBef>
              <a:spcAft>
                <a:spcPts val="0"/>
              </a:spcAft>
              <a:defRPr sz="38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89322" eaLnBrk="1" fontAlgn="auto" hangingPunct="1">
              <a:spcBef>
                <a:spcPts val="0"/>
              </a:spcBef>
              <a:spcAft>
                <a:spcPts val="0"/>
              </a:spcAft>
              <a:defRPr sz="38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872B9D8-64AB-4FF6-9382-4FA9C1FA3C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1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288925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8892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2pPr>
      <a:lvl3pPr algn="ctr" defTabSz="28892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3pPr>
      <a:lvl4pPr algn="ctr" defTabSz="28892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4pPr>
      <a:lvl5pPr algn="ctr" defTabSz="28892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5pPr>
      <a:lvl6pPr marL="192881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</a:defRPr>
      </a:lvl6pPr>
      <a:lvl7pPr marL="385763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</a:defRPr>
      </a:lvl7pPr>
      <a:lvl8pPr marL="578644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</a:defRPr>
      </a:lvl8pPr>
      <a:lvl9pPr marL="771525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06363" indent="-106363" algn="l" defTabSz="288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88900" algn="l" defTabSz="288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71438" algn="l" defTabSz="288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04825" indent="-71438" algn="l" defTabSz="288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49288" indent="-71438" algn="l" defTabSz="288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95635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7.xml"/><Relationship Id="rId7" Type="http://schemas.openxmlformats.org/officeDocument/2006/relationships/slide" Target="slide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6.xml"/><Relationship Id="rId10" Type="http://schemas.openxmlformats.org/officeDocument/2006/relationships/image" Target="../media/image4.jpeg"/><Relationship Id="rId4" Type="http://schemas.openxmlformats.org/officeDocument/2006/relationships/slide" Target="slide11.xml"/><Relationship Id="rId9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613E09-315B-481A-BF64-24E986970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37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1219200"/>
            <a:ext cx="9144000" cy="2819400"/>
          </a:xfrm>
        </p:spPr>
        <p:txBody>
          <a:bodyPr/>
          <a:lstStyle/>
          <a:p>
            <a:pPr eaLnBrk="1" hangingPunct="1"/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IẾNG VIỆT</a:t>
            </a:r>
            <a:br>
              <a:rPr lang="vi-VN" alt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800" b="1" dirty="0">
                <a:solidFill>
                  <a:srgbClr val="FF0000"/>
                </a:solidFill>
              </a:rPr>
              <a:t>ÔN TẬP CUỐI HỌC KÌ I</a:t>
            </a:r>
            <a:br>
              <a:rPr lang="vi-VN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vi-VN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8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A28554-645E-4D7D-91E6-DC3D4DFB58E5}"/>
              </a:ext>
            </a:extLst>
          </p:cNvPr>
          <p:cNvSpPr txBox="1"/>
          <p:nvPr/>
        </p:nvSpPr>
        <p:spPr>
          <a:xfrm>
            <a:off x="0" y="21404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-ô-pi-a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0B4BB-4BF9-4FE9-B385-92ADBA3D9273}"/>
              </a:ext>
            </a:extLst>
          </p:cNvPr>
          <p:cNvSpPr txBox="1"/>
          <p:nvPr/>
        </p:nvSpPr>
        <p:spPr>
          <a:xfrm>
            <a:off x="5993" y="1344843"/>
            <a:ext cx="121920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-ô-pi-a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-ô-pi-a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8EFCB-0944-4C7C-A901-F9AE3F7AD073}"/>
              </a:ext>
            </a:extLst>
          </p:cNvPr>
          <p:cNvSpPr txBox="1"/>
          <p:nvPr/>
        </p:nvSpPr>
        <p:spPr>
          <a:xfrm>
            <a:off x="0" y="3373331"/>
            <a:ext cx="121620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-ô-pi-a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vi-VN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3436AC-ACB1-44B4-8EFB-84793875498B}"/>
              </a:ext>
            </a:extLst>
          </p:cNvPr>
          <p:cNvSpPr txBox="1"/>
          <p:nvPr/>
        </p:nvSpPr>
        <p:spPr>
          <a:xfrm>
            <a:off x="-35959" y="4800600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-ô-pi-a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7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8452" y="217072"/>
            <a:ext cx="292900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Nghe -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19200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tràm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rờn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tràm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ngớt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30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966" y="381000"/>
            <a:ext cx="12192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tràm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rờn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tràm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ngớt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4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12192000" cy="5078313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bài chính </a:t>
            </a:r>
            <a:r>
              <a:rPr lang="vi-VN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5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endParaRPr lang="en-US" sz="5400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5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5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ùi</a:t>
            </a:r>
            <a:r>
              <a:rPr lang="en-US" sz="5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5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5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ẳm</a:t>
            </a:r>
            <a:endParaRPr lang="en-US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1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17A1BB-9811-4330-9F5D-4D9D07D15E99}" type="slidenum">
              <a:rPr lang="en-US" altLang="en-US" sz="900">
                <a:solidFill>
                  <a:srgbClr val="898989"/>
                </a:solidFill>
                <a:latin typeface=".VnTime" panose="020B7200000000000000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900">
              <a:solidFill>
                <a:srgbClr val="898989"/>
              </a:solidFill>
              <a:latin typeface=".VnTime" panose="020B7200000000000000" pitchFamily="34" charset="0"/>
            </a:endParaRPr>
          </a:p>
        </p:txBody>
      </p:sp>
      <p:sp>
        <p:nvSpPr>
          <p:cNvPr id="19459" name="Rectangle 2"/>
          <p:cNvSpPr>
            <a:spLocks noGrp="1"/>
          </p:cNvSpPr>
          <p:nvPr>
            <p:ph type="title"/>
          </p:nvPr>
        </p:nvSpPr>
        <p:spPr>
          <a:xfrm>
            <a:off x="3810000" y="319962"/>
            <a:ext cx="37719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altLang="en-US" b="1" dirty="0">
              <a:solidFill>
                <a:srgbClr val="C00000"/>
              </a:solidFill>
              <a:latin typeface="VNI-Times" pitchFamily="2" charset="0"/>
            </a:endParaRP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5943600" y="1633538"/>
            <a:ext cx="6096000" cy="4767262"/>
          </a:xfrm>
          <a:prstGeom prst="wedgeRoundRectCallout">
            <a:avLst>
              <a:gd name="adj1" fmla="val -67306"/>
              <a:gd name="adj2" fmla="val -1758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– 30 cm.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Tay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Tay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Hai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i="1" dirty="0">
              <a:latin typeface="VNI-Times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dirty="0">
              <a:latin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inh ng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1"/>
            <a:ext cx="49149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2744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12115800" cy="1143000"/>
          </a:xfrm>
        </p:spPr>
        <p:txBody>
          <a:bodyPr/>
          <a:lstStyle/>
          <a:p>
            <a:r>
              <a:rPr lang="en-US" sz="3200" b="1" dirty="0" err="1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2022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143000" y="2743200"/>
            <a:ext cx="1676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19400" y="2743200"/>
            <a:ext cx="0" cy="35814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2" y="1219200"/>
            <a:ext cx="112775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Nghe -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nắng</a:t>
            </a:r>
            <a:endParaRPr lang="en-US" sz="3200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2286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Sửa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lỗi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96814-8CD8-4571-A81B-D3163010825A}"/>
              </a:ext>
            </a:extLst>
          </p:cNvPr>
          <p:cNvSpPr txBox="1"/>
          <p:nvPr/>
        </p:nvSpPr>
        <p:spPr>
          <a:xfrm>
            <a:off x="2884470" y="2826127"/>
            <a:ext cx="876214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ánh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nắng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vàng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óng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khô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tất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uy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nghi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tráng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lệ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tràm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vươn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nến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khổng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lồ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rờn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ngát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dậy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mùi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hương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tràm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hun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nóng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chim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ngớt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vang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xa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mãi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thẳm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.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51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29B53-9B6F-418B-8BAB-9C25382F1DAA}"/>
              </a:ext>
            </a:extLst>
          </p:cNvPr>
          <p:cNvSpPr txBox="1">
            <a:spLocks/>
          </p:cNvSpPr>
          <p:nvPr/>
        </p:nvSpPr>
        <p:spPr>
          <a:xfrm>
            <a:off x="0" y="601028"/>
            <a:ext cx="12115800" cy="1143000"/>
          </a:xfrm>
          <a:prstGeom prst="rect">
            <a:avLst/>
          </a:prstGeom>
        </p:spPr>
        <p:txBody>
          <a:bodyPr/>
          <a:lstStyle>
            <a:lvl1pPr algn="ctr" defTabSz="2889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28892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28892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28892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28892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2881" algn="ctr" defTabSz="289322" rtl="0" fontAlgn="base">
              <a:spcBef>
                <a:spcPct val="0"/>
              </a:spcBef>
              <a:spcAft>
                <a:spcPct val="0"/>
              </a:spcAft>
              <a:defRPr sz="1392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85763" algn="ctr" defTabSz="289322" rtl="0" fontAlgn="base">
              <a:spcBef>
                <a:spcPct val="0"/>
              </a:spcBef>
              <a:spcAft>
                <a:spcPct val="0"/>
              </a:spcAft>
              <a:defRPr sz="1392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78644" algn="ctr" defTabSz="289322" rtl="0" fontAlgn="base">
              <a:spcBef>
                <a:spcPct val="0"/>
              </a:spcBef>
              <a:spcAft>
                <a:spcPct val="0"/>
              </a:spcAft>
              <a:defRPr sz="1392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771525" algn="ctr" defTabSz="289322" rtl="0" fontAlgn="base">
              <a:spcBef>
                <a:spcPct val="0"/>
              </a:spcBef>
              <a:spcAft>
                <a:spcPct val="0"/>
              </a:spcAft>
              <a:defRPr sz="1392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b="1" dirty="0" err="1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FF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F88307-F043-45A7-A030-B8E3C07B6A63}"/>
              </a:ext>
            </a:extLst>
          </p:cNvPr>
          <p:cNvCxnSpPr>
            <a:cxnSpLocks/>
          </p:cNvCxnSpPr>
          <p:nvPr/>
        </p:nvCxnSpPr>
        <p:spPr>
          <a:xfrm>
            <a:off x="1143000" y="2743200"/>
            <a:ext cx="1676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4D21DF-0801-48F0-9AC4-074E67037CC8}"/>
              </a:ext>
            </a:extLst>
          </p:cNvPr>
          <p:cNvCxnSpPr/>
          <p:nvPr/>
        </p:nvCxnSpPr>
        <p:spPr>
          <a:xfrm>
            <a:off x="2819400" y="2743200"/>
            <a:ext cx="0" cy="35814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549F54C-9E33-41EB-BBBB-4291A51F2CC1}"/>
              </a:ext>
            </a:extLst>
          </p:cNvPr>
          <p:cNvSpPr txBox="1"/>
          <p:nvPr/>
        </p:nvSpPr>
        <p:spPr>
          <a:xfrm>
            <a:off x="457202" y="1219200"/>
            <a:ext cx="112775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tả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Nghe -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nắng</a:t>
            </a:r>
            <a:endParaRPr lang="en-US" sz="3600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61A6B3-A09B-4F8B-87DC-7C1C1063DE08}"/>
              </a:ext>
            </a:extLst>
          </p:cNvPr>
          <p:cNvSpPr txBox="1"/>
          <p:nvPr/>
        </p:nvSpPr>
        <p:spPr>
          <a:xfrm>
            <a:off x="1219200" y="2286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Sửa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lỗi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5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350D3284-AA7C-48B5-BB25-5C7FD02B6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>
            <a:off x="3530222" y="341498"/>
            <a:ext cx="8433178" cy="308750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1034474"/>
            <a:ext cx="7467600" cy="1523999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vi-VN" sz="1050" b="1" dirty="0">
                <a:latin typeface="+mj-lt"/>
                <a:cs typeface="Times New Roman" panose="02020603050405020304" pitchFamily="18" charset="0"/>
              </a:rPr>
              <a:t>CHÚC CÁC BẠN NHIỀU NIỀM VUI CHĂM NGOAN VÀ HỌC GIỎI NHÉ !</a:t>
            </a:r>
            <a:endParaRPr lang="en-US" sz="105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6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E0A2F9-9FBA-4378-9F53-4F22ED0414CB}"/>
              </a:ext>
            </a:extLst>
          </p:cNvPr>
          <p:cNvSpPr txBox="1"/>
          <p:nvPr/>
        </p:nvSpPr>
        <p:spPr>
          <a:xfrm>
            <a:off x="0" y="228600"/>
            <a:ext cx="12192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nl-NL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YÊU CẦU CẦN ĐẠT: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nl-NL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 thức kĩ năng: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Đọc đúng, rành mạch đoạn văn, bài văn đã học (tốc độ đọc khoảng 60 tiếng/phút); trả lời được 1 câu hỏi về nội dung đoạn, bài; thuộc được hai đoạn thơ đã học ở học kỳ I.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Nghe- viết đúng, trình bày sạch sẽ, đúng quy định bài chính tả (tốc độ viết khoảng 60 chữ/phút), không mắc quá 5 lỗi trong bài.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Đọc to, rõ ràng, trình bày bài khoa học.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Hình thành và phát triển phẩm chất: </a:t>
            </a:r>
            <a:r>
              <a:rPr lang="nl-N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 chỉ, trung thực, trách nhiệm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Hình thành và</a:t>
            </a:r>
            <a:r>
              <a:rPr lang="nl-NL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phát triển năng lực: </a:t>
            </a:r>
            <a:r>
              <a:rPr lang="nl-N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 lực tự học, NL giao tiếp và hợp tác, NL giải quyết vấn đề và sáng tạo, NL ngôn ngữ, NL thẩm mĩ.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19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1B998-715A-4731-B793-1BA049437A21}"/>
              </a:ext>
            </a:extLst>
          </p:cNvPr>
          <p:cNvSpPr txBox="1"/>
          <p:nvPr/>
        </p:nvSpPr>
        <p:spPr>
          <a:xfrm>
            <a:off x="0" y="1659285"/>
            <a:ext cx="12192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ĐỒ DÙNG DẠY HỌC: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Đồ dùng: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 viên: </a:t>
            </a:r>
            <a:r>
              <a:rPr lang="nl-NL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giảng Powerpoint. </a:t>
            </a:r>
            <a:endParaRPr lang="nl-NL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 sinh:</a:t>
            </a:r>
            <a:r>
              <a:rPr lang="nl-NL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 giáo khoa, vở.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Phương pháp, kĩ thuật: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pháp vấn đáp, động não, quan sát, thực hành, đặt và giải quyết vấn đề</a:t>
            </a:r>
            <a:endParaRPr lang="nl-NL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  </a:t>
            </a:r>
            <a:r>
              <a:rPr lang="nl-N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 thuật đặt câu hỏi, trình bày 1 phút, động não, tia chớp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C610D5-4E61-45CB-90DB-6F25744671B2}"/>
              </a:ext>
            </a:extLst>
          </p:cNvPr>
          <p:cNvSpPr txBox="1"/>
          <p:nvPr/>
        </p:nvSpPr>
        <p:spPr>
          <a:xfrm>
            <a:off x="0" y="1219200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 err="1">
                <a:latin typeface="HP001 4 hàng" panose="020B0603050302020204" pitchFamily="34" charset="0"/>
              </a:rPr>
              <a:t>Thứ</a:t>
            </a:r>
            <a:r>
              <a:rPr lang="en-US" altLang="en-US" sz="4800" b="1" dirty="0">
                <a:latin typeface="HP001 4 hàng" panose="020B0603050302020204" pitchFamily="34" charset="0"/>
              </a:rPr>
              <a:t> </a:t>
            </a:r>
            <a:r>
              <a:rPr lang="en-US" altLang="en-US" sz="4800" b="1" dirty="0" err="1">
                <a:latin typeface="HP001 4 hàng" panose="020B0603050302020204" pitchFamily="34" charset="0"/>
              </a:rPr>
              <a:t>hai</a:t>
            </a:r>
            <a:r>
              <a:rPr lang="en-US" altLang="en-US" sz="4800" b="1" dirty="0">
                <a:latin typeface="HP001 4 hàng" panose="020B0603050302020204" pitchFamily="34" charset="0"/>
              </a:rPr>
              <a:t> </a:t>
            </a:r>
            <a:r>
              <a:rPr lang="en-US" altLang="en-US" sz="4800" b="1" dirty="0" err="1">
                <a:latin typeface="HP001 4 hàng" panose="020B0603050302020204" pitchFamily="34" charset="0"/>
              </a:rPr>
              <a:t>ngày</a:t>
            </a:r>
            <a:r>
              <a:rPr lang="en-US" altLang="en-US" sz="4800" b="1" dirty="0">
                <a:latin typeface="HP001 4 hàng" panose="020B0603050302020204" pitchFamily="34" charset="0"/>
              </a:rPr>
              <a:t> 3 </a:t>
            </a:r>
            <a:r>
              <a:rPr lang="en-US" altLang="en-US" sz="4800" b="1" dirty="0" err="1">
                <a:latin typeface="HP001 4 hàng" panose="020B0603050302020204" pitchFamily="34" charset="0"/>
              </a:rPr>
              <a:t>tháng</a:t>
            </a:r>
            <a:r>
              <a:rPr lang="en-US" altLang="en-US" sz="4800" b="1" dirty="0">
                <a:latin typeface="HP001 4 hàng" panose="020B0603050302020204" pitchFamily="34" charset="0"/>
              </a:rPr>
              <a:t> 1 </a:t>
            </a:r>
            <a:r>
              <a:rPr lang="en-US" altLang="en-US" sz="4800" b="1" dirty="0" err="1">
                <a:latin typeface="HP001 4 hàng" panose="020B0603050302020204" pitchFamily="34" charset="0"/>
              </a:rPr>
              <a:t>năm</a:t>
            </a:r>
            <a:r>
              <a:rPr lang="en-US" altLang="en-US" sz="4800" b="1" dirty="0">
                <a:latin typeface="HP001 4 hàng" panose="020B0603050302020204" pitchFamily="34" charset="0"/>
              </a:rPr>
              <a:t> 2021</a:t>
            </a:r>
          </a:p>
          <a:p>
            <a:pPr algn="ctr"/>
            <a:endParaRPr lang="en-US" altLang="en-US" sz="4800" b="1" dirty="0">
              <a:latin typeface="HP001 4 hàng" panose="020B0603050302020204" pitchFamily="34" charset="0"/>
            </a:endParaRPr>
          </a:p>
          <a:p>
            <a:pPr algn="ctr"/>
            <a:r>
              <a:rPr lang="en-US" altLang="en-US" sz="4800" b="1" u="sng" dirty="0" err="1">
                <a:latin typeface="HP001 4 hàng" panose="020B0603050302020204" pitchFamily="34" charset="0"/>
              </a:rPr>
              <a:t>Tiếng</a:t>
            </a:r>
            <a:r>
              <a:rPr lang="en-US" altLang="en-US" sz="4800" b="1" u="sng" dirty="0">
                <a:latin typeface="HP001 4 hàng" panose="020B0603050302020204" pitchFamily="34" charset="0"/>
              </a:rPr>
              <a:t> </a:t>
            </a:r>
            <a:r>
              <a:rPr lang="en-US" altLang="en-US" sz="4800" b="1" u="sng" dirty="0" err="1">
                <a:latin typeface="HP001 4 hàng" panose="020B0603050302020204" pitchFamily="34" charset="0"/>
              </a:rPr>
              <a:t>Việt</a:t>
            </a:r>
            <a:endParaRPr lang="en-US" altLang="en-US" sz="4800" b="1" u="sng" dirty="0">
              <a:latin typeface="HP001 4 hàng" panose="020B0603050302020204" pitchFamily="34" charset="0"/>
            </a:endParaRPr>
          </a:p>
          <a:p>
            <a:pPr algn="ctr"/>
            <a:endParaRPr lang="en-US" altLang="en-US" sz="4800" b="1" dirty="0">
              <a:latin typeface="HP001 4 hàng" panose="020B0603050302020204" pitchFamily="34" charset="0"/>
            </a:endParaRPr>
          </a:p>
          <a:p>
            <a:pPr algn="ctr"/>
            <a:r>
              <a:rPr lang="en-US" altLang="en-US" sz="4800" b="1" dirty="0">
                <a:latin typeface="HP001 4 hàng" panose="020B0603050302020204" pitchFamily="34" charset="0"/>
              </a:rPr>
              <a:t>Ô</a:t>
            </a:r>
            <a:r>
              <a:rPr lang="vi-VN" altLang="en-US" sz="4800" b="1" dirty="0">
                <a:latin typeface="HP001 4 hàng" panose="020B0603050302020204" pitchFamily="34" charset="0"/>
              </a:rPr>
              <a:t>n </a:t>
            </a:r>
            <a:r>
              <a:rPr lang="vi-VN" altLang="en-US" sz="4800" b="1" dirty="0" err="1">
                <a:latin typeface="HP001 4 hàng" panose="020B0603050302020204" pitchFamily="34" charset="0"/>
              </a:rPr>
              <a:t>tập</a:t>
            </a:r>
            <a:r>
              <a:rPr lang="vi-VN" altLang="en-US" sz="4800" b="1" dirty="0">
                <a:latin typeface="HP001 4 hàng" panose="020B0603050302020204" pitchFamily="34" charset="0"/>
              </a:rPr>
              <a:t> </a:t>
            </a:r>
            <a:r>
              <a:rPr lang="vi-VN" altLang="en-US" sz="4800" b="1" dirty="0" err="1">
                <a:latin typeface="HP001 4 hàng" panose="020B0603050302020204" pitchFamily="34" charset="0"/>
              </a:rPr>
              <a:t>cuối</a:t>
            </a:r>
            <a:r>
              <a:rPr lang="vi-VN" altLang="en-US" sz="4800" b="1" dirty="0">
                <a:latin typeface="HP001 4 hàng" panose="020B0603050302020204" pitchFamily="34" charset="0"/>
              </a:rPr>
              <a:t> </a:t>
            </a:r>
            <a:r>
              <a:rPr lang="vi-VN" altLang="en-US" sz="4800" b="1" dirty="0" err="1">
                <a:latin typeface="HP001 4 hàng" panose="020B0603050302020204" pitchFamily="34" charset="0"/>
              </a:rPr>
              <a:t>học</a:t>
            </a:r>
            <a:r>
              <a:rPr lang="vi-VN" altLang="en-US" sz="4800" b="1" dirty="0">
                <a:latin typeface="HP001 4 hàng" panose="020B0603050302020204" pitchFamily="34" charset="0"/>
              </a:rPr>
              <a:t> </a:t>
            </a:r>
            <a:r>
              <a:rPr lang="vi-VN" altLang="en-US" sz="4800" b="1" dirty="0" err="1">
                <a:latin typeface="HP001 4 hàng" panose="020B0603050302020204" pitchFamily="34" charset="0"/>
              </a:rPr>
              <a:t>kì</a:t>
            </a:r>
            <a:r>
              <a:rPr lang="vi-VN" altLang="en-US" sz="4800" b="1" dirty="0">
                <a:latin typeface="HP001 4 hàng" panose="020B0603050302020204" pitchFamily="34" charset="0"/>
              </a:rPr>
              <a:t> 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(t</a:t>
            </a:r>
            <a:r>
              <a:rPr lang="vi-VN" alt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iết</a:t>
            </a:r>
            <a:r>
              <a:rPr lang="vi-VN" alt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1</a:t>
            </a:r>
            <a:r>
              <a:rPr lang="en-US" alt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  <a:br>
              <a:rPr lang="vi-VN" altLang="en-US" sz="4800" b="1" dirty="0">
                <a:latin typeface="HP001 4 hàng" panose="020B0603050302020204" pitchFamily="34" charset="0"/>
              </a:rPr>
            </a:br>
            <a:endParaRPr lang="en-US" sz="4800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23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inh nen 10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680853"/>
            <a:ext cx="12192000" cy="630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Oval 33">
            <a:hlinkClick r:id="" action="ppaction://noaction"/>
          </p:cNvPr>
          <p:cNvSpPr>
            <a:spLocks noChangeArrowheads="1"/>
          </p:cNvSpPr>
          <p:nvPr/>
        </p:nvSpPr>
        <p:spPr bwMode="auto">
          <a:xfrm rot="1057462">
            <a:off x="7608943" y="1497333"/>
            <a:ext cx="936625" cy="1582737"/>
          </a:xfrm>
          <a:prstGeom prst="ellipse">
            <a:avLst/>
          </a:prstGeom>
          <a:gradFill rotWithShape="1">
            <a:gsLst>
              <a:gs pos="0">
                <a:srgbClr val="F97F4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chemeClr val="accent2"/>
                </a:solidFill>
              </a:rPr>
              <a:t>8</a:t>
            </a:r>
            <a:endParaRPr lang="vi-VN" sz="6000" b="1" dirty="0">
              <a:solidFill>
                <a:schemeClr val="accent2"/>
              </a:solidFill>
            </a:endParaRPr>
          </a:p>
        </p:txBody>
      </p:sp>
      <p:sp>
        <p:nvSpPr>
          <p:cNvPr id="8196" name="Freeform 34"/>
          <p:cNvSpPr>
            <a:spLocks/>
          </p:cNvSpPr>
          <p:nvPr/>
        </p:nvSpPr>
        <p:spPr bwMode="auto">
          <a:xfrm rot="1057462">
            <a:off x="6457950" y="2806701"/>
            <a:ext cx="781050" cy="4295775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AutoShape 35"/>
          <p:cNvSpPr>
            <a:spLocks noChangeArrowheads="1"/>
          </p:cNvSpPr>
          <p:nvPr/>
        </p:nvSpPr>
        <p:spPr bwMode="auto">
          <a:xfrm rot="1057462">
            <a:off x="7697788" y="2998788"/>
            <a:ext cx="144462" cy="215900"/>
          </a:xfrm>
          <a:prstGeom prst="flowChartCollate">
            <a:avLst/>
          </a:prstGeom>
          <a:gradFill rotWithShape="1">
            <a:gsLst>
              <a:gs pos="0">
                <a:srgbClr val="F97F4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8198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800344">
            <a:off x="6624639" y="1724025"/>
            <a:ext cx="936625" cy="1582738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chemeClr val="accent2"/>
                </a:solidFill>
              </a:rPr>
              <a:t>7</a:t>
            </a:r>
            <a:endParaRPr lang="vi-VN" sz="6000" b="1" dirty="0">
              <a:solidFill>
                <a:schemeClr val="accent2"/>
              </a:solidFill>
            </a:endParaRPr>
          </a:p>
        </p:txBody>
      </p:sp>
      <p:sp>
        <p:nvSpPr>
          <p:cNvPr id="8199" name="Freeform 5"/>
          <p:cNvSpPr>
            <a:spLocks/>
          </p:cNvSpPr>
          <p:nvPr/>
        </p:nvSpPr>
        <p:spPr bwMode="auto">
          <a:xfrm rot="800344">
            <a:off x="6102351" y="3194051"/>
            <a:ext cx="468313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8200" name="AutoShape 6"/>
          <p:cNvSpPr>
            <a:spLocks noChangeArrowheads="1"/>
          </p:cNvSpPr>
          <p:nvPr/>
        </p:nvSpPr>
        <p:spPr bwMode="auto">
          <a:xfrm rot="800344">
            <a:off x="6778626" y="327342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8201" name="Oval 9">
            <a:hlinkClick r:id="" action="ppaction://noaction"/>
          </p:cNvPr>
          <p:cNvSpPr>
            <a:spLocks noChangeArrowheads="1"/>
          </p:cNvSpPr>
          <p:nvPr/>
        </p:nvSpPr>
        <p:spPr bwMode="auto">
          <a:xfrm rot="1198510">
            <a:off x="7024689" y="3146425"/>
            <a:ext cx="936625" cy="158273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0099"/>
                </a:solidFill>
              </a:rPr>
              <a:t>11</a:t>
            </a:r>
            <a:endParaRPr lang="vi-VN" sz="4400" b="1" dirty="0">
              <a:solidFill>
                <a:srgbClr val="000099"/>
              </a:solidFill>
            </a:endParaRPr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 rot="1198510">
            <a:off x="6399076" y="4543622"/>
            <a:ext cx="468313" cy="2356618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 rot="1198510">
            <a:off x="7080251" y="466407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8204" name="Oval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235576" y="122239"/>
            <a:ext cx="936625" cy="1582737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chemeClr val="accent2"/>
                </a:solidFill>
              </a:rPr>
              <a:t>2</a:t>
            </a:r>
            <a:endParaRPr lang="vi-VN" sz="6000" b="1" dirty="0">
              <a:solidFill>
                <a:schemeClr val="accent2"/>
              </a:solidFill>
            </a:endParaRPr>
          </a:p>
        </p:txBody>
      </p:sp>
      <p:sp>
        <p:nvSpPr>
          <p:cNvPr id="8205" name="Freeform 22"/>
          <p:cNvSpPr>
            <a:spLocks/>
          </p:cNvSpPr>
          <p:nvPr/>
        </p:nvSpPr>
        <p:spPr bwMode="auto">
          <a:xfrm>
            <a:off x="5272088" y="1704976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8206" name="AutoShape 23"/>
          <p:cNvSpPr>
            <a:spLocks noChangeArrowheads="1"/>
          </p:cNvSpPr>
          <p:nvPr/>
        </p:nvSpPr>
        <p:spPr bwMode="auto">
          <a:xfrm>
            <a:off x="5595938" y="17049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121" name="Oval 25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-864877">
            <a:off x="4101653" y="726076"/>
            <a:ext cx="936625" cy="15827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accent2"/>
                </a:solidFill>
              </a:rPr>
              <a:t>1</a:t>
            </a:r>
            <a:endParaRPr lang="vi-VN" sz="6000" b="1" dirty="0">
              <a:solidFill>
                <a:schemeClr val="accent2"/>
              </a:solidFill>
            </a:endParaRPr>
          </a:p>
        </p:txBody>
      </p:sp>
      <p:sp>
        <p:nvSpPr>
          <p:cNvPr id="8208" name="Freeform 26"/>
          <p:cNvSpPr>
            <a:spLocks/>
          </p:cNvSpPr>
          <p:nvPr/>
        </p:nvSpPr>
        <p:spPr bwMode="auto">
          <a:xfrm rot="-864877">
            <a:off x="4754563" y="2133601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8209" name="AutoShape 27"/>
          <p:cNvSpPr>
            <a:spLocks noChangeArrowheads="1"/>
          </p:cNvSpPr>
          <p:nvPr/>
        </p:nvSpPr>
        <p:spPr bwMode="auto">
          <a:xfrm rot="-864877">
            <a:off x="4686301" y="214153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8210" name="Oval 2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315076" y="311150"/>
            <a:ext cx="936625" cy="158273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000099"/>
                </a:solidFill>
              </a:rPr>
              <a:t>3</a:t>
            </a:r>
            <a:endParaRPr lang="vi-VN" sz="6000" b="1" dirty="0">
              <a:solidFill>
                <a:srgbClr val="000099"/>
              </a:solidFill>
            </a:endParaRPr>
          </a:p>
        </p:txBody>
      </p:sp>
      <p:sp>
        <p:nvSpPr>
          <p:cNvPr id="8211" name="Freeform 30"/>
          <p:cNvSpPr>
            <a:spLocks/>
          </p:cNvSpPr>
          <p:nvPr/>
        </p:nvSpPr>
        <p:spPr bwMode="auto">
          <a:xfrm>
            <a:off x="6351588" y="18938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8212" name="AutoShape 31"/>
          <p:cNvSpPr>
            <a:spLocks noChangeArrowheads="1"/>
          </p:cNvSpPr>
          <p:nvPr/>
        </p:nvSpPr>
        <p:spPr bwMode="auto">
          <a:xfrm>
            <a:off x="6675438" y="18938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8213" name="Oval 4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667376" y="1606550"/>
            <a:ext cx="936625" cy="15827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chemeClr val="accent2"/>
                </a:solidFill>
              </a:rPr>
              <a:t>6</a:t>
            </a:r>
            <a:endParaRPr lang="vi-VN" sz="6000" b="1" dirty="0">
              <a:solidFill>
                <a:schemeClr val="accent2"/>
              </a:solidFill>
            </a:endParaRPr>
          </a:p>
        </p:txBody>
      </p:sp>
      <p:sp>
        <p:nvSpPr>
          <p:cNvPr id="8214" name="Freeform 46"/>
          <p:cNvSpPr>
            <a:spLocks/>
          </p:cNvSpPr>
          <p:nvPr/>
        </p:nvSpPr>
        <p:spPr bwMode="auto">
          <a:xfrm>
            <a:off x="5703888" y="31892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8215" name="AutoShape 47"/>
          <p:cNvSpPr>
            <a:spLocks noChangeArrowheads="1"/>
          </p:cNvSpPr>
          <p:nvPr/>
        </p:nvSpPr>
        <p:spPr bwMode="auto">
          <a:xfrm>
            <a:off x="6027738" y="31892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8216" name="Oval 49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-539169">
            <a:off x="4903789" y="1843089"/>
            <a:ext cx="936625" cy="1582737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000099"/>
                </a:solidFill>
              </a:rPr>
              <a:t>5</a:t>
            </a:r>
            <a:endParaRPr lang="vi-VN" sz="6000" b="1" dirty="0">
              <a:solidFill>
                <a:srgbClr val="000099"/>
              </a:solidFill>
            </a:endParaRPr>
          </a:p>
        </p:txBody>
      </p:sp>
      <p:sp>
        <p:nvSpPr>
          <p:cNvPr id="8217" name="Freeform 50"/>
          <p:cNvSpPr>
            <a:spLocks/>
          </p:cNvSpPr>
          <p:nvPr/>
        </p:nvSpPr>
        <p:spPr bwMode="auto">
          <a:xfrm rot="-539169">
            <a:off x="5324476" y="342741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8218" name="AutoShape 51"/>
          <p:cNvSpPr>
            <a:spLocks noChangeArrowheads="1"/>
          </p:cNvSpPr>
          <p:nvPr/>
        </p:nvSpPr>
        <p:spPr bwMode="auto">
          <a:xfrm rot="-539169">
            <a:off x="5403851" y="3421063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8219" name="Oval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 rot="-1165290">
            <a:off x="3946857" y="1997909"/>
            <a:ext cx="936625" cy="1582737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chemeClr val="accent2"/>
                </a:solidFill>
              </a:rPr>
              <a:t>4</a:t>
            </a:r>
            <a:endParaRPr lang="vi-VN" sz="6000" b="1" dirty="0">
              <a:solidFill>
                <a:schemeClr val="accent2"/>
              </a:solidFill>
            </a:endParaRPr>
          </a:p>
        </p:txBody>
      </p:sp>
      <p:sp>
        <p:nvSpPr>
          <p:cNvPr id="8220" name="Freeform 54"/>
          <p:cNvSpPr>
            <a:spLocks/>
          </p:cNvSpPr>
          <p:nvPr/>
        </p:nvSpPr>
        <p:spPr bwMode="auto">
          <a:xfrm rot="-1165290">
            <a:off x="4752976" y="349726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8221" name="AutoShape 55"/>
          <p:cNvSpPr>
            <a:spLocks noChangeArrowheads="1"/>
          </p:cNvSpPr>
          <p:nvPr/>
        </p:nvSpPr>
        <p:spPr bwMode="auto">
          <a:xfrm rot="-1165290">
            <a:off x="4552951" y="353218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8222" name="Oval 41">
            <a:hlinkClick r:id="" action="ppaction://noaction"/>
          </p:cNvPr>
          <p:cNvSpPr>
            <a:spLocks noChangeArrowheads="1"/>
          </p:cNvSpPr>
          <p:nvPr/>
        </p:nvSpPr>
        <p:spPr bwMode="auto">
          <a:xfrm rot="632288">
            <a:off x="6040439" y="3074989"/>
            <a:ext cx="936625" cy="1582737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chemeClr val="accent2"/>
                </a:solidFill>
              </a:rPr>
              <a:t>10</a:t>
            </a:r>
            <a:endParaRPr lang="vi-VN" sz="5400" b="1" dirty="0">
              <a:solidFill>
                <a:schemeClr val="accent2"/>
              </a:solidFill>
            </a:endParaRPr>
          </a:p>
        </p:txBody>
      </p:sp>
      <p:sp>
        <p:nvSpPr>
          <p:cNvPr id="8223" name="Freeform 42"/>
          <p:cNvSpPr>
            <a:spLocks/>
          </p:cNvSpPr>
          <p:nvPr/>
        </p:nvSpPr>
        <p:spPr bwMode="auto">
          <a:xfrm rot="632288">
            <a:off x="5715869" y="4587632"/>
            <a:ext cx="468313" cy="2400888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" name="AutoShape 43"/>
          <p:cNvSpPr>
            <a:spLocks noChangeArrowheads="1"/>
          </p:cNvSpPr>
          <p:nvPr/>
        </p:nvSpPr>
        <p:spPr bwMode="auto">
          <a:xfrm rot="632288">
            <a:off x="6237288" y="46370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8225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-672914">
            <a:off x="4768851" y="3294064"/>
            <a:ext cx="936625" cy="158273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92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chemeClr val="accent2"/>
                </a:solidFill>
              </a:rPr>
              <a:t>9</a:t>
            </a:r>
            <a:endParaRPr lang="vi-VN" sz="6000" b="1">
              <a:solidFill>
                <a:schemeClr val="accent2"/>
              </a:solidFill>
            </a:endParaRPr>
          </a:p>
        </p:txBody>
      </p:sp>
      <p:sp>
        <p:nvSpPr>
          <p:cNvPr id="8226" name="Freeform 14"/>
          <p:cNvSpPr>
            <a:spLocks/>
          </p:cNvSpPr>
          <p:nvPr/>
        </p:nvSpPr>
        <p:spPr bwMode="auto">
          <a:xfrm rot="-672914">
            <a:off x="5154112" y="4881694"/>
            <a:ext cx="468312" cy="1969364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7" name="AutoShape 15"/>
          <p:cNvSpPr>
            <a:spLocks noChangeArrowheads="1"/>
          </p:cNvSpPr>
          <p:nvPr/>
        </p:nvSpPr>
        <p:spPr bwMode="auto">
          <a:xfrm rot="-672914">
            <a:off x="5303838" y="48672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8228" name="Oval 37">
            <a:hlinkClick r:id="" action="ppaction://noaction"/>
          </p:cNvPr>
          <p:cNvSpPr>
            <a:spLocks noChangeArrowheads="1"/>
          </p:cNvSpPr>
          <p:nvPr/>
        </p:nvSpPr>
        <p:spPr bwMode="auto">
          <a:xfrm rot="265461">
            <a:off x="5576889" y="4060825"/>
            <a:ext cx="936625" cy="1582738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12</a:t>
            </a:r>
            <a:endParaRPr lang="vi-VN" sz="4000" b="1" dirty="0">
              <a:solidFill>
                <a:schemeClr val="accent2"/>
              </a:solidFill>
            </a:endParaRPr>
          </a:p>
        </p:txBody>
      </p:sp>
      <p:sp>
        <p:nvSpPr>
          <p:cNvPr id="8229" name="AutoShape 39"/>
          <p:cNvSpPr>
            <a:spLocks noChangeArrowheads="1"/>
          </p:cNvSpPr>
          <p:nvPr/>
        </p:nvSpPr>
        <p:spPr bwMode="auto">
          <a:xfrm rot="265461">
            <a:off x="5867401" y="5637213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38" name="Oval 37">
            <a:hlinkClick r:id="" action="ppaction://noaction"/>
          </p:cNvPr>
          <p:cNvSpPr>
            <a:spLocks noChangeArrowheads="1"/>
          </p:cNvSpPr>
          <p:nvPr/>
        </p:nvSpPr>
        <p:spPr bwMode="auto">
          <a:xfrm rot="1692273">
            <a:off x="8200478" y="2854588"/>
            <a:ext cx="853501" cy="152110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13</a:t>
            </a:r>
            <a:endParaRPr lang="vi-VN" sz="5400" b="1" dirty="0">
              <a:solidFill>
                <a:srgbClr val="FFFF00"/>
              </a:solidFill>
            </a:endParaRPr>
          </a:p>
        </p:txBody>
      </p:sp>
      <p:sp>
        <p:nvSpPr>
          <p:cNvPr id="39" name="AutoShape 39"/>
          <p:cNvSpPr>
            <a:spLocks noChangeArrowheads="1"/>
          </p:cNvSpPr>
          <p:nvPr/>
        </p:nvSpPr>
        <p:spPr bwMode="auto">
          <a:xfrm rot="265461">
            <a:off x="8161514" y="4196251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0" name="Freeform 42"/>
          <p:cNvSpPr>
            <a:spLocks/>
          </p:cNvSpPr>
          <p:nvPr/>
        </p:nvSpPr>
        <p:spPr bwMode="auto">
          <a:xfrm rot="632288">
            <a:off x="5595038" y="3832716"/>
            <a:ext cx="1224879" cy="299842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41" name="Oval 53">
            <a:hlinkClick r:id="" action="ppaction://noaction"/>
          </p:cNvPr>
          <p:cNvSpPr>
            <a:spLocks noChangeArrowheads="1"/>
          </p:cNvSpPr>
          <p:nvPr/>
        </p:nvSpPr>
        <p:spPr bwMode="auto">
          <a:xfrm rot="20389942">
            <a:off x="3133498" y="2266725"/>
            <a:ext cx="936625" cy="1582737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14</a:t>
            </a:r>
            <a:endParaRPr lang="vi-VN" sz="6000" b="1" dirty="0">
              <a:solidFill>
                <a:srgbClr val="FFFF00"/>
              </a:solidFill>
            </a:endParaRPr>
          </a:p>
        </p:txBody>
      </p:sp>
      <p:sp>
        <p:nvSpPr>
          <p:cNvPr id="42" name="Freeform 54"/>
          <p:cNvSpPr>
            <a:spLocks/>
          </p:cNvSpPr>
          <p:nvPr/>
        </p:nvSpPr>
        <p:spPr bwMode="auto">
          <a:xfrm rot="19295598">
            <a:off x="4496836" y="364966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43" name="AutoShape 55"/>
          <p:cNvSpPr>
            <a:spLocks noChangeArrowheads="1"/>
          </p:cNvSpPr>
          <p:nvPr/>
        </p:nvSpPr>
        <p:spPr bwMode="auto">
          <a:xfrm rot="19295598">
            <a:off x="3785235" y="368458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4" name="Oval 49">
            <a:hlinkClick r:id="" action="ppaction://noaction"/>
          </p:cNvPr>
          <p:cNvSpPr>
            <a:spLocks noChangeArrowheads="1"/>
          </p:cNvSpPr>
          <p:nvPr/>
        </p:nvSpPr>
        <p:spPr bwMode="auto">
          <a:xfrm rot="18865385">
            <a:off x="3318262" y="3644836"/>
            <a:ext cx="936625" cy="15827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15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45" name="AutoShape 55"/>
          <p:cNvSpPr>
            <a:spLocks noChangeArrowheads="1"/>
          </p:cNvSpPr>
          <p:nvPr/>
        </p:nvSpPr>
        <p:spPr bwMode="auto">
          <a:xfrm rot="-1165290">
            <a:off x="4395753" y="4818476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6" name="Oval 45">
            <a:hlinkClick r:id="" action="ppaction://noaction"/>
          </p:cNvPr>
          <p:cNvSpPr>
            <a:spLocks noChangeArrowheads="1"/>
          </p:cNvSpPr>
          <p:nvPr/>
        </p:nvSpPr>
        <p:spPr bwMode="auto">
          <a:xfrm rot="1287110">
            <a:off x="8382001" y="1219200"/>
            <a:ext cx="936625" cy="1582738"/>
          </a:xfrm>
          <a:prstGeom prst="ellipse">
            <a:avLst/>
          </a:prstGeom>
          <a:blipFill>
            <a:blip r:embed="rId10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16</a:t>
            </a:r>
            <a:endParaRPr lang="vi-VN" sz="6000" b="1" dirty="0">
              <a:solidFill>
                <a:srgbClr val="C00000"/>
              </a:solidFill>
            </a:endParaRPr>
          </a:p>
        </p:txBody>
      </p:sp>
      <p:sp>
        <p:nvSpPr>
          <p:cNvPr id="47" name="Freeform 10"/>
          <p:cNvSpPr>
            <a:spLocks/>
          </p:cNvSpPr>
          <p:nvPr/>
        </p:nvSpPr>
        <p:spPr bwMode="auto">
          <a:xfrm rot="1198510">
            <a:off x="7500872" y="4132383"/>
            <a:ext cx="266847" cy="27000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 rot="1198510">
            <a:off x="8414533" y="2685181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9" name="Rectangle 48"/>
          <p:cNvSpPr/>
          <p:nvPr/>
        </p:nvSpPr>
        <p:spPr>
          <a:xfrm>
            <a:off x="-1" y="188423"/>
            <a:ext cx="3981133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137" y="0"/>
            <a:ext cx="121920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76 -77.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20000"/>
              </a:spcBef>
              <a:defRPr/>
            </a:pPr>
            <a:endParaRPr lang="en-US" sz="4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FC175-1A12-4AFA-8A34-35FD6B7E3792}"/>
              </a:ext>
            </a:extLst>
          </p:cNvPr>
          <p:cNvSpPr txBox="1"/>
          <p:nvPr/>
        </p:nvSpPr>
        <p:spPr>
          <a:xfrm>
            <a:off x="11130" y="13263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Thuyên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1DF0B6-4EF8-4F8F-88B1-E08C7F4C9B47}"/>
              </a:ext>
            </a:extLst>
          </p:cNvPr>
          <p:cNvSpPr txBox="1"/>
          <p:nvPr/>
        </p:nvSpPr>
        <p:spPr>
          <a:xfrm>
            <a:off x="22260" y="1905000"/>
            <a:ext cx="121808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8EE120-2DEF-4CAD-856F-2D94EA22DAE8}"/>
              </a:ext>
            </a:extLst>
          </p:cNvPr>
          <p:cNvSpPr txBox="1"/>
          <p:nvPr/>
        </p:nvSpPr>
        <p:spPr>
          <a:xfrm>
            <a:off x="-34247" y="3533121"/>
            <a:ext cx="12221110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20000"/>
              </a:spcBef>
              <a:defRPr/>
            </a:pPr>
            <a:r>
              <a:rPr lang="vi-VN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FADA22-8113-4423-9FC0-38A02182C3A7}"/>
              </a:ext>
            </a:extLst>
          </p:cNvPr>
          <p:cNvSpPr txBox="1"/>
          <p:nvPr/>
        </p:nvSpPr>
        <p:spPr>
          <a:xfrm>
            <a:off x="36815" y="4564231"/>
            <a:ext cx="121920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0"/>
            <a:ext cx="11887200" cy="12954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4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81- 82.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7F6AE-E385-4ECC-90A3-27AD0D069D86}"/>
              </a:ext>
            </a:extLst>
          </p:cNvPr>
          <p:cNvSpPr txBox="1"/>
          <p:nvPr/>
        </p:nvSpPr>
        <p:spPr>
          <a:xfrm>
            <a:off x="-24829" y="1447800"/>
            <a:ext cx="12420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9E4A60-A762-42B6-B1EE-C066468DD500}"/>
              </a:ext>
            </a:extLst>
          </p:cNvPr>
          <p:cNvSpPr txBox="1"/>
          <p:nvPr/>
        </p:nvSpPr>
        <p:spPr>
          <a:xfrm>
            <a:off x="-24829" y="2112021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BAD640-DDB3-479A-8EAD-28CFFCD39F01}"/>
              </a:ext>
            </a:extLst>
          </p:cNvPr>
          <p:cNvSpPr txBox="1"/>
          <p:nvPr/>
        </p:nvSpPr>
        <p:spPr>
          <a:xfrm>
            <a:off x="9418" y="343546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65190B-6CD4-4A13-9527-4DF0B66C0BD0}"/>
              </a:ext>
            </a:extLst>
          </p:cNvPr>
          <p:cNvSpPr txBox="1"/>
          <p:nvPr/>
        </p:nvSpPr>
        <p:spPr>
          <a:xfrm>
            <a:off x="-9846" y="3997390"/>
            <a:ext cx="122112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913" indent="-61913">
              <a:spcBef>
                <a:spcPts val="0"/>
              </a:spcBef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6718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787403-F22E-4710-8528-6BB02F307FD6}"/>
              </a:ext>
            </a:extLst>
          </p:cNvPr>
          <p:cNvSpPr txBox="1"/>
          <p:nvPr/>
        </p:nvSpPr>
        <p:spPr>
          <a:xfrm>
            <a:off x="0" y="68580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782B32-8F07-48D4-9787-3A8A77B6007E}"/>
              </a:ext>
            </a:extLst>
          </p:cNvPr>
          <p:cNvSpPr txBox="1"/>
          <p:nvPr/>
        </p:nvSpPr>
        <p:spPr>
          <a:xfrm>
            <a:off x="23973" y="2009239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8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C98BB6-6AE1-4072-A310-F3DCDD706B97}"/>
              </a:ext>
            </a:extLst>
          </p:cNvPr>
          <p:cNvSpPr txBox="1"/>
          <p:nvPr/>
        </p:nvSpPr>
        <p:spPr>
          <a:xfrm>
            <a:off x="0" y="-5417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highlight>
                  <a:srgbClr val="FFFF6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highlight>
                  <a:srgbClr val="FFFF6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highlight>
                  <a:srgbClr val="FFFF6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highlight>
                  <a:srgbClr val="FFFF6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000" dirty="0">
                <a:highlight>
                  <a:srgbClr val="FFFF6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highlight>
                  <a:srgbClr val="FFFF6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highlight>
                  <a:srgbClr val="FFFF6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highlight>
                  <a:srgbClr val="FFFF6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highlight>
                  <a:srgbClr val="FFFF6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84 -85.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95766-6AF4-4075-B0AF-B02B07400F43}"/>
              </a:ext>
            </a:extLst>
          </p:cNvPr>
          <p:cNvSpPr txBox="1"/>
          <p:nvPr/>
        </p:nvSpPr>
        <p:spPr>
          <a:xfrm>
            <a:off x="0" y="160020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Hai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-ô-pi-a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5F376F-5F3C-4F1F-B41A-61EF46918DBB}"/>
              </a:ext>
            </a:extLst>
          </p:cNvPr>
          <p:cNvSpPr txBox="1"/>
          <p:nvPr/>
        </p:nvSpPr>
        <p:spPr>
          <a:xfrm>
            <a:off x="0" y="2308086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-ô-pi-a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C5930-1E63-409A-8900-0655F75EBB83}"/>
              </a:ext>
            </a:extLst>
          </p:cNvPr>
          <p:cNvSpPr txBox="1"/>
          <p:nvPr/>
        </p:nvSpPr>
        <p:spPr>
          <a:xfrm>
            <a:off x="4281" y="3631525"/>
            <a:ext cx="121877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Khi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75BE58-7605-447B-9767-27CA0457ABC5}"/>
              </a:ext>
            </a:extLst>
          </p:cNvPr>
          <p:cNvSpPr txBox="1"/>
          <p:nvPr/>
        </p:nvSpPr>
        <p:spPr>
          <a:xfrm>
            <a:off x="30822" y="4419600"/>
            <a:ext cx="121920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8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1253</Words>
  <Application>Microsoft Office PowerPoint</Application>
  <PresentationFormat>Widescreen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.VnTime</vt:lpstr>
      <vt:lpstr>Arial</vt:lpstr>
      <vt:lpstr>Calibri</vt:lpstr>
      <vt:lpstr>HP001 4 hàng</vt:lpstr>
      <vt:lpstr>Times New Roman</vt:lpstr>
      <vt:lpstr>VNI-Times</vt:lpstr>
      <vt:lpstr>Office Theme</vt:lpstr>
      <vt:lpstr>1_Office Theme</vt:lpstr>
      <vt:lpstr>TIẾNG VIỆT ÔN TẬP CUỐI HỌC KÌ I  (TIẾT 1)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Tư thế ngồi viết</vt:lpstr>
      <vt:lpstr>Thứ hai ngày 3 tháng 1 năm 2022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Tran Hoàng</cp:lastModifiedBy>
  <cp:revision>89</cp:revision>
  <dcterms:created xsi:type="dcterms:W3CDTF">2012-11-26T07:18:10Z</dcterms:created>
  <dcterms:modified xsi:type="dcterms:W3CDTF">2021-12-26T07:24:25Z</dcterms:modified>
</cp:coreProperties>
</file>