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 id="2147483705" r:id="rId4"/>
  </p:sldMasterIdLst>
  <p:notesMasterIdLst>
    <p:notesMasterId r:id="rId49"/>
  </p:notesMasterIdLst>
  <p:sldIdLst>
    <p:sldId id="325" r:id="rId5"/>
    <p:sldId id="382" r:id="rId6"/>
    <p:sldId id="337" r:id="rId7"/>
    <p:sldId id="338" r:id="rId8"/>
    <p:sldId id="339" r:id="rId9"/>
    <p:sldId id="340" r:id="rId10"/>
    <p:sldId id="336" r:id="rId11"/>
    <p:sldId id="279" r:id="rId12"/>
    <p:sldId id="305" r:id="rId13"/>
    <p:sldId id="282" r:id="rId14"/>
    <p:sldId id="283" r:id="rId15"/>
    <p:sldId id="290" r:id="rId16"/>
    <p:sldId id="291" r:id="rId17"/>
    <p:sldId id="294" r:id="rId18"/>
    <p:sldId id="316" r:id="rId19"/>
    <p:sldId id="334" r:id="rId20"/>
    <p:sldId id="342"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18" r:id="rId45"/>
    <p:sldId id="320" r:id="rId46"/>
    <p:sldId id="322" r:id="rId47"/>
    <p:sldId id="323"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53" autoAdjust="0"/>
    <p:restoredTop sz="94660"/>
  </p:normalViewPr>
  <p:slideViewPr>
    <p:cSldViewPr>
      <p:cViewPr varScale="1">
        <p:scale>
          <a:sx n="73" d="100"/>
          <a:sy n="73" d="100"/>
        </p:scale>
        <p:origin x="78" y="1188"/>
      </p:cViewPr>
      <p:guideLst>
        <p:guide orient="horz" pos="1620"/>
        <p:guide pos="287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C6594-8249-46DA-8EF3-40FAA6A6B190}" type="datetimeFigureOut">
              <a:rPr lang="vi-VN" smtClean="0"/>
              <a:t>28/02/2022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A06CD-5BC3-4CF1-9516-FFDBF6B2AA86}" type="slidenum">
              <a:rPr lang="vi-VN" smtClean="0"/>
              <a:t>‹#›</a:t>
            </a:fld>
            <a:endParaRPr lang="vi-VN"/>
          </a:p>
        </p:txBody>
      </p:sp>
    </p:spTree>
    <p:extLst>
      <p:ext uri="{BB962C8B-B14F-4D97-AF65-F5344CB8AC3E}">
        <p14:creationId xmlns:p14="http://schemas.microsoft.com/office/powerpoint/2010/main" val="200919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Tranh vẽ một cậu bé đang bị trói tay và cậu bé đang nói chuyện gì đó với vị vua. Vậy để biết cậu bé và vị vua đang nói chuyện gì chúng 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031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Để biết được chuyện gì xảy ra khi cậu bé bị dẫn đến trước mặt vua và cậu bé bị thoát được</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580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Đây là hình ảnh của 2 câu đối và các con có thấy hình ảnh này quen thuộc không nào? Đúng rồi đây là hình ảnh quen thuộc đặc biệt là vào các dịp lễ tết người ta treo câu đối trong nhà với mong muốn năm mới bình an, may mắn và thành công.</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04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Trong đoạn có nhắc đến từ “tức cảnh” vậy các con cho cô biết tức cảnh là gì?</a:t>
            </a:r>
            <a:endParaRPr lang="en-US" sz="1200" kern="1200" dirty="0">
              <a:solidFill>
                <a:schemeClr val="tx1"/>
              </a:solidFill>
              <a:effectLst/>
              <a:latin typeface="+mn-lt"/>
              <a:ea typeface="+mn-ea"/>
              <a:cs typeface="+mn-cs"/>
            </a:endParaRPr>
          </a:p>
          <a:p>
            <a:r>
              <a:rPr lang="vi-VN" sz="1200" kern="1200" dirty="0">
                <a:solidFill>
                  <a:schemeClr val="tx1"/>
                </a:solidFill>
                <a:effectLst/>
                <a:latin typeface="+mn-lt"/>
                <a:ea typeface="+mn-ea"/>
                <a:cs typeface="+mn-cs"/>
              </a:rPr>
              <a:t>TL: Tức cảnh nghĩa là thấy cảnh mà có cảm xúc liền nảy ra thơ, văn. </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127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mn-lt"/>
                <a:ea typeface="+mn-ea"/>
                <a:cs typeface="+mn-cs"/>
              </a:rPr>
              <a:t>Quan sát tranh: Nhà vua khi ở HT ngăm cảnh khi 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4696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Khi nghe vế đối của nhà vua CBQ liền lấy cảnh mình đang bị trói để đối lại vua.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3921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Cao Bá Quát là người thông minh, tài trí</a:t>
            </a:r>
            <a:r>
              <a:rPr lang="vi-VN" sz="1200" kern="1200" dirty="0">
                <a:solidFill>
                  <a:schemeClr val="tx1"/>
                </a:solidFill>
                <a:effectLst/>
                <a:latin typeface="+mn-lt"/>
                <a:ea typeface="+mn-ea"/>
                <a:cs typeface="+mn-cs"/>
              </a:rPr>
              <a:t>. Ngoài việc thông minh tài trí CBQ còn là người đối đáp giỏi. Nhờ việc thông minh tài trí khi đối lại được vế đối của vua CBQ còn là cậu bé tự tin, lễ phép giám bày tỏ thái độ, quan điểm của mình trước mặt vua. Và các con cũng nhớ nhé trong cuộc sống các con sẽ gặp phải những tình huống đối đáp với mọi người, với cô giáo, ba mẹ, bạn bè và những người thân khi đó các con hãy nhớ đối đáp lại một cách lễ phép, tự tin bày tỏ ý kiến quan điểm của mình nhé.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562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8</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11</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Đây là hình ảnh của 2 câu đối và các con có thấy hình ảnh này quen thuộc không nào? Đúng rồi đây là hình ảnh quen thuộc đặc biệt là vào các dịp lễ tết người ta treo câu đối trong nhà với mong muốn năm mới bình an, may mắn và thành công.</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13</a:t>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Quan sát tranh: Nhà vua khi ở HT ngăm cảnh khi 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14</a:t>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D2D7ABA-4893-400E-A0AB-B6E88A736D9C}" type="slidenum">
              <a:rPr lang="en-US" altLang="en-US" smtClean="0"/>
              <a:pPr eaLnBrk="1" hangingPunct="1"/>
              <a:t>16</a:t>
            </a:fld>
            <a:endParaRPr lang="en-US" alt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076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094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quân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lính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những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động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TL: </a:t>
            </a:r>
            <a:r>
              <a:rPr lang="en-US" sz="1200" kern="1200" dirty="0" err="1">
                <a:solidFill>
                  <a:schemeClr val="tx1"/>
                </a:solidFill>
                <a:effectLst/>
                <a:latin typeface="+mn-lt"/>
                <a:ea typeface="+mn-ea"/>
                <a:cs typeface="+mn-cs"/>
              </a:rPr>
              <a:t>Vì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bảo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cho</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đến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gần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ai </a:t>
            </a:r>
            <a:r>
              <a:rPr lang="en-US" sz="1200" kern="1200" dirty="0" err="1">
                <a:solidFill>
                  <a:schemeClr val="tx1"/>
                </a:solidFill>
                <a:effectLst/>
                <a:latin typeface="+mn-lt"/>
                <a:ea typeface="+mn-ea"/>
                <a:cs typeface="+mn-cs"/>
              </a:rPr>
              <a:t>cản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đường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đi</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Vậy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giúp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biết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được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ở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gì</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xảy</a:t>
            </a:r>
            <a:r>
              <a:rPr lang="en-US" sz="1200" kern="1200" dirty="0">
                <a:solidFill>
                  <a:schemeClr val="tx1"/>
                </a:solidFill>
                <a:effectLst/>
                <a:latin typeface="+mn-lt"/>
                <a:ea typeface="+mn-ea"/>
                <a:cs typeface="+mn-cs"/>
              </a:rPr>
              <a:t> ra hay </a:t>
            </a:r>
            <a:r>
              <a:rPr lang="en-US" sz="1200" kern="1200" dirty="0" err="1">
                <a:solidFill>
                  <a:schemeClr val="tx1"/>
                </a:solidFill>
                <a:effectLst/>
                <a:latin typeface="+mn-lt"/>
                <a:ea typeface="+mn-ea"/>
                <a:cs typeface="+mn-cs"/>
              </a:rPr>
              <a:t>không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chúng</a:t>
            </a:r>
            <a:r>
              <a:rPr lang="en-US" sz="1200" kern="1200" dirty="0">
                <a:solidFill>
                  <a:schemeClr val="tx1"/>
                </a:solidFill>
                <a:effectLst/>
                <a:latin typeface="+mn-lt"/>
                <a:ea typeface="+mn-ea"/>
                <a:cs typeface="+mn-cs"/>
              </a:rPr>
              <a:t> ta </a:t>
            </a:r>
            <a:r>
              <a:rPr lang="en-US" sz="1200" kern="1200" dirty="0" err="1">
                <a:solidFill>
                  <a:schemeClr val="tx1"/>
                </a:solidFill>
                <a:effectLst/>
                <a:latin typeface="+mn-lt"/>
                <a:ea typeface="+mn-ea"/>
                <a:cs typeface="+mn-cs"/>
              </a:rPr>
              <a:t>cùng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tìm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hiểu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đoạn</a:t>
            </a:r>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nhé</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396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68580" tIns="34290" rIns="68580" bIns="34290"/>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68580" tIns="34290" rIns="68580" bIns="34290"/>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68580" tIns="34290" rIns="68580" bIns="34290"/>
          <a:lstStyle>
            <a:lvl1pPr>
              <a:defRPr/>
            </a:lvl1pPr>
          </a:lstStyle>
          <a:p>
            <a:pPr>
              <a:defRPr/>
            </a:pPr>
            <a:fld id="{7799A93B-30F3-4A3B-AD09-8549978AAD86}" type="slidenum">
              <a:rPr lang="en-US"/>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9FB1C01B-6E68-403B-95A4-A5A99F060003}" type="slidenum">
              <a:rPr lang="en-US" altLang="vi-VN"/>
              <a:t>‹#›</a:t>
            </a:fld>
            <a:endParaRPr lang="en-US" alt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055F9A08-C42D-47BA-9387-D3DF1E6FD599}" type="slidenum">
              <a:rPr lang="en-US" altLang="vi-VN"/>
              <a:pPr>
                <a:defRPr/>
              </a:pPr>
              <a:t>‹#›</a:t>
            </a:fld>
            <a:endParaRPr lang="en-US" altLang="vi-VN"/>
          </a:p>
        </p:txBody>
      </p:sp>
    </p:spTree>
    <p:extLst>
      <p:ext uri="{BB962C8B-B14F-4D97-AF65-F5344CB8AC3E}">
        <p14:creationId xmlns:p14="http://schemas.microsoft.com/office/powerpoint/2010/main" val="3579669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C1927B-512A-42EB-95A0-8E6021E9797A}"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0DEB9C-210A-42DA-B7F6-AC68E28B2363}"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EB12A9-F2F7-4C70-8412-5F52BF290ED3}"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DE976B-A95E-4F70-9283-B85AE6203824}"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EF9EAB-95EA-45EC-8656-AC8F209E0003}"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244C16D-B2AC-48DB-929B-CCA1CFDCBB58}"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A60C42-0D34-4649-9A28-CCD608479A1A}"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64BB29-84F2-4774-AC5E-A3355212FE32}"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7412D0-EBD7-45D1-9C16-C9AC178E9335}"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4CD262-FEE0-48DF-B030-D31814CEBA3C}"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C2938F-AED2-49FF-8F24-AD875B0246F9}" type="slidenum">
              <a:rPr lang="en-US" altLang="en-US"/>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6982-8AA7-4108-AC68-5026A3DBDA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6889F9B-333A-41B2-BC72-5F0F9827DE0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953299-FFE6-4623-A439-C22ABAA51A7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2A29A13-5B7D-4ED2-AAAD-89E424803904}"/>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95B041-476B-41CD-86F4-0F416279635E}"/>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94435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7DB5-EC67-4F04-BAF4-B1035DFE1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F3FA0-61D7-4F75-99CA-BCBAB12A2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B3780-4FC6-400E-8DBF-ABEF7B5DD7F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2987E0-3D47-4B74-AC21-812FA08CA8D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7C07F8-2689-44D9-9651-23EDB28A5B9D}"/>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02669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0632-AA11-4103-866F-AC55481C0D3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87E6939-FECC-40D1-A198-0B67525EB51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3BA351-6FD0-43F9-B1DD-547A98CA8272}"/>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DA9F895-02EB-4A1D-BEB9-0C4B387099C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07CAA0F-33F6-4611-A3EA-7ED2AB5C08F3}"/>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36906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483D-BF4D-4F50-A81B-4A699B38A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E327C-1269-40AE-9B8D-2FD04FD91C6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976A1-9FDB-4F0E-A26F-E0585F52048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ABAF76-80F5-4770-8ABC-36CB09C0E2B2}"/>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1DA1D9C-74A7-4A67-A985-25B61B7B17B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C0406C4-168B-43A3-9476-D3E136929562}"/>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2841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7C5C-683F-4CE6-9D3F-02E2441632C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16F80-3F05-446F-91B0-7766C85BD02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7CACDAC-E914-47CF-8437-E379342507F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CC15EB-6A2A-47B9-8D6D-8071FF50229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9FD8F-3DED-43F8-B66E-59DE026E646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E35191-FA00-4612-919E-CA5E8926267B}"/>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B779607-AD6D-4E06-B94E-7B31D7088B4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E42D121-F938-4C95-8863-DC65338A375F}"/>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21632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5950-BED6-4908-B82F-A533472AE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6C3503-6D68-4BD1-AECC-37F1E5349275}"/>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B840C33-56D9-42CA-BFF4-B927E8A64E5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1FE5639-886C-43C1-85EA-9FFA70B16F91}"/>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
        <p:nvSpPr>
          <p:cNvPr id="6" name="Rectangle 5">
            <a:extLst>
              <a:ext uri="{FF2B5EF4-FFF2-40B4-BE49-F238E27FC236}">
                <a16:creationId xmlns:a16="http://schemas.microsoft.com/office/drawing/2014/main" id="{BD188F21-3814-4A01-854E-F6177EB51082}"/>
              </a:ext>
            </a:extLst>
          </p:cNvPr>
          <p:cNvSpPr/>
          <p:nvPr userDrawn="1"/>
        </p:nvSpPr>
        <p:spPr>
          <a:xfrm>
            <a:off x="2286000" y="0"/>
            <a:ext cx="4572000" cy="553998"/>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732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E9BB0-BC52-47B1-8827-D53167FE216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E89DCE6-536E-4EA3-B42B-436328E3BD4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27BE43D-0719-41E1-8489-820DA73D9446}"/>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2540189" y="0"/>
            <a:ext cx="4063622" cy="8079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vua</a:t>
            </a:r>
            <a:endPar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5498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F504-5067-43F0-A590-D3C9CF4F4A7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192D00-95F8-43F9-9BA1-8CD49400DD6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325FE-B21A-4CA2-B6D3-67ECCB72445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3B14D3-A9AF-4AC9-8505-62004CA0C37C}"/>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58B1D9-6FB5-45DB-B4CB-8047D0AF25F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9D16F45-246B-4531-8238-5D4CB9C8E4EF}"/>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95922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5564-FE26-4452-B459-11618BEBBAB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E086507-12C1-4D6B-911A-936A249A8E9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6BF4B98-D2D4-40F7-9C06-49A67CA1F7A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6F5576-7D57-4A3D-B797-A8787A492187}"/>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CCF9942-F342-4B73-B3D0-B3DEC3CAF58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1646A6-9E25-43A0-807A-3948EE7A3204}"/>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77947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C838-7986-4B3A-B615-8E9C35B21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D14BD6-651F-4E44-B06B-251E97414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3CEEB-623F-4F58-B80C-2E47570FCC1D}"/>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E437C4-9590-446C-A976-2F2C07E90E7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22ADA36-6F46-4AF3-9D9D-ECCE8F9D3DBB}"/>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40758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9F163-948B-4E24-BEBA-FFF2E41F3DA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45623-6DE0-4D10-AB9C-1CA4AEC71CF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0D093-A1AE-41EB-BA7F-7992F6332154}"/>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22FAB9-6A2F-4757-A01A-2D7466E945D4}"/>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8DCCA8-ED70-4F17-A0B8-1D90BD6D6523}"/>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89973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defTabSz="685800">
              <a:defRPr/>
            </a:pPr>
            <a:endParaRPr lang="en-US">
              <a:solidFill>
                <a:prstClr val="black">
                  <a:tint val="75000"/>
                </a:prstClr>
              </a:solidFill>
            </a:endParaRPr>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defTabSz="685800">
              <a:defRPr/>
            </a:pPr>
            <a:endParaRPr lang="en-US">
              <a:solidFill>
                <a:prstClr val="black">
                  <a:tint val="75000"/>
                </a:prstClr>
              </a:solidFill>
            </a:endParaRPr>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defTabSz="685800">
              <a:defRPr/>
            </a:pPr>
            <a:fld id="{9FB1C01B-6E68-403B-95A4-A5A99F060003}" type="slidenum">
              <a:rPr lang="en-US" altLang="vi-VN" smtClean="0">
                <a:solidFill>
                  <a:prstClr val="black">
                    <a:tint val="75000"/>
                  </a:prstClr>
                </a:solidFill>
              </a:rPr>
              <a:pPr defTabSz="685800">
                <a:defRPr/>
              </a:pPr>
              <a:t>‹#›</a:t>
            </a:fld>
            <a:endParaRPr lang="en-US" altLang="vi-VN">
              <a:solidFill>
                <a:prstClr val="black">
                  <a:tint val="75000"/>
                </a:prstClr>
              </a:solidFill>
            </a:endParaRPr>
          </a:p>
        </p:txBody>
      </p:sp>
    </p:spTree>
    <p:extLst>
      <p:ext uri="{BB962C8B-B14F-4D97-AF65-F5344CB8AC3E}">
        <p14:creationId xmlns:p14="http://schemas.microsoft.com/office/powerpoint/2010/main" val="2316189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78867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795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932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877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7116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66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49272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5096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4292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92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9539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F6CCBF-3552-47C5-AAC7-57B51D734D8F}"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2/28/2022</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D9C6BE-2A86-42E7-9184-6A6FFDCA6BD7}"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19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lIns="68580" tIns="34290" rIns="68580" bIns="3429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lIns="68580" tIns="34290" rIns="68580" bIns="3429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lIns="68580" tIns="34290" rIns="68580" bIns="3429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99A93B-30F3-4A3B-AD09-8549978AAD86}"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752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2/28/2022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eaLnBrk="0" fontAlgn="base" hangingPunct="0">
              <a:spcBef>
                <a:spcPct val="0"/>
              </a:spcBef>
              <a:spcAft>
                <a:spcPct val="0"/>
              </a:spcAft>
              <a:defRPr/>
            </a:pPr>
            <a:fld id="{825F94F9-1371-4EFF-B40B-6AEE93B55BD4}" type="slidenum">
              <a:rPr lang="en-US" altLang="en-US">
                <a:latin typeface=".VnTime" panose="020B7200000000000000" pitchFamily="34" charset="0"/>
              </a:rPr>
              <a:t>‹#›</a:t>
            </a:fld>
            <a:endParaRPr lang="en-US" altLang="en-US">
              <a:latin typeface=".VnTime" panose="020B7200000000000000"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B9E30-1B73-4781-9959-CA55AE5AC33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F106BD-55EB-49F7-B50C-C3A95E201F6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1254F-CEE3-42D3-84A7-3D078BE4565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2FBB3E7-7923-44DC-BBA8-9707294906BC}" type="datetimeFigureOut">
              <a:rPr lang="en-US" smtClean="0">
                <a:solidFill>
                  <a:prstClr val="black">
                    <a:tint val="75000"/>
                  </a:prstClr>
                </a:solidFill>
              </a:rPr>
              <a:pPr defTabSz="685800"/>
              <a:t>2/28/2022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0F22A4-9867-405D-97E3-E2E549E545A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2F744C-1C26-449E-B0BA-E2B95DBEEA1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200474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552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11.jpeg"/><Relationship Id="rId4" Type="http://schemas.openxmlformats.org/officeDocument/2006/relationships/slide" Target="slide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40.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68858" y="2036537"/>
            <a:ext cx="5206284" cy="1084913"/>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vi-VN" sz="5400" b="1" dirty="0">
                <a:ln/>
                <a:solidFill>
                  <a:srgbClr val="00B050"/>
                </a:solidFill>
                <a:latin typeface="UTM Avo" panose="02040603050506020204" pitchFamily="18" charset="0"/>
              </a:rPr>
              <a:t>CHÀO MỪNG CÁC CON</a:t>
            </a:r>
          </a:p>
          <a:p>
            <a:pPr algn="ctr" eaLnBrk="1" fontAlgn="auto" hangingPunct="1">
              <a:spcBef>
                <a:spcPts val="0"/>
              </a:spcBef>
              <a:spcAft>
                <a:spcPts val="0"/>
              </a:spcAft>
              <a:defRPr/>
            </a:pPr>
            <a:r>
              <a:rPr lang="vi-VN" sz="5400" b="1" dirty="0">
                <a:ln/>
                <a:solidFill>
                  <a:srgbClr val="00B050"/>
                </a:solidFill>
                <a:latin typeface="UTM Avo" panose="02040603050506020204" pitchFamily="18" charset="0"/>
              </a:rPr>
              <a:t>ĐẾN VỚI TIẾT HỌC</a:t>
            </a:r>
            <a:endParaRPr lang="en-US" sz="5400" b="1" dirty="0">
              <a:ln/>
              <a:solidFill>
                <a:srgbClr val="00B050"/>
              </a:solidFill>
              <a:latin typeface="UTM Avo" panose="02040603050506020204" pitchFamily="18" charset="0"/>
            </a:endParaRPr>
          </a:p>
        </p:txBody>
      </p:sp>
    </p:spTree>
    <p:extLst>
      <p:ext uri="{BB962C8B-B14F-4D97-AF65-F5344CB8AC3E}">
        <p14:creationId xmlns:p14="http://schemas.microsoft.com/office/powerpoint/2010/main" val="166126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7604" y="441314"/>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err="1">
                <a:solidFill>
                  <a:srgbClr val="FF0000"/>
                </a:solidFill>
                <a:latin typeface="Times New Roman" panose="02020603050405020304" pitchFamily="18" charset="0"/>
              </a:rPr>
              <a:t>Ngự</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giá</a:t>
            </a:r>
            <a:r>
              <a:rPr lang="en-US" altLang="vi-VN" b="1" dirty="0">
                <a:solidFill>
                  <a:srgbClr val="FF0000"/>
                </a:solidFill>
                <a:latin typeface="Times New Roman" panose="02020603050405020304" pitchFamily="18" charset="0"/>
              </a:rPr>
              <a:t>:</a:t>
            </a:r>
          </a:p>
        </p:txBody>
      </p:sp>
      <p:sp>
        <p:nvSpPr>
          <p:cNvPr id="5" name="Text Box 4"/>
          <p:cNvSpPr txBox="1">
            <a:spLocks noChangeArrowheads="1"/>
          </p:cNvSpPr>
          <p:nvPr/>
        </p:nvSpPr>
        <p:spPr bwMode="auto">
          <a:xfrm>
            <a:off x="1143498" y="2344111"/>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err="1">
                <a:solidFill>
                  <a:srgbClr val="FF0000"/>
                </a:solidFill>
                <a:latin typeface="Times New Roman" panose="02020603050405020304" pitchFamily="18" charset="0"/>
              </a:rPr>
              <a:t>Xa</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giá</a:t>
            </a:r>
            <a:r>
              <a:rPr lang="en-US" altLang="vi-VN" b="1" dirty="0">
                <a:solidFill>
                  <a:srgbClr val="FF0000"/>
                </a:solidFill>
                <a:latin typeface="Times New Roman" panose="02020603050405020304" pitchFamily="18" charset="0"/>
              </a:rPr>
              <a:t>:</a:t>
            </a:r>
          </a:p>
        </p:txBody>
      </p:sp>
      <p:pic>
        <p:nvPicPr>
          <p:cNvPr id="6" name="Picture 5" descr="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9177" y="996284"/>
            <a:ext cx="3832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a:solidFill>
                  <a:schemeClr val="tx2">
                    <a:lumMod val="50000"/>
                  </a:schemeClr>
                </a:solidFill>
                <a:latin typeface="Times New Roman" panose="02020603050405020304" pitchFamily="18" charset="0"/>
              </a:rPr>
              <a:t>  </a:t>
            </a:r>
            <a:r>
              <a:rPr lang="vi-VN" altLang="vi-VN" b="1" dirty="0">
                <a:solidFill>
                  <a:schemeClr val="tx2">
                    <a:lumMod val="50000"/>
                  </a:schemeClr>
                </a:solidFill>
                <a:latin typeface="Times New Roman" panose="02020603050405020304" pitchFamily="18" charset="0"/>
              </a:rPr>
              <a:t>(</a:t>
            </a:r>
            <a:r>
              <a:rPr lang="en-US" altLang="vi-VN" b="1" dirty="0" err="1">
                <a:solidFill>
                  <a:schemeClr val="tx2">
                    <a:lumMod val="50000"/>
                  </a:schemeClr>
                </a:solidFill>
                <a:latin typeface="Times New Roman" panose="02020603050405020304" pitchFamily="18" charset="0"/>
              </a:rPr>
              <a:t>Vua</a:t>
            </a:r>
            <a:r>
              <a:rPr lang="vi-VN" altLang="vi-VN" b="1" dirty="0">
                <a:solidFill>
                  <a:schemeClr val="tx2">
                    <a:lumMod val="50000"/>
                  </a:schemeClr>
                </a:solidFill>
                <a:latin typeface="Times New Roman" panose="02020603050405020304" pitchFamily="18" charset="0"/>
              </a:rPr>
              <a:t>)</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ngồi</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trên</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xe</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hoặc</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kiệu</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để</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đi</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các</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nơi</a:t>
            </a:r>
            <a:r>
              <a:rPr lang="en-US" altLang="vi-VN" b="1" dirty="0">
                <a:solidFill>
                  <a:schemeClr val="tx2">
                    <a:lumMod val="50000"/>
                  </a:schemeClr>
                </a:solidFill>
                <a:latin typeface="Times New Roman" panose="02020603050405020304" pitchFamily="18" charset="0"/>
              </a:rPr>
              <a:t>.</a:t>
            </a:r>
          </a:p>
        </p:txBody>
      </p:sp>
      <p:sp>
        <p:nvSpPr>
          <p:cNvPr id="8" name="Text Box 7"/>
          <p:cNvSpPr txBox="1">
            <a:spLocks noChangeArrowheads="1"/>
          </p:cNvSpPr>
          <p:nvPr/>
        </p:nvSpPr>
        <p:spPr bwMode="auto">
          <a:xfrm>
            <a:off x="729161" y="2928886"/>
            <a:ext cx="2136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b="1" dirty="0" err="1">
                <a:latin typeface="Times New Roman" panose="02020603050405020304" pitchFamily="18" charset="0"/>
              </a:rPr>
              <a:t>Xe</a:t>
            </a:r>
            <a:r>
              <a:rPr lang="en-US" altLang="vi-VN" b="1" dirty="0">
                <a:latin typeface="Times New Roman" panose="02020603050405020304" pitchFamily="18" charset="0"/>
              </a:rPr>
              <a:t> </a:t>
            </a:r>
            <a:r>
              <a:rPr lang="en-US" altLang="vi-VN" b="1" dirty="0" err="1">
                <a:latin typeface="Times New Roman" panose="02020603050405020304" pitchFamily="18" charset="0"/>
              </a:rPr>
              <a:t>của</a:t>
            </a:r>
            <a:r>
              <a:rPr lang="en-US" altLang="vi-VN" b="1" dirty="0">
                <a:latin typeface="Times New Roman" panose="02020603050405020304" pitchFamily="18" charset="0"/>
              </a:rPr>
              <a:t> </a:t>
            </a:r>
            <a:r>
              <a:rPr lang="en-US" altLang="vi-VN" b="1" dirty="0" err="1">
                <a:latin typeface="Times New Roman" panose="02020603050405020304" pitchFamily="18" charset="0"/>
              </a:rPr>
              <a:t>vua</a:t>
            </a:r>
            <a:endParaRPr lang="en-US" altLang="vi-VN"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39952" cy="4299942"/>
          </a:xfrm>
          <a:prstGeom prst="rect">
            <a:avLst/>
          </a:prstGeom>
        </p:spPr>
      </p:pic>
      <p:sp>
        <p:nvSpPr>
          <p:cNvPr id="6" name="TextBox 5"/>
          <p:cNvSpPr txBox="1"/>
          <p:nvPr/>
        </p:nvSpPr>
        <p:spPr>
          <a:xfrm>
            <a:off x="3491880" y="4458272"/>
            <a:ext cx="2376264" cy="646331"/>
          </a:xfrm>
          <a:prstGeom prst="rect">
            <a:avLst/>
          </a:prstGeom>
          <a:noFill/>
        </p:spPr>
        <p:txBody>
          <a:bodyPr wrap="square" rtlCol="0">
            <a:spAutoFit/>
          </a:bodyPr>
          <a:lstStyle/>
          <a:p>
            <a:r>
              <a:rPr lang="vi-VN" sz="3600" b="1" dirty="0">
                <a:solidFill>
                  <a:srgbClr val="FF0000"/>
                </a:solidFill>
                <a:latin typeface="+mj-lt"/>
              </a:rPr>
              <a:t>Hồ Tây</a:t>
            </a:r>
          </a:p>
        </p:txBody>
      </p:sp>
      <p:pic>
        <p:nvPicPr>
          <p:cNvPr id="7" name="Picture 6" descr="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8897"/>
            <a:ext cx="4608512" cy="422116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743908" y="483518"/>
            <a:ext cx="1186046"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vi-VN" sz="4000" b="1" dirty="0">
                <a:solidFill>
                  <a:srgbClr val="FF0000"/>
                </a:solidFill>
                <a:latin typeface="Times New Roman" panose="02020603050405020304" pitchFamily="18" charset="0"/>
              </a:rPr>
              <a:t>Đối</a:t>
            </a:r>
            <a:endParaRPr lang="en-US" altLang="vi-VN" sz="4000" b="1" dirty="0">
              <a:solidFill>
                <a:srgbClr val="FF0000"/>
              </a:solidFill>
              <a:latin typeface="Times New Roman" panose="02020603050405020304" pitchFamily="18" charset="0"/>
            </a:endParaRPr>
          </a:p>
        </p:txBody>
      </p:sp>
      <p:sp>
        <p:nvSpPr>
          <p:cNvPr id="3" name="Text Box 6"/>
          <p:cNvSpPr txBox="1">
            <a:spLocks noChangeArrowheads="1"/>
          </p:cNvSpPr>
          <p:nvPr/>
        </p:nvSpPr>
        <p:spPr bwMode="auto">
          <a:xfrm>
            <a:off x="287524" y="1460511"/>
            <a:ext cx="8568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3600"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anose="02020603050405020304" pitchFamily="18" charset="0"/>
            </a:endParaRPr>
          </a:p>
        </p:txBody>
      </p:sp>
      <p:sp>
        <p:nvSpPr>
          <p:cNvPr id="4" name="Text Box 6"/>
          <p:cNvSpPr txBox="1">
            <a:spLocks noChangeArrowheads="1"/>
          </p:cNvSpPr>
          <p:nvPr/>
        </p:nvSpPr>
        <p:spPr bwMode="auto">
          <a:xfrm>
            <a:off x="287524" y="2787774"/>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3600"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 làm vế đối lại.</a:t>
            </a:r>
            <a:endParaRPr lang="en-US" altLang="vi-VN" sz="3600" b="1" dirty="0">
              <a:solidFill>
                <a:schemeClr val="tx2">
                  <a:lumMod val="50000"/>
                </a:schemeClr>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3744416" cy="44439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6815"/>
            <a:ext cx="4824535" cy="4427143"/>
          </a:xfrm>
          <a:prstGeom prst="rect">
            <a:avLst/>
          </a:prstGeom>
        </p:spPr>
      </p:pic>
      <p:sp>
        <p:nvSpPr>
          <p:cNvPr id="6" name="Rectangle 5"/>
          <p:cNvSpPr/>
          <p:nvPr/>
        </p:nvSpPr>
        <p:spPr>
          <a:xfrm>
            <a:off x="3203848" y="4443958"/>
            <a:ext cx="1948306" cy="646331"/>
          </a:xfrm>
          <a:prstGeom prst="rect">
            <a:avLst/>
          </a:prstGeom>
        </p:spPr>
        <p:txBody>
          <a:bodyPr wrap="square">
            <a:spAutoFit/>
          </a:bodyPr>
          <a:lstStyle/>
          <a:p>
            <a:pPr algn="just">
              <a:spcBef>
                <a:spcPct val="0"/>
              </a:spcBef>
              <a:buFontTx/>
              <a:buNone/>
            </a:pPr>
            <a:r>
              <a:rPr lang="vi-VN" altLang="vi-VN" sz="3600" b="1" dirty="0">
                <a:solidFill>
                  <a:srgbClr val="FF0000"/>
                </a:solidFill>
                <a:latin typeface="Times New Roman" panose="02020603050405020304" pitchFamily="18" charset="0"/>
              </a:rPr>
              <a:t>Câu đối</a:t>
            </a:r>
            <a:endParaRPr lang="en-US" altLang="vi-VN" sz="36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6" y="20461"/>
            <a:ext cx="4152165" cy="4386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0"/>
            <a:ext cx="4732784" cy="4386264"/>
          </a:xfrm>
          <a:prstGeom prst="rect">
            <a:avLst/>
          </a:prstGeom>
        </p:spPr>
      </p:pic>
      <p:sp>
        <p:nvSpPr>
          <p:cNvPr id="8" name="Rectangle 7"/>
          <p:cNvSpPr/>
          <p:nvPr/>
        </p:nvSpPr>
        <p:spPr>
          <a:xfrm>
            <a:off x="2063869" y="4386264"/>
            <a:ext cx="5168403" cy="584775"/>
          </a:xfrm>
          <a:prstGeom prst="rect">
            <a:avLst/>
          </a:prstGeom>
        </p:spPr>
        <p:txBody>
          <a:bodyPr wrap="none">
            <a:spAutoFit/>
          </a:bodyPr>
          <a:lstStyle/>
          <a:p>
            <a:r>
              <a:rPr lang="nl-NL" sz="32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32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869" y="667881"/>
            <a:ext cx="8755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Ngắt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p>
          <a:p>
            <a:pPr marL="457200" indent="-457200">
              <a:buFontTx/>
              <a:buChar char="-"/>
            </a:pPr>
            <a:r>
              <a:rPr lang="en-US" sz="3200" i="1" dirty="0" err="1">
                <a:latin typeface="Times New Roman" panose="02020603050405020304" pitchFamily="18" charset="0"/>
                <a:cs typeface="Times New Roman" panose="02020603050405020304" pitchFamily="18" charset="0"/>
              </a:rPr>
              <a:t>Hai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nhịp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giống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nhau</a:t>
            </a:r>
            <a:r>
              <a:rPr lang="en-US" sz="3200" i="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lẻo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cxnSp>
        <p:nvCxnSpPr>
          <p:cNvPr id="20" name="Straight Connector 19"/>
          <p:cNvCxnSpPr/>
          <p:nvPr/>
        </p:nvCxnSpPr>
        <p:spPr>
          <a:xfrm flipH="1">
            <a:off x="4652392"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11960"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156176"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28184"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884368"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12360"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1828800" y="1943100"/>
            <a:ext cx="5867400" cy="1085850"/>
          </a:xfrm>
          <a:prstGeom prst="rect">
            <a:avLst/>
          </a:prstGeom>
        </p:spPr>
        <p:txBody>
          <a:bodyPr wrap="none" fromWordArt="1">
            <a:prstTxWarp prst="textPlain">
              <a:avLst>
                <a:gd name="adj" fmla="val 50000"/>
              </a:avLst>
            </a:prstTxWarp>
          </a:bodyPr>
          <a:lstStyle/>
          <a:p>
            <a:pPr algn="ctr"/>
            <a:r>
              <a:rPr lang="vi-VN" sz="5400" b="1" kern="10" dirty="0">
                <a:ln w="19050">
                  <a:solidFill>
                    <a:srgbClr val="99CCFF"/>
                  </a:solidFill>
                  <a:round/>
                  <a:headEnd/>
                  <a:tailEnd/>
                </a:ln>
                <a:solidFill>
                  <a:srgbClr val="800080"/>
                </a:solidFill>
                <a:effectLst>
                  <a:outerShdw dist="35921" dir="2700000" algn="ctr" rotWithShape="0">
                    <a:srgbClr val="990000"/>
                  </a:outerShdw>
                </a:effectLst>
                <a:latin typeface="Times New Roman"/>
                <a:cs typeface="Times New Roman"/>
              </a:rPr>
              <a:t>Luyện đọc </a:t>
            </a:r>
            <a:r>
              <a:rPr lang="en-US" sz="5400" b="1" kern="10" dirty="0" smtClean="0">
                <a:ln w="19050">
                  <a:solidFill>
                    <a:srgbClr val="99CCFF"/>
                  </a:solidFill>
                  <a:round/>
                  <a:headEnd/>
                  <a:tailEnd/>
                </a:ln>
                <a:solidFill>
                  <a:srgbClr val="800080"/>
                </a:solidFill>
                <a:effectLst>
                  <a:outerShdw dist="35921" dir="2700000" algn="ctr" rotWithShape="0">
                    <a:srgbClr val="990000"/>
                  </a:outerShdw>
                </a:effectLst>
                <a:latin typeface="Times New Roman"/>
                <a:cs typeface="Times New Roman"/>
              </a:rPr>
              <a:t>nhóm</a:t>
            </a:r>
            <a:endParaRPr lang="en-US" sz="5400" b="1" kern="10" dirty="0">
              <a:ln w="19050">
                <a:solidFill>
                  <a:srgbClr val="99CCFF"/>
                </a:solidFill>
                <a:round/>
                <a:headEnd/>
                <a:tailEnd/>
              </a:ln>
              <a:solidFill>
                <a:srgbClr val="800080"/>
              </a:solidFill>
              <a:effectLst>
                <a:outerShdw dist="35921" dir="2700000" algn="ctr" rotWithShape="0">
                  <a:srgbClr val="990000"/>
                </a:outerShdw>
              </a:effectLst>
              <a:latin typeface="Times New Roman"/>
              <a:cs typeface="Times New Roman"/>
            </a:endParaRPr>
          </a:p>
        </p:txBody>
      </p:sp>
      <p:sp>
        <p:nvSpPr>
          <p:cNvPr id="16387" name="Text Box 67662"/>
          <p:cNvSpPr txBox="1">
            <a:spLocks noChangeArrowheads="1"/>
          </p:cNvSpPr>
          <p:nvPr/>
        </p:nvSpPr>
        <p:spPr bwMode="auto">
          <a:xfrm>
            <a:off x="0" y="59412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3200" b="1" u="sng">
                <a:solidFill>
                  <a:srgbClr val="0000CC"/>
                </a:solidFill>
                <a:latin typeface="Times New Roman" pitchFamily="18" charset="0"/>
              </a:rPr>
              <a:t>Tập đọc</a:t>
            </a:r>
            <a:endParaRPr lang="en-US" altLang="en-US" sz="3200" b="1" u="sng">
              <a:solidFill>
                <a:srgbClr val="0000CC"/>
              </a:solidFill>
              <a:latin typeface="Times New Roman" pitchFamily="18" charset="0"/>
              <a:cs typeface="Times New Roman" pitchFamily="18" charset="0"/>
            </a:endParaRPr>
          </a:p>
        </p:txBody>
      </p:sp>
      <p:sp>
        <p:nvSpPr>
          <p:cNvPr id="16388" name="Text Box 67661"/>
          <p:cNvSpPr txBox="1">
            <a:spLocks noChangeArrowheads="1"/>
          </p:cNvSpPr>
          <p:nvPr/>
        </p:nvSpPr>
        <p:spPr bwMode="auto">
          <a:xfrm>
            <a:off x="0" y="1051323"/>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3200" b="1" smtClean="0">
                <a:solidFill>
                  <a:srgbClr val="FF0000"/>
                </a:solidFill>
                <a:latin typeface="Times New Roman" pitchFamily="18" charset="0"/>
              </a:rPr>
              <a:t>Đối đáp với vua</a:t>
            </a:r>
            <a:endParaRPr lang="en-US" alt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0002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descr="Trellis"/>
          <p:cNvSpPr>
            <a:spLocks noChangeArrowheads="1" noChangeShapeType="1" noTextEdit="1"/>
          </p:cNvSpPr>
          <p:nvPr/>
        </p:nvSpPr>
        <p:spPr bwMode="auto">
          <a:xfrm>
            <a:off x="1763688" y="1203598"/>
            <a:ext cx="5943600" cy="1314450"/>
          </a:xfrm>
          <a:prstGeom prst="rect">
            <a:avLst/>
          </a:prstGeom>
        </p:spPr>
        <p:txBody>
          <a:bodyPr wrap="none" fromWordArt="1">
            <a:prstTxWarp prst="textCanUp">
              <a:avLst>
                <a:gd name="adj" fmla="val 85713"/>
              </a:avLst>
            </a:prstTxWarp>
          </a:bodyPr>
          <a:lstStyle/>
          <a:p>
            <a:pPr algn="ctr"/>
            <a:r>
              <a:rPr lang="en-US" sz="3600" kern="10" dirty="0" err="1"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Tìm</a:t>
            </a:r>
            <a:r>
              <a:rPr lang="en-US" sz="3600"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3600" kern="10" dirty="0" err="1"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hiểu</a:t>
            </a:r>
            <a:r>
              <a:rPr lang="en-US" sz="3600"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3600" kern="10" dirty="0" err="1"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bài</a:t>
            </a:r>
            <a:r>
              <a:rPr lang="en-US" sz="3600"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 </a:t>
            </a:r>
            <a:endParaRPr lang="en-US" sz="3600"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8639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7504" y="123478"/>
            <a:ext cx="304442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srgbClr val="7030A0"/>
                </a:solidFill>
                <a:effectLst/>
                <a:uLnTx/>
                <a:uFillTx/>
                <a:latin typeface="Times New Roman" pitchFamily="18" charset="0"/>
                <a:ea typeface="+mn-ea"/>
                <a:cs typeface="+mn-cs"/>
              </a:rPr>
              <a:t>2.Tìm </a:t>
            </a:r>
            <a:r>
              <a:rPr kumimoji="0" lang="en-US" altLang="vi-VN" sz="3600" b="1" i="0" u="none" strike="noStrike" kern="1200" cap="none" spc="0" normalizeH="0" baseline="0" noProof="0" dirty="0" err="1">
                <a:ln>
                  <a:noFill/>
                </a:ln>
                <a:solidFill>
                  <a:srgbClr val="7030A0"/>
                </a:solidFill>
                <a:effectLst/>
                <a:uLnTx/>
                <a:uFillTx/>
                <a:latin typeface="Times New Roman" pitchFamily="18" charset="0"/>
                <a:ea typeface="+mn-ea"/>
                <a:cs typeface="+mn-cs"/>
              </a:rPr>
              <a:t>hiểu</a:t>
            </a:r>
            <a:r>
              <a:rPr kumimoji="0" lang="en-US" altLang="vi-VN" sz="3600" b="1" i="0" u="none" strike="noStrike" kern="1200" cap="none" spc="0" normalizeH="0" baseline="0" noProof="0" dirty="0">
                <a:ln>
                  <a:noFill/>
                </a:ln>
                <a:solidFill>
                  <a:srgbClr val="7030A0"/>
                </a:solidFill>
                <a:effectLst/>
                <a:uLnTx/>
                <a:uFillTx/>
                <a:latin typeface="Times New Roman" pitchFamily="18" charset="0"/>
                <a:ea typeface="+mn-ea"/>
                <a:cs typeface="+mn-cs"/>
              </a:rPr>
              <a:t> </a:t>
            </a:r>
            <a:r>
              <a:rPr kumimoji="0" lang="en-US" altLang="vi-VN" sz="3600" b="1" i="0" u="none" strike="noStrike" kern="1200" cap="none" spc="0" normalizeH="0" baseline="0" noProof="0" dirty="0" err="1">
                <a:ln>
                  <a:noFill/>
                </a:ln>
                <a:solidFill>
                  <a:srgbClr val="7030A0"/>
                </a:solidFill>
                <a:effectLst/>
                <a:uLnTx/>
                <a:uFillTx/>
                <a:latin typeface="Times New Roman" pitchFamily="18" charset="0"/>
                <a:ea typeface="+mn-ea"/>
                <a:cs typeface="+mn-cs"/>
              </a:rPr>
              <a:t>bài</a:t>
            </a:r>
            <a:endParaRPr kumimoji="0" lang="en-US" sz="3600" b="0" i="0" u="none" strike="noStrike" kern="1200" cap="none" spc="0" normalizeH="0" baseline="0" noProof="0" dirty="0">
              <a:ln>
                <a:noFill/>
              </a:ln>
              <a:solidFill>
                <a:srgbClr val="7030A0"/>
              </a:solidFill>
              <a:effectLst/>
              <a:uLnTx/>
              <a:uFillTx/>
              <a:latin typeface="Calibri"/>
              <a:ea typeface="+mn-ea"/>
              <a:cs typeface="+mn-cs"/>
            </a:endParaRPr>
          </a:p>
        </p:txBody>
      </p:sp>
      <p:sp>
        <p:nvSpPr>
          <p:cNvPr id="3" name="TextBox 2"/>
          <p:cNvSpPr txBox="1"/>
          <p:nvPr/>
        </p:nvSpPr>
        <p:spPr>
          <a:xfrm>
            <a:off x="2699792" y="1721897"/>
            <a:ext cx="41044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Đối đáp với vua</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TextBox 3"/>
          <p:cNvSpPr txBox="1"/>
          <p:nvPr/>
        </p:nvSpPr>
        <p:spPr>
          <a:xfrm>
            <a:off x="323528" y="2355726"/>
            <a:ext cx="8568952"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1. Một lần, vua Minh Mạng từ kinh đô Huế ngự giá ra Thăng Long (Hà Nội). Vua cho xa giá đến Hồ Tây ngắm cảnh. Xa giá đi đến đâu, quân lính cũng thét đuổi tất cả mọi người, không cho ai đến gần.</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loud Callout 4"/>
          <p:cNvSpPr/>
          <p:nvPr/>
        </p:nvSpPr>
        <p:spPr>
          <a:xfrm>
            <a:off x="4211960" y="123478"/>
            <a:ext cx="4644887" cy="16347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Câu chuyện nhắc đến vị vua nào?</a:t>
            </a:r>
            <a:endPar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82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3478"/>
            <a:ext cx="3975348"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tta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55" y="123478"/>
            <a:ext cx="4097291"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2830" y="4403893"/>
            <a:ext cx="394851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99"/>
                </a:solidFill>
                <a:effectLst/>
                <a:uLnTx/>
                <a:uFillTx/>
                <a:latin typeface="Times New Roman" pitchFamily="18" charset="0"/>
                <a:ea typeface="+mn-ea"/>
                <a:cs typeface="+mn-cs"/>
              </a:rPr>
              <a:t>Minh </a:t>
            </a:r>
            <a:r>
              <a:rPr kumimoji="0" lang="en-US" altLang="en-US" sz="2800" b="1" i="0" u="none" strike="noStrike" kern="1200" cap="none" spc="0" normalizeH="0" baseline="0" noProof="0" dirty="0" err="1">
                <a:ln>
                  <a:noFill/>
                </a:ln>
                <a:solidFill>
                  <a:srgbClr val="000099"/>
                </a:solidFill>
                <a:effectLst/>
                <a:uLnTx/>
                <a:uFillTx/>
                <a:latin typeface="Times New Roman" pitchFamily="18" charset="0"/>
                <a:ea typeface="+mn-ea"/>
                <a:cs typeface="+mn-cs"/>
              </a:rPr>
              <a:t>Mạng</a:t>
            </a:r>
            <a:r>
              <a:rPr kumimoji="0" lang="en-US" altLang="en-US" sz="2800" b="1" i="0" u="none" strike="noStrike" kern="1200" cap="none" spc="0" normalizeH="0" baseline="0" noProof="0" dirty="0">
                <a:ln>
                  <a:noFill/>
                </a:ln>
                <a:solidFill>
                  <a:srgbClr val="000099"/>
                </a:solidFill>
                <a:effectLst/>
                <a:uLnTx/>
                <a:uFillTx/>
                <a:latin typeface="Times New Roman" pitchFamily="18" charset="0"/>
                <a:ea typeface="+mn-ea"/>
                <a:cs typeface="+mn-cs"/>
              </a:rPr>
              <a:t> (1791- 1840)</a:t>
            </a:r>
          </a:p>
        </p:txBody>
      </p:sp>
      <p:sp>
        <p:nvSpPr>
          <p:cNvPr id="3" name="Rectangle 2"/>
          <p:cNvSpPr/>
          <p:nvPr/>
        </p:nvSpPr>
        <p:spPr>
          <a:xfrm>
            <a:off x="5148064" y="4356832"/>
            <a:ext cx="28985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000099"/>
                </a:solidFill>
                <a:effectLst/>
                <a:uLnTx/>
                <a:uFillTx/>
                <a:latin typeface="Times New Roman" pitchFamily="18" charset="0"/>
                <a:ea typeface="+mn-ea"/>
                <a:cs typeface="+mn-cs"/>
              </a:rPr>
              <a:t>Lăng</a:t>
            </a:r>
            <a:r>
              <a:rPr kumimoji="0" lang="en-US" altLang="en-US" sz="2800" b="1" i="0" u="none" strike="noStrike" kern="1200" cap="none" spc="0" normalizeH="0" baseline="0" noProof="0" dirty="0">
                <a:ln>
                  <a:noFill/>
                </a:ln>
                <a:solidFill>
                  <a:srgbClr val="000099"/>
                </a:solidFill>
                <a:effectLst/>
                <a:uLnTx/>
                <a:uFillTx/>
                <a:latin typeface="Times New Roman" pitchFamily="18" charset="0"/>
                <a:ea typeface="+mn-ea"/>
                <a:cs typeface="+mn-cs"/>
              </a:rPr>
              <a:t> Minh </a:t>
            </a:r>
            <a:r>
              <a:rPr kumimoji="0" lang="en-US" altLang="en-US" sz="2800" b="1" i="0" u="none" strike="noStrike" kern="1200" cap="none" spc="0" normalizeH="0" baseline="0" noProof="0" dirty="0" err="1">
                <a:ln>
                  <a:noFill/>
                </a:ln>
                <a:solidFill>
                  <a:srgbClr val="000099"/>
                </a:solidFill>
                <a:effectLst/>
                <a:uLnTx/>
                <a:uFillTx/>
                <a:latin typeface="Times New Roman" pitchFamily="18" charset="0"/>
                <a:ea typeface="+mn-ea"/>
                <a:cs typeface="+mn-cs"/>
              </a:rPr>
              <a:t>Mạng</a:t>
            </a:r>
            <a:endParaRPr kumimoji="0" lang="en-US" altLang="en-US" sz="2800" b="1" i="0" u="none" strike="noStrike" kern="1200" cap="none" spc="0" normalizeH="0" baseline="0" noProof="0" dirty="0">
              <a:ln>
                <a:noFill/>
              </a:ln>
              <a:solidFill>
                <a:srgbClr val="000099"/>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63643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400" dirty="0" smtClean="0">
                <a:latin typeface="Times New Roman" panose="02020603050405020304" pitchFamily="18" charset="0"/>
                <a:cs typeface="Times New Roman" panose="02020603050405020304" pitchFamily="18" charset="0"/>
              </a:rPr>
              <a:t>Thứ hai ngày 28 tháng 2 năm 2022</a:t>
            </a:r>
            <a:br>
              <a:rPr lang="en-US" sz="4400" dirty="0" smtClean="0">
                <a:latin typeface="Times New Roman" panose="02020603050405020304" pitchFamily="18" charset="0"/>
                <a:cs typeface="Times New Roman" panose="02020603050405020304" pitchFamily="18" charset="0"/>
              </a:rPr>
            </a:br>
            <a:r>
              <a:rPr lang="en-US" sz="4400" dirty="0" smtClean="0">
                <a:latin typeface="Times New Roman" panose="02020603050405020304" pitchFamily="18" charset="0"/>
                <a:cs typeface="Times New Roman" panose="02020603050405020304" pitchFamily="18" charset="0"/>
              </a:rPr>
              <a:t>                 Tập đọc – KC</a:t>
            </a:r>
          </a:p>
          <a:p>
            <a:pPr marL="0" indent="0">
              <a:buNone/>
            </a:pPr>
            <a:r>
              <a:rPr lang="en-US" sz="4400" dirty="0" smtClean="0">
                <a:latin typeface="Times New Roman" panose="02020603050405020304" pitchFamily="18" charset="0"/>
                <a:cs typeface="Times New Roman" panose="02020603050405020304" pitchFamily="18" charset="0"/>
              </a:rPr>
              <a:t>             Đối đáp với vua</a:t>
            </a:r>
          </a:p>
          <a:p>
            <a:pPr marL="0" indent="0">
              <a:buNone/>
            </a:pPr>
            <a:r>
              <a:rPr lang="en-US" sz="4400" dirty="0" smtClean="0">
                <a:latin typeface="Times New Roman" panose="02020603050405020304" pitchFamily="18" charset="0"/>
                <a:cs typeface="Times New Roman" panose="02020603050405020304" pitchFamily="18" charset="0"/>
              </a:rPr>
              <a:t>Nội dung: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962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7604" y="441314"/>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vi-VN" sz="3200" b="1" i="0" u="none" strike="noStrike" kern="1200" cap="none" spc="0" normalizeH="0" baseline="0" noProof="0" dirty="0" err="1">
                <a:ln>
                  <a:noFill/>
                </a:ln>
                <a:solidFill>
                  <a:srgbClr val="FF0000"/>
                </a:solidFill>
                <a:effectLst/>
                <a:uLnTx/>
                <a:uFillTx/>
                <a:latin typeface="Times New Roman" pitchFamily="18" charset="0"/>
                <a:ea typeface="+mn-ea"/>
                <a:cs typeface="+mn-cs"/>
              </a:rPr>
              <a:t>Ngự</a:t>
            </a:r>
            <a:r>
              <a:rPr kumimoji="0" lang="en-US" altLang="vi-VN" sz="32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FF0000"/>
                </a:solidFill>
                <a:effectLst/>
                <a:uLnTx/>
                <a:uFillTx/>
                <a:latin typeface="Times New Roman" pitchFamily="18" charset="0"/>
                <a:ea typeface="+mn-ea"/>
                <a:cs typeface="+mn-cs"/>
              </a:rPr>
              <a:t>giá</a:t>
            </a:r>
            <a:r>
              <a:rPr kumimoji="0" lang="en-US" altLang="vi-VN" sz="3200" b="1" i="0" u="none" strike="noStrike" kern="1200" cap="none" spc="0" normalizeH="0" baseline="0" noProof="0" dirty="0">
                <a:ln>
                  <a:noFill/>
                </a:ln>
                <a:solidFill>
                  <a:srgbClr val="FF0000"/>
                </a:solidFill>
                <a:effectLst/>
                <a:uLnTx/>
                <a:uFillTx/>
                <a:latin typeface="Times New Roman" pitchFamily="18" charset="0"/>
                <a:ea typeface="+mn-ea"/>
                <a:cs typeface="+mn-cs"/>
              </a:rPr>
              <a:t>:</a:t>
            </a:r>
          </a:p>
        </p:txBody>
      </p:sp>
      <p:sp>
        <p:nvSpPr>
          <p:cNvPr id="5" name="Text Box 4"/>
          <p:cNvSpPr txBox="1">
            <a:spLocks noChangeArrowheads="1"/>
          </p:cNvSpPr>
          <p:nvPr/>
        </p:nvSpPr>
        <p:spPr bwMode="auto">
          <a:xfrm>
            <a:off x="1143498" y="2344111"/>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vi-VN" sz="3200" b="1" i="0" u="none" strike="noStrike" kern="1200" cap="none" spc="0" normalizeH="0" baseline="0" noProof="0" dirty="0" err="1">
                <a:ln>
                  <a:noFill/>
                </a:ln>
                <a:solidFill>
                  <a:srgbClr val="FF0000"/>
                </a:solidFill>
                <a:effectLst/>
                <a:uLnTx/>
                <a:uFillTx/>
                <a:latin typeface="Times New Roman" pitchFamily="18" charset="0"/>
                <a:ea typeface="+mn-ea"/>
                <a:cs typeface="+mn-cs"/>
              </a:rPr>
              <a:t>Xa</a:t>
            </a:r>
            <a:r>
              <a:rPr kumimoji="0" lang="en-US" altLang="vi-VN" sz="32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FF0000"/>
                </a:solidFill>
                <a:effectLst/>
                <a:uLnTx/>
                <a:uFillTx/>
                <a:latin typeface="Times New Roman" pitchFamily="18" charset="0"/>
                <a:ea typeface="+mn-ea"/>
                <a:cs typeface="+mn-cs"/>
              </a:rPr>
              <a:t>giá</a:t>
            </a:r>
            <a:r>
              <a:rPr kumimoji="0" lang="en-US" altLang="vi-VN" sz="3200" b="1" i="0" u="none" strike="noStrike" kern="1200" cap="none" spc="0" normalizeH="0" baseline="0" noProof="0" dirty="0">
                <a:ln>
                  <a:noFill/>
                </a:ln>
                <a:solidFill>
                  <a:srgbClr val="FF0000"/>
                </a:solidFill>
                <a:effectLst/>
                <a:uLnTx/>
                <a:uFillTx/>
                <a:latin typeface="Times New Roman" pitchFamily="18" charset="0"/>
                <a:ea typeface="+mn-ea"/>
                <a:cs typeface="+mn-cs"/>
              </a:rPr>
              <a:t>:</a:t>
            </a:r>
          </a:p>
        </p:txBody>
      </p:sp>
      <p:pic>
        <p:nvPicPr>
          <p:cNvPr id="6" name="Picture 5"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9177" y="996284"/>
            <a:ext cx="3832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vi-VN"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Vua</a:t>
            </a:r>
            <a:r>
              <a:rPr kumimoji="0" lang="vi-VN"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ngồi</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trên</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xe</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hoặc</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kiệu</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để</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đi</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các</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srgbClr val="1F497D">
                    <a:lumMod val="50000"/>
                  </a:srgbClr>
                </a:solidFill>
                <a:effectLst/>
                <a:uLnTx/>
                <a:uFillTx/>
                <a:latin typeface="Times New Roman" pitchFamily="18" charset="0"/>
                <a:ea typeface="+mn-ea"/>
                <a:cs typeface="+mn-cs"/>
              </a:rPr>
              <a:t>nơi</a:t>
            </a:r>
            <a:r>
              <a:rPr kumimoji="0" lang="en-US" altLang="vi-VN" sz="32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a:t>
            </a:r>
          </a:p>
        </p:txBody>
      </p:sp>
      <p:sp>
        <p:nvSpPr>
          <p:cNvPr id="8" name="Text Box 7"/>
          <p:cNvSpPr txBox="1">
            <a:spLocks noChangeArrowheads="1"/>
          </p:cNvSpPr>
          <p:nvPr/>
        </p:nvSpPr>
        <p:spPr bwMode="auto">
          <a:xfrm>
            <a:off x="729161" y="2928886"/>
            <a:ext cx="2136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vi-VN" sz="3200" b="1" i="0" u="none" strike="noStrike" kern="1200" cap="none" spc="0" normalizeH="0" baseline="0" noProof="0" dirty="0" err="1">
                <a:ln>
                  <a:noFill/>
                </a:ln>
                <a:solidFill>
                  <a:prstClr val="black"/>
                </a:solidFill>
                <a:effectLst/>
                <a:uLnTx/>
                <a:uFillTx/>
                <a:latin typeface="Times New Roman" pitchFamily="18" charset="0"/>
                <a:ea typeface="+mn-ea"/>
                <a:cs typeface="+mn-cs"/>
              </a:rPr>
              <a:t>Xe</a:t>
            </a:r>
            <a:r>
              <a:rPr kumimoji="0" lang="en-US" altLang="vi-VN"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prstClr val="black"/>
                </a:solidFill>
                <a:effectLst/>
                <a:uLnTx/>
                <a:uFillTx/>
                <a:latin typeface="Times New Roman" pitchFamily="18" charset="0"/>
                <a:ea typeface="+mn-ea"/>
                <a:cs typeface="+mn-cs"/>
              </a:rPr>
              <a:t>của</a:t>
            </a:r>
            <a:r>
              <a:rPr kumimoji="0" lang="en-US" altLang="vi-VN" sz="32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altLang="vi-VN" sz="3200" b="1" i="0" u="none" strike="noStrike" kern="1200" cap="none" spc="0" normalizeH="0" baseline="0" noProof="0" dirty="0" err="1">
                <a:ln>
                  <a:noFill/>
                </a:ln>
                <a:solidFill>
                  <a:prstClr val="black"/>
                </a:solidFill>
                <a:effectLst/>
                <a:uLnTx/>
                <a:uFillTx/>
                <a:latin typeface="Times New Roman" pitchFamily="18" charset="0"/>
                <a:ea typeface="+mn-ea"/>
                <a:cs typeface="+mn-cs"/>
              </a:rPr>
              <a:t>vua</a:t>
            </a:r>
            <a:endParaRPr kumimoji="0" lang="en-US" altLang="vi-VN"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136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5A9CF-3238-4082-BF0E-7D4579483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7" y="970334"/>
            <a:ext cx="4139952" cy="3939902"/>
          </a:xfrm>
          <a:prstGeom prst="rect">
            <a:avLst/>
          </a:prstGeom>
        </p:spPr>
      </p:pic>
      <p:sp>
        <p:nvSpPr>
          <p:cNvPr id="6" name="TextBox 5">
            <a:extLst>
              <a:ext uri="{FF2B5EF4-FFF2-40B4-BE49-F238E27FC236}">
                <a16:creationId xmlns:a16="http://schemas.microsoft.com/office/drawing/2014/main" id="{85E6A396-FDCC-4829-9549-B39F54D7FA68}"/>
              </a:ext>
            </a:extLst>
          </p:cNvPr>
          <p:cNvSpPr txBox="1"/>
          <p:nvPr/>
        </p:nvSpPr>
        <p:spPr>
          <a:xfrm>
            <a:off x="28717" y="0"/>
            <a:ext cx="79276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Vua Minh Mạng ngắm cảnh ở đâu? </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pic>
        <p:nvPicPr>
          <p:cNvPr id="7" name="Picture 6" descr="1">
            <a:hlinkClick r:id="rId4" action="ppaction://hlinksldjump"/>
            <a:extLst>
              <a:ext uri="{FF2B5EF4-FFF2-40B4-BE49-F238E27FC236}">
                <a16:creationId xmlns:a16="http://schemas.microsoft.com/office/drawing/2014/main" id="{5C3654DE-8C43-4B65-A391-61D59B77D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987574"/>
            <a:ext cx="4608512" cy="393990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331640" y="4138686"/>
            <a:ext cx="116172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Hồ Tây</a:t>
            </a:r>
            <a:endPar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Rectangle 7"/>
          <p:cNvSpPr/>
          <p:nvPr/>
        </p:nvSpPr>
        <p:spPr>
          <a:xfrm>
            <a:off x="6516216" y="4011910"/>
            <a:ext cx="116172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Hồ Tây</a:t>
            </a:r>
            <a:endPar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881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0D04AD-798F-4DAF-AB75-DDAA5AAEBB41}"/>
              </a:ext>
            </a:extLst>
          </p:cNvPr>
          <p:cNvSpPr/>
          <p:nvPr/>
        </p:nvSpPr>
        <p:spPr>
          <a:xfrm>
            <a:off x="267486" y="853789"/>
            <a:ext cx="8712968"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Quân lính thét đuổi tất cả mọi người, không cho ai đến gần.</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7BE0D1C0-89E0-4F28-BB28-63019864C0F4}"/>
              </a:ext>
            </a:extLst>
          </p:cNvPr>
          <p:cNvSpPr/>
          <p:nvPr/>
        </p:nvSpPr>
        <p:spPr>
          <a:xfrm>
            <a:off x="683568" y="195486"/>
            <a:ext cx="679865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Quân lính đã có những hành động gì?</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683568" y="2202417"/>
            <a:ext cx="576792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Cao Bá Quát có mong muốn gì?</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DD490035-8696-47A3-B4BD-4FA8C2AF4B7A}"/>
              </a:ext>
            </a:extLst>
          </p:cNvPr>
          <p:cNvSpPr/>
          <p:nvPr/>
        </p:nvSpPr>
        <p:spPr>
          <a:xfrm>
            <a:off x="179512" y="3003798"/>
            <a:ext cx="8800942" cy="584775"/>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Cao Bá Quát có mong muốn nhìn rõ mặt vua</a:t>
            </a:r>
          </a:p>
        </p:txBody>
      </p:sp>
    </p:spTree>
    <p:extLst>
      <p:ext uri="{BB962C8B-B14F-4D97-AF65-F5344CB8AC3E}">
        <p14:creationId xmlns:p14="http://schemas.microsoft.com/office/powerpoint/2010/main" val="252316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
            <a:ext cx="4788024" cy="5142334"/>
          </a:xfrm>
          <a:prstGeom prst="rect">
            <a:avLst/>
          </a:prstGeom>
        </p:spPr>
      </p:pic>
      <p:sp>
        <p:nvSpPr>
          <p:cNvPr id="4" name="TextBox 3"/>
          <p:cNvSpPr txBox="1"/>
          <p:nvPr/>
        </p:nvSpPr>
        <p:spPr>
          <a:xfrm>
            <a:off x="4932040" y="627534"/>
            <a:ext cx="3996444" cy="37548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Cao Bá Quát (1809 – 1855) là người ở tỉnh Bắc Ninh. Ông là người nổi tiếng văn hay, chữ tốt, có tài đối đáp. </a:t>
            </a:r>
            <a:endParaRPr kumimoji="0" lang="en-US" sz="3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51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AA9D3557-E631-415C-99BF-745C5A114777}"/>
              </a:ext>
            </a:extLst>
          </p:cNvPr>
          <p:cNvSpPr/>
          <p:nvPr/>
        </p:nvSpPr>
        <p:spPr>
          <a:xfrm>
            <a:off x="344240" y="113321"/>
            <a:ext cx="5235872" cy="1872208"/>
          </a:xfrm>
          <a:prstGeom prst="cloudCallout">
            <a:avLst>
              <a:gd name="adj1" fmla="val 33073"/>
              <a:gd name="adj2" fmla="val 6231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Cậu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VnTime"/>
              <a:ea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DBEF5535-4D53-473A-8EF5-0EBF409D2165}"/>
              </a:ext>
            </a:extLst>
          </p:cNvPr>
          <p:cNvSpPr/>
          <p:nvPr/>
        </p:nvSpPr>
        <p:spPr>
          <a:xfrm>
            <a:off x="344240" y="2211710"/>
            <a:ext cx="8640960" cy="252028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21574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3B4B37-4871-4107-8F34-8AFC1CD076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76949"/>
            <a:ext cx="2016224" cy="1656184"/>
          </a:xfrm>
          <a:prstGeom prst="rect">
            <a:avLst/>
          </a:prstGeom>
        </p:spPr>
      </p:pic>
      <p:sp>
        <p:nvSpPr>
          <p:cNvPr id="4" name="TextBox 3">
            <a:extLst>
              <a:ext uri="{FF2B5EF4-FFF2-40B4-BE49-F238E27FC236}">
                <a16:creationId xmlns:a16="http://schemas.microsoft.com/office/drawing/2014/main" id="{347C66E4-DFC1-4E45-8F6F-3E43FFB23E5B}"/>
              </a:ext>
            </a:extLst>
          </p:cNvPr>
          <p:cNvSpPr txBox="1"/>
          <p:nvPr/>
        </p:nvSpPr>
        <p:spPr>
          <a:xfrm>
            <a:off x="2295255" y="1102112"/>
            <a:ext cx="640871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Theo em, cậu bé có thực hiện được mong muốn không?</a:t>
            </a:r>
          </a:p>
        </p:txBody>
      </p:sp>
      <p:sp>
        <p:nvSpPr>
          <p:cNvPr id="5" name="TextBox 4">
            <a:extLst>
              <a:ext uri="{FF2B5EF4-FFF2-40B4-BE49-F238E27FC236}">
                <a16:creationId xmlns:a16="http://schemas.microsoft.com/office/drawing/2014/main" id="{DC0139FC-9043-41A8-B1EB-CD5727C921CC}"/>
              </a:ext>
            </a:extLst>
          </p:cNvPr>
          <p:cNvSpPr txBox="1"/>
          <p:nvPr/>
        </p:nvSpPr>
        <p:spPr>
          <a:xfrm>
            <a:off x="467544" y="2571750"/>
            <a:ext cx="820891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Cậu bé đã thực hiện được mong muốn của mình và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40618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4BD68E-AF85-4671-81EB-664F3F21B453}"/>
              </a:ext>
            </a:extLst>
          </p:cNvPr>
          <p:cNvSpPr txBox="1"/>
          <p:nvPr/>
        </p:nvSpPr>
        <p:spPr>
          <a:xfrm>
            <a:off x="395536" y="2067694"/>
            <a:ext cx="8568952"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Cậu bé tự tin và tự xưng là học trò mới ở quê lên nên không biết gì.</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905FCD25-27F5-4619-81E3-A5537D64BC54}"/>
              </a:ext>
            </a:extLst>
          </p:cNvPr>
          <p:cNvSpPr txBox="1"/>
          <p:nvPr/>
        </p:nvSpPr>
        <p:spPr>
          <a:xfrm>
            <a:off x="308295" y="915566"/>
            <a:ext cx="8568952"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vi-VN"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Khi bị dẫn đến trước mặt nhà vua thái độ của cậu bé như thế nào?</a:t>
            </a:r>
          </a:p>
        </p:txBody>
      </p:sp>
    </p:spTree>
    <p:extLst>
      <p:ext uri="{BB962C8B-B14F-4D97-AF65-F5344CB8AC3E}">
        <p14:creationId xmlns:p14="http://schemas.microsoft.com/office/powerpoint/2010/main" val="420274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869D78C5-6569-424C-B35F-A285C861E550}"/>
              </a:ext>
            </a:extLst>
          </p:cNvPr>
          <p:cNvSpPr/>
          <p:nvPr/>
        </p:nvSpPr>
        <p:spPr>
          <a:xfrm>
            <a:off x="280483" y="86190"/>
            <a:ext cx="5371637" cy="2520280"/>
          </a:xfrm>
          <a:prstGeom prst="wedgeEllipseCallout">
            <a:avLst>
              <a:gd name="adj1" fmla="val 48114"/>
              <a:gd name="adj2" fmla="val 63455"/>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Nhà vua đã làm làm gì khi nghe cậu bé xưng là học trò? </a:t>
            </a:r>
            <a:endPar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CDBA59FA-0422-4649-9E7F-AC616A7F10C7}"/>
              </a:ext>
            </a:extLst>
          </p:cNvPr>
          <p:cNvSpPr/>
          <p:nvPr/>
        </p:nvSpPr>
        <p:spPr>
          <a:xfrm>
            <a:off x="298322" y="3219822"/>
            <a:ext cx="839597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Thấy nói là học trò, vua ra lệnh cho cậu phải đối được một vế đối thì mới tha.</a:t>
            </a:r>
          </a:p>
        </p:txBody>
      </p:sp>
      <p:sp>
        <p:nvSpPr>
          <p:cNvPr id="6" name="TextBox 5">
            <a:extLst>
              <a:ext uri="{FF2B5EF4-FFF2-40B4-BE49-F238E27FC236}">
                <a16:creationId xmlns:a16="http://schemas.microsoft.com/office/drawing/2014/main" id="{DA5A3D2A-77EF-4A06-A49C-BCE8B857F743}"/>
              </a:ext>
            </a:extLst>
          </p:cNvPr>
          <p:cNvSpPr txBox="1"/>
          <p:nvPr/>
        </p:nvSpPr>
        <p:spPr>
          <a:xfrm>
            <a:off x="5344450" y="3758621"/>
            <a:ext cx="10473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p>
        </p:txBody>
      </p:sp>
    </p:spTree>
    <p:extLst>
      <p:ext uri="{BB962C8B-B14F-4D97-AF65-F5344CB8AC3E}">
        <p14:creationId xmlns:p14="http://schemas.microsoft.com/office/powerpoint/2010/main" val="14708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B930D07-C02E-4D6E-BE0B-242C5C030F2D}"/>
              </a:ext>
            </a:extLst>
          </p:cNvPr>
          <p:cNvSpPr txBox="1">
            <a:spLocks noChangeArrowheads="1"/>
          </p:cNvSpPr>
          <p:nvPr/>
        </p:nvSpPr>
        <p:spPr bwMode="auto">
          <a:xfrm>
            <a:off x="3743908" y="483518"/>
            <a:ext cx="1186046" cy="707886"/>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altLang="vi-VN" sz="4000" b="1" i="0" u="none" strike="noStrike" kern="1200" cap="none" spc="0" normalizeH="0" baseline="0" noProof="0" dirty="0">
                <a:ln>
                  <a:noFill/>
                </a:ln>
                <a:solidFill>
                  <a:srgbClr val="FF0000"/>
                </a:solidFill>
                <a:effectLst/>
                <a:uLnTx/>
                <a:uFillTx/>
                <a:latin typeface="Times New Roman" pitchFamily="18" charset="0"/>
                <a:ea typeface="+mn-ea"/>
                <a:cs typeface="+mn-cs"/>
              </a:rPr>
              <a:t>Đối</a:t>
            </a:r>
            <a:endParaRPr kumimoji="0" lang="en-US" altLang="vi-VN" sz="40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
        <p:nvSpPr>
          <p:cNvPr id="3" name="Text Box 6">
            <a:extLst>
              <a:ext uri="{FF2B5EF4-FFF2-40B4-BE49-F238E27FC236}">
                <a16:creationId xmlns:a16="http://schemas.microsoft.com/office/drawing/2014/main" id="{C47C6646-BA0D-42AB-9EB3-82F4CEFBA22F}"/>
              </a:ext>
            </a:extLst>
          </p:cNvPr>
          <p:cNvSpPr txBox="1">
            <a:spLocks noChangeArrowheads="1"/>
          </p:cNvSpPr>
          <p:nvPr/>
        </p:nvSpPr>
        <p:spPr bwMode="auto">
          <a:xfrm>
            <a:off x="287524" y="1460511"/>
            <a:ext cx="8568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vi-VN" sz="36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vi-VN" altLang="vi-VN" sz="36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Thể văn cũ gồm hai vế (hai câu) có số tiếng bằng nhau, đối chọi nhau về ý và lời.</a:t>
            </a:r>
            <a:endParaRPr kumimoji="0" lang="en-US" altLang="vi-VN" sz="36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endParaRPr>
          </a:p>
        </p:txBody>
      </p:sp>
      <p:sp>
        <p:nvSpPr>
          <p:cNvPr id="4" name="Text Box 6">
            <a:extLst>
              <a:ext uri="{FF2B5EF4-FFF2-40B4-BE49-F238E27FC236}">
                <a16:creationId xmlns:a16="http://schemas.microsoft.com/office/drawing/2014/main" id="{D3CB091A-1B46-4A70-A407-2BC0029702EE}"/>
              </a:ext>
            </a:extLst>
          </p:cNvPr>
          <p:cNvSpPr txBox="1">
            <a:spLocks noChangeArrowheads="1"/>
          </p:cNvSpPr>
          <p:nvPr/>
        </p:nvSpPr>
        <p:spPr bwMode="auto">
          <a:xfrm>
            <a:off x="287524" y="2787774"/>
            <a:ext cx="50765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vi-VN" sz="36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 </a:t>
            </a:r>
            <a:r>
              <a:rPr kumimoji="0" lang="vi-VN" altLang="vi-VN" sz="3600" b="1" i="0" u="none" strike="noStrike" kern="1200" cap="none" spc="0" normalizeH="0" baseline="0" noProof="0">
                <a:ln>
                  <a:noFill/>
                </a:ln>
                <a:solidFill>
                  <a:srgbClr val="1F497D">
                    <a:lumMod val="50000"/>
                  </a:srgbClr>
                </a:solidFill>
                <a:effectLst/>
                <a:uLnTx/>
                <a:uFillTx/>
                <a:latin typeface="Times New Roman" pitchFamily="18" charset="0"/>
                <a:ea typeface="+mn-ea"/>
                <a:cs typeface="+mn-cs"/>
              </a:rPr>
              <a:t>+ </a:t>
            </a:r>
            <a:r>
              <a:rPr kumimoji="0" lang="en-US" altLang="vi-VN" sz="3600" b="1" i="0" u="none" strike="noStrike" kern="1200" cap="none" spc="0" normalizeH="0" baseline="0" noProof="0">
                <a:ln>
                  <a:noFill/>
                </a:ln>
                <a:solidFill>
                  <a:srgbClr val="1F497D">
                    <a:lumMod val="50000"/>
                  </a:srgbClr>
                </a:solidFill>
                <a:effectLst/>
                <a:uLnTx/>
                <a:uFillTx/>
                <a:latin typeface="Times New Roman" pitchFamily="18" charset="0"/>
                <a:ea typeface="+mn-ea"/>
                <a:cs typeface="+mn-cs"/>
              </a:rPr>
              <a:t>L</a:t>
            </a:r>
            <a:r>
              <a:rPr kumimoji="0" lang="vi-VN" altLang="vi-VN" sz="3600" b="1" i="0" u="none" strike="noStrike" kern="1200" cap="none" spc="0" normalizeH="0" baseline="0" noProof="0">
                <a:ln>
                  <a:noFill/>
                </a:ln>
                <a:solidFill>
                  <a:srgbClr val="1F497D">
                    <a:lumMod val="50000"/>
                  </a:srgbClr>
                </a:solidFill>
                <a:effectLst/>
                <a:uLnTx/>
                <a:uFillTx/>
                <a:latin typeface="Times New Roman" pitchFamily="18" charset="0"/>
                <a:ea typeface="+mn-ea"/>
                <a:cs typeface="+mn-cs"/>
              </a:rPr>
              <a:t>àm </a:t>
            </a:r>
            <a:r>
              <a:rPr kumimoji="0" lang="vi-VN" altLang="vi-VN" sz="36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rPr>
              <a:t>vế đối lại.</a:t>
            </a:r>
            <a:endParaRPr kumimoji="0" lang="en-US" altLang="vi-VN" sz="36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463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8E35EF-97E6-4F84-8E2A-A0D6486B5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0"/>
            <a:ext cx="3744416" cy="4443958"/>
          </a:xfrm>
          <a:prstGeom prst="rect">
            <a:avLst/>
          </a:prstGeom>
        </p:spPr>
      </p:pic>
      <p:pic>
        <p:nvPicPr>
          <p:cNvPr id="5" name="Picture 4">
            <a:extLst>
              <a:ext uri="{FF2B5EF4-FFF2-40B4-BE49-F238E27FC236}">
                <a16:creationId xmlns:a16="http://schemas.microsoft.com/office/drawing/2014/main" id="{FF3CD7B1-4516-4CB2-9124-636F394BE2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16815"/>
            <a:ext cx="4824535" cy="4427143"/>
          </a:xfrm>
          <a:prstGeom prst="rect">
            <a:avLst/>
          </a:prstGeom>
        </p:spPr>
      </p:pic>
      <p:sp>
        <p:nvSpPr>
          <p:cNvPr id="6" name="Rectangle 5">
            <a:extLst>
              <a:ext uri="{FF2B5EF4-FFF2-40B4-BE49-F238E27FC236}">
                <a16:creationId xmlns:a16="http://schemas.microsoft.com/office/drawing/2014/main" id="{4358AF05-24BA-43BA-8029-4F535020DAC3}"/>
              </a:ext>
            </a:extLst>
          </p:cNvPr>
          <p:cNvSpPr/>
          <p:nvPr/>
        </p:nvSpPr>
        <p:spPr>
          <a:xfrm>
            <a:off x="3203848" y="4443958"/>
            <a:ext cx="1948306" cy="646331"/>
          </a:xfrm>
          <a:prstGeom prst="rect">
            <a:avLst/>
          </a:prstGeom>
        </p:spPr>
        <p:txBody>
          <a:bodyPr wrap="square">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altLang="vi-VN" sz="3600" b="1" i="0" u="none" strike="noStrike" kern="1200" cap="none" spc="0" normalizeH="0" baseline="0" noProof="0" dirty="0">
                <a:ln>
                  <a:noFill/>
                </a:ln>
                <a:solidFill>
                  <a:srgbClr val="FF0000"/>
                </a:solidFill>
                <a:effectLst/>
                <a:uLnTx/>
                <a:uFillTx/>
                <a:latin typeface="Times New Roman" pitchFamily="18" charset="0"/>
                <a:ea typeface="+mn-ea"/>
                <a:cs typeface="+mn-cs"/>
              </a:rPr>
              <a:t>Câu đối</a:t>
            </a:r>
            <a:endParaRPr kumimoji="0" lang="en-US" altLang="vi-VN" sz="3600" b="1" i="0" u="none" strike="noStrike" kern="1200" cap="none" spc="0" normalizeH="0" baseline="0" noProof="0" dirty="0">
              <a:ln>
                <a:noFill/>
              </a:ln>
              <a:solidFill>
                <a:srgbClr val="FF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18055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DD Doi đap voi v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9" y="1"/>
            <a:ext cx="9118312" cy="437195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4625" y="4299942"/>
            <a:ext cx="3960440" cy="769441"/>
          </a:xfrm>
          <a:prstGeom prst="rect">
            <a:avLst/>
          </a:prstGeom>
          <a:noFill/>
        </p:spPr>
        <p:txBody>
          <a:bodyPr wrap="square" rtlCol="0">
            <a:spAutoFit/>
          </a:bodyPr>
          <a:lstStyle/>
          <a:p>
            <a:pPr defTabSz="914378"/>
            <a:r>
              <a:rPr lang="vi-VN" sz="4400" b="1" dirty="0">
                <a:solidFill>
                  <a:srgbClr val="7030A0"/>
                </a:solidFill>
                <a:latin typeface="Times New Roman" panose="02020603050405020304" pitchFamily="18" charset="0"/>
              </a:rPr>
              <a:t>Tranh vẽ gì?</a:t>
            </a:r>
            <a:endParaRPr lang="en-US" sz="4400" b="1" dirty="0">
              <a:solidFill>
                <a:srgbClr val="7030A0"/>
              </a:solidFill>
              <a:latin typeface="Calibri"/>
            </a:endParaRPr>
          </a:p>
        </p:txBody>
      </p:sp>
    </p:spTree>
    <p:extLst>
      <p:ext uri="{BB962C8B-B14F-4D97-AF65-F5344CB8AC3E}">
        <p14:creationId xmlns:p14="http://schemas.microsoft.com/office/powerpoint/2010/main" val="29598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92415B0E-6FCF-437B-88BB-9CE33084A174}"/>
              </a:ext>
            </a:extLst>
          </p:cNvPr>
          <p:cNvSpPr/>
          <p:nvPr/>
        </p:nvSpPr>
        <p:spPr>
          <a:xfrm>
            <a:off x="611560" y="195486"/>
            <a:ext cx="5256584" cy="2160240"/>
          </a:xfrm>
          <a:prstGeom prst="cloudCallout">
            <a:avLst>
              <a:gd name="adj1" fmla="val 45440"/>
              <a:gd name="adj2" fmla="val 60829"/>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SG"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 bắt Cao Bá Quát đối?</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Times New Roman" panose="02020603050405020304" pitchFamily="18" charset="0"/>
              <a:cs typeface="Times New Roman" pitchFamily="18" charset="0"/>
            </a:endParaRPr>
          </a:p>
        </p:txBody>
      </p:sp>
      <p:sp>
        <p:nvSpPr>
          <p:cNvPr id="3" name="TextBox 2">
            <a:extLst>
              <a:ext uri="{FF2B5EF4-FFF2-40B4-BE49-F238E27FC236}">
                <a16:creationId xmlns:a16="http://schemas.microsoft.com/office/drawing/2014/main" id="{692811CA-BBEB-43A9-8CCF-C072809577B2}"/>
              </a:ext>
            </a:extLst>
          </p:cNvPr>
          <p:cNvSpPr txBox="1"/>
          <p:nvPr/>
        </p:nvSpPr>
        <p:spPr>
          <a:xfrm>
            <a:off x="395536" y="2819410"/>
            <a:ext cx="8352928"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Vì</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vua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thấy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cậu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bé</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tự</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xưng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trò</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nên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muốn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thử</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tài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cậu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cho</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cậu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cơ</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hội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chuộc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tội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4286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40E612-97D1-4243-8C79-A6EBE81681A8}"/>
              </a:ext>
            </a:extLst>
          </p:cNvPr>
          <p:cNvSpPr/>
          <p:nvPr/>
        </p:nvSpPr>
        <p:spPr>
          <a:xfrm>
            <a:off x="395536" y="1017432"/>
            <a:ext cx="748883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Vua ra vế đối</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nl-NL" sz="3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Nước trong leo lẻo cá đớp cá.</a:t>
            </a: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A43E542A-3956-453B-926D-3DEBDF6425A0}"/>
              </a:ext>
            </a:extLst>
          </p:cNvPr>
          <p:cNvSpPr txBox="1"/>
          <p:nvPr/>
        </p:nvSpPr>
        <p:spPr>
          <a:xfrm>
            <a:off x="395535" y="2135032"/>
            <a:ext cx="835292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Vì sao nhà vua đưa ra vế đối: “</a:t>
            </a:r>
            <a:r>
              <a:rPr kumimoji="0" lang="nl-NL"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kumimoji="0" lang="vi-VN" sz="36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89BE39B8-50FE-49FE-9396-A1D85A8EAE2C}"/>
              </a:ext>
            </a:extLst>
          </p:cNvPr>
          <p:cNvSpPr/>
          <p:nvPr/>
        </p:nvSpPr>
        <p:spPr>
          <a:xfrm>
            <a:off x="1475656" y="3270571"/>
            <a:ext cx="7416823"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 </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nhìn thấy trên mặt hồ lúc đó có đàn cá đang đuổi nhau, vua tức cảnh đọc vế đối.</a:t>
            </a:r>
          </a:p>
        </p:txBody>
      </p:sp>
      <p:sp>
        <p:nvSpPr>
          <p:cNvPr id="8" name="Rectangle 7">
            <a:extLst>
              <a:ext uri="{FF2B5EF4-FFF2-40B4-BE49-F238E27FC236}">
                <a16:creationId xmlns:a16="http://schemas.microsoft.com/office/drawing/2014/main" id="{50AE0507-A979-4425-BF4F-1255C473E170}"/>
              </a:ext>
            </a:extLst>
          </p:cNvPr>
          <p:cNvSpPr/>
          <p:nvPr/>
        </p:nvSpPr>
        <p:spPr>
          <a:xfrm>
            <a:off x="107504" y="373900"/>
            <a:ext cx="4592219" cy="646331"/>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 ra vế đối thế nào?</a:t>
            </a:r>
            <a:endParaRPr kumimoji="0" lang="en-US" sz="3200" b="1" i="0" u="none" strike="noStrike" kern="1200" cap="none" spc="0" normalizeH="0" baseline="0" noProof="0" dirty="0">
              <a:ln>
                <a:noFill/>
              </a:ln>
              <a:solidFill>
                <a:srgbClr val="FF0000"/>
              </a:solidFill>
              <a:effectLst/>
              <a:uLnTx/>
              <a:uFillTx/>
              <a:latin typeface=".VnTime"/>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A29D678-4DCD-4C19-8FAD-C736AED7463A}"/>
              </a:ext>
            </a:extLst>
          </p:cNvPr>
          <p:cNvSpPr txBox="1"/>
          <p:nvPr/>
        </p:nvSpPr>
        <p:spPr>
          <a:xfrm>
            <a:off x="5801766" y="3824569"/>
            <a:ext cx="187220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tức cảnh</a:t>
            </a:r>
          </a:p>
        </p:txBody>
      </p:sp>
    </p:spTree>
    <p:extLst>
      <p:ext uri="{BB962C8B-B14F-4D97-AF65-F5344CB8AC3E}">
        <p14:creationId xmlns:p14="http://schemas.microsoft.com/office/powerpoint/2010/main" val="42085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970206-9AAD-4537-B3D7-E41EC637A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6" y="20461"/>
            <a:ext cx="4152165" cy="4386264"/>
          </a:xfrm>
          <a:prstGeom prst="rect">
            <a:avLst/>
          </a:prstGeom>
        </p:spPr>
      </p:pic>
      <p:pic>
        <p:nvPicPr>
          <p:cNvPr id="7" name="Picture 6">
            <a:extLst>
              <a:ext uri="{FF2B5EF4-FFF2-40B4-BE49-F238E27FC236}">
                <a16:creationId xmlns:a16="http://schemas.microsoft.com/office/drawing/2014/main" id="{98872A43-7794-4099-B4F3-E10CCCF4A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0"/>
            <a:ext cx="4732784" cy="4386264"/>
          </a:xfrm>
          <a:prstGeom prst="rect">
            <a:avLst/>
          </a:prstGeom>
        </p:spPr>
      </p:pic>
      <p:sp>
        <p:nvSpPr>
          <p:cNvPr id="8" name="Rectangle 7">
            <a:extLst>
              <a:ext uri="{FF2B5EF4-FFF2-40B4-BE49-F238E27FC236}">
                <a16:creationId xmlns:a16="http://schemas.microsoft.com/office/drawing/2014/main" id="{71FA792C-DDBA-4A9F-A0BB-BDE0443C4129}"/>
              </a:ext>
            </a:extLst>
          </p:cNvPr>
          <p:cNvSpPr/>
          <p:nvPr/>
        </p:nvSpPr>
        <p:spPr>
          <a:xfrm>
            <a:off x="2063869" y="4386264"/>
            <a:ext cx="5168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Nước trong leo lẻo cá đớp cá.</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028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6E414B6-87AF-498F-A5DC-5F50C3526067}"/>
              </a:ext>
            </a:extLst>
          </p:cNvPr>
          <p:cNvSpPr/>
          <p:nvPr/>
        </p:nvSpPr>
        <p:spPr>
          <a:xfrm>
            <a:off x="107504" y="123478"/>
            <a:ext cx="6192688" cy="2448272"/>
          </a:xfrm>
          <a:prstGeom prst="cloudCallout">
            <a:avLst>
              <a:gd name="adj1" fmla="val 53178"/>
              <a:gd name="adj2" fmla="val 57279"/>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Theo em khi nghe xong vế đối của Vua,  cậu bé có gặp khó khăn gì không?</a:t>
            </a:r>
          </a:p>
        </p:txBody>
      </p:sp>
      <p:pic>
        <p:nvPicPr>
          <p:cNvPr id="4" name="Picture 3">
            <a:extLst>
              <a:ext uri="{FF2B5EF4-FFF2-40B4-BE49-F238E27FC236}">
                <a16:creationId xmlns:a16="http://schemas.microsoft.com/office/drawing/2014/main" id="{DDFB3F89-F46F-4441-9B04-0DD6A120F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491631"/>
            <a:ext cx="2355726" cy="2592288"/>
          </a:xfrm>
          <a:prstGeom prst="rect">
            <a:avLst/>
          </a:prstGeom>
        </p:spPr>
      </p:pic>
      <p:sp>
        <p:nvSpPr>
          <p:cNvPr id="5" name="Rectangle 4">
            <a:extLst>
              <a:ext uri="{FF2B5EF4-FFF2-40B4-BE49-F238E27FC236}">
                <a16:creationId xmlns:a16="http://schemas.microsoft.com/office/drawing/2014/main" id="{3BB67656-83DF-45A3-88C5-D31833CE5221}"/>
              </a:ext>
            </a:extLst>
          </p:cNvPr>
          <p:cNvSpPr/>
          <p:nvPr/>
        </p:nvSpPr>
        <p:spPr>
          <a:xfrm>
            <a:off x="251520" y="3147814"/>
            <a:ext cx="6192688" cy="148117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kumimoji="0" lang="en-US" sz="2800" b="1" i="0" u="none" strike="noStrike" kern="1200" cap="none" spc="0" normalizeH="0" baseline="0" noProof="0" dirty="0">
              <a:ln>
                <a:noFill/>
              </a:ln>
              <a:solidFill>
                <a:prstClr val="black"/>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4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BA600-161B-4832-B806-6725B36D285E}"/>
              </a:ext>
            </a:extLst>
          </p:cNvPr>
          <p:cNvSpPr/>
          <p:nvPr/>
        </p:nvSpPr>
        <p:spPr>
          <a:xfrm>
            <a:off x="395536" y="915566"/>
            <a:ext cx="6784230" cy="646331"/>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 Bá Quát</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 lại như </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 nào?</a:t>
            </a:r>
            <a:endParaRPr kumimoji="0" lang="en-US" sz="3200" b="1" i="0" u="none" strike="noStrike" kern="1200" cap="none" spc="0" normalizeH="0" baseline="0" noProof="0" dirty="0">
              <a:ln>
                <a:noFill/>
              </a:ln>
              <a:solidFill>
                <a:srgbClr val="FF0000"/>
              </a:solidFill>
              <a:effectLst/>
              <a:uLnTx/>
              <a:uFillTx/>
              <a:latin typeface=".VnTime"/>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5816C998-BA34-4BCA-9F2E-3ED391953E79}"/>
              </a:ext>
            </a:extLst>
          </p:cNvPr>
          <p:cNvSpPr/>
          <p:nvPr/>
        </p:nvSpPr>
        <p:spPr>
          <a:xfrm>
            <a:off x="272275" y="1523760"/>
            <a:ext cx="8674682" cy="1200329"/>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 Bá Quát</a:t>
            </a:r>
            <a:r>
              <a:rPr kumimoji="0" lang="nl-NL"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Trời nắng chang chang người trói người.</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E8C12B4B-C4E2-4994-BAEA-4BC5044C4DB7}"/>
              </a:ext>
            </a:extLst>
          </p:cNvPr>
          <p:cNvSpPr/>
          <p:nvPr/>
        </p:nvSpPr>
        <p:spPr>
          <a:xfrm>
            <a:off x="395535" y="2808392"/>
            <a:ext cx="855142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 Bá Quát</a:t>
            </a:r>
            <a:r>
              <a:rPr kumimoji="0" lang="nl-NL"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 sao lại đối lại “</a:t>
            </a:r>
            <a:r>
              <a:rPr kumimoji="0" lang="vi-VN"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Trời nắng chang chang người trói người.</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7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22BDF-39A4-44CA-8356-927DE6C76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66"/>
            <a:ext cx="9144000" cy="4278276"/>
          </a:xfrm>
          <a:prstGeom prst="rect">
            <a:avLst/>
          </a:prstGeom>
        </p:spPr>
      </p:pic>
      <p:sp>
        <p:nvSpPr>
          <p:cNvPr id="4" name="Rectangle 3">
            <a:extLst>
              <a:ext uri="{FF2B5EF4-FFF2-40B4-BE49-F238E27FC236}">
                <a16:creationId xmlns:a16="http://schemas.microsoft.com/office/drawing/2014/main" id="{85637879-12D7-4A5C-AEB0-9328C29600B0}"/>
              </a:ext>
            </a:extLst>
          </p:cNvPr>
          <p:cNvSpPr/>
          <p:nvPr/>
        </p:nvSpPr>
        <p:spPr>
          <a:xfrm>
            <a:off x="539552" y="4299942"/>
            <a:ext cx="885698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Trời nắng chang chang người trói người.</a:t>
            </a:r>
            <a:endParaRPr kumimoji="0" lang="en-US" sz="3200" b="1" i="0" u="none" strike="noStrike" kern="1200" cap="none" spc="0" normalizeH="0" baseline="0" noProof="0" dirty="0">
              <a:ln>
                <a:noFill/>
              </a:ln>
              <a:solidFill>
                <a:srgbClr val="FF0000"/>
              </a:solidFill>
              <a:effectLst/>
              <a:uLnTx/>
              <a:uFillTx/>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4FFD598-DDA5-4CE2-82C4-56B4A789042B}"/>
              </a:ext>
            </a:extLst>
          </p:cNvPr>
          <p:cNvSpPr/>
          <p:nvPr/>
        </p:nvSpPr>
        <p:spPr>
          <a:xfrm>
            <a:off x="395536" y="123478"/>
            <a:ext cx="5904656"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Khi cậu bé đối lại thì nhà vua đã làm gì?</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45E5BAA0-C24B-4047-BC00-7D2661D293DC}"/>
              </a:ext>
            </a:extLst>
          </p:cNvPr>
          <p:cNvSpPr txBox="1"/>
          <p:nvPr/>
        </p:nvSpPr>
        <p:spPr>
          <a:xfrm>
            <a:off x="383255" y="2859783"/>
            <a:ext cx="820891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Nhà vua nguôi giận, truyền lệnh cởi trói, tha cho cậu bé.</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80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5BC66BA4-2879-455E-A568-DD8A3000EE58}"/>
              </a:ext>
            </a:extLst>
          </p:cNvPr>
          <p:cNvSpPr/>
          <p:nvPr/>
        </p:nvSpPr>
        <p:spPr>
          <a:xfrm>
            <a:off x="323528" y="0"/>
            <a:ext cx="5472608"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Em thấy Cao Bá Quát là người như thế nào?</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3E6B04E9-7783-4DF1-8B5F-FE1AE0A5BE16}"/>
              </a:ext>
            </a:extLst>
          </p:cNvPr>
          <p:cNvSpPr txBox="1"/>
          <p:nvPr/>
        </p:nvSpPr>
        <p:spPr>
          <a:xfrm>
            <a:off x="467544" y="2715766"/>
            <a:ext cx="820891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nl-NL"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Cao Bá Quát là người</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thông minh, tài trí và đối đáp giỏi.</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28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DD1EDAE6-4B0E-442B-BD1F-58E7D97381D5}"/>
              </a:ext>
            </a:extLst>
          </p:cNvPr>
          <p:cNvSpPr/>
          <p:nvPr/>
        </p:nvSpPr>
        <p:spPr>
          <a:xfrm>
            <a:off x="611560" y="195486"/>
            <a:ext cx="5472608" cy="2160240"/>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Câu chuyện ca ngợi ai? Ca ngợi điều gì?</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5517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C8FD09C8-74F7-4209-858A-DD96457BD4A9}"/>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NỘI DUNG:</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A1C55B77-D030-496C-8734-89C6FBF2BBEB}"/>
              </a:ext>
            </a:extLst>
          </p:cNvPr>
          <p:cNvSpPr txBox="1"/>
          <p:nvPr/>
        </p:nvSpPr>
        <p:spPr>
          <a:xfrm>
            <a:off x="899592" y="2316526"/>
            <a:ext cx="7992888"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chuyện ca ngợi Cao Bá Quát đã thể hiện tư chất thông minh từ nhỏ, giỏi đối đáp.</a:t>
            </a:r>
          </a:p>
        </p:txBody>
      </p:sp>
    </p:spTree>
    <p:extLst>
      <p:ext uri="{BB962C8B-B14F-4D97-AF65-F5344CB8AC3E}">
        <p14:creationId xmlns:p14="http://schemas.microsoft.com/office/powerpoint/2010/main" val="8477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304DA7-21B2-416B-9E14-958E222A58AF}"/>
              </a:ext>
            </a:extLst>
          </p:cNvPr>
          <p:cNvPicPr>
            <a:picLocks noChangeAspect="1"/>
          </p:cNvPicPr>
          <p:nvPr/>
        </p:nvPicPr>
        <p:blipFill>
          <a:blip r:embed="rId2" cstate="print"/>
          <a:stretch>
            <a:fillRect/>
          </a:stretch>
        </p:blipFill>
        <p:spPr>
          <a:xfrm>
            <a:off x="655827" y="1380995"/>
            <a:ext cx="7554985" cy="3446052"/>
          </a:xfrm>
          <a:prstGeom prst="rect">
            <a:avLst/>
          </a:prstGeom>
        </p:spPr>
      </p:pic>
      <p:sp>
        <p:nvSpPr>
          <p:cNvPr id="6" name="Rectangle 5">
            <a:extLst>
              <a:ext uri="{FF2B5EF4-FFF2-40B4-BE49-F238E27FC236}">
                <a16:creationId xmlns:a16="http://schemas.microsoft.com/office/drawing/2014/main" id="{224B8ACE-71F3-4451-A1F1-CDFE91299913}"/>
              </a:ext>
            </a:extLst>
          </p:cNvPr>
          <p:cNvSpPr/>
          <p:nvPr/>
        </p:nvSpPr>
        <p:spPr>
          <a:xfrm>
            <a:off x="3627093" y="0"/>
            <a:ext cx="2648802" cy="807913"/>
          </a:xfrm>
          <a:prstGeom prst="rect">
            <a:avLst/>
          </a:prstGeom>
          <a:noFill/>
        </p:spPr>
        <p:txBody>
          <a:bodyPr wrap="none" lIns="68580" tIns="34290" rIns="68580" bIns="34290">
            <a:spAutoFit/>
          </a:bodyPr>
          <a:lstStyle/>
          <a:p>
            <a:pPr algn="ctr" defTabSz="685800"/>
            <a:endParaRPr lang="en-US" sz="2400" u="sng"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a:p>
            <a:pPr algn="ctr" defTabSz="685800"/>
            <a:r>
              <a:rPr lang="en-US" sz="2400" u="sng"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Tập đọc - </a:t>
            </a:r>
            <a:r>
              <a:rPr lang="en-US" sz="2400" u="sng">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kể chuyện</a:t>
            </a:r>
            <a:endParaRPr lang="en-US" sz="2400" u="sng"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24B8ACE-71F3-4451-A1F1-CDFE91299913}"/>
              </a:ext>
            </a:extLst>
          </p:cNvPr>
          <p:cNvSpPr/>
          <p:nvPr/>
        </p:nvSpPr>
        <p:spPr>
          <a:xfrm>
            <a:off x="3548579" y="807914"/>
            <a:ext cx="2783454" cy="561692"/>
          </a:xfrm>
          <a:prstGeom prst="rect">
            <a:avLst/>
          </a:prstGeom>
          <a:noFill/>
        </p:spPr>
        <p:txBody>
          <a:bodyPr wrap="none" lIns="68580" tIns="34290" rIns="68580" bIns="34290">
            <a:spAutoFit/>
          </a:bodyPr>
          <a:lstStyle/>
          <a:p>
            <a:pPr algn="ctr" defTabSz="685800"/>
            <a:r>
              <a:rPr lang="en-US" sz="32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2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2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2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2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71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3D0AE674-2ACA-43B4-959F-25A0D76D1C73}"/>
              </a:ext>
            </a:extLst>
          </p:cNvPr>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CỦNG CỐ</a:t>
            </a: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74B5DDDA-53AE-4B8A-BFFB-961EEEFE042C}"/>
              </a:ext>
            </a:extLst>
          </p:cNvPr>
          <p:cNvSpPr txBox="1"/>
          <p:nvPr/>
        </p:nvSpPr>
        <p:spPr>
          <a:xfrm>
            <a:off x="590187" y="2839746"/>
            <a:ext cx="815827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 học được điều gì từ Cao Bá Quát?</a:t>
            </a:r>
          </a:p>
        </p:txBody>
      </p:sp>
    </p:spTree>
    <p:extLst>
      <p:ext uri="{BB962C8B-B14F-4D97-AF65-F5344CB8AC3E}">
        <p14:creationId xmlns:p14="http://schemas.microsoft.com/office/powerpoint/2010/main" val="91481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a:xfrm>
            <a:off x="457200" y="742950"/>
            <a:ext cx="8229600" cy="4388644"/>
          </a:xfrm>
        </p:spPr>
        <p:txBody>
          <a:bodyPr/>
          <a:lstStyle/>
          <a:p>
            <a:pPr eaLnBrk="1" hangingPunct="1">
              <a:buFontTx/>
              <a:buNone/>
            </a:pPr>
            <a:r>
              <a:rPr lang="en-US" altLang="vi-VN" dirty="0"/>
              <a:t>       </a:t>
            </a:r>
          </a:p>
          <a:p>
            <a:pPr eaLnBrk="1" hangingPunct="1">
              <a:buFontTx/>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Thấy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nói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là</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trò</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vua</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lệnh</a:t>
            </a:r>
            <a:r>
              <a:rPr lang="en-US" altLang="vi-VN" sz="2800" b="1"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cho</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cậu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phải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đối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được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một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vế</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đối</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thì</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tha</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Nhìn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thấy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trên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mặt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hồ</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lúc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đó</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có</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đàn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đang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đuổi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nhau</a:t>
            </a:r>
            <a:r>
              <a:rPr lang="en-US" altLang="vi-VN" sz="2800" dirty="0">
                <a:latin typeface="Times New Roman" panose="02020603050405020304" pitchFamily="18" charset="0"/>
                <a:cs typeface="Times New Roman" panose="02020603050405020304" pitchFamily="18" charset="0"/>
              </a:rPr>
              <a:t>,</a:t>
            </a:r>
            <a:r>
              <a:rPr lang="en-US" altLang="vi-VN" sz="2800" b="1" dirty="0">
                <a:solidFill>
                  <a:srgbClr val="FF0000"/>
                </a:solidFill>
                <a:latin typeface="Times New Roman" panose="02020603050405020304" pitchFamily="18" charset="0"/>
                <a:cs typeface="Times New Roman" panose="02020603050405020304" pitchFamily="18" charset="0"/>
              </a:rPr>
              <a:t> / </a:t>
            </a:r>
            <a:r>
              <a:rPr lang="en-US" altLang="vi-VN" sz="2800" dirty="0" err="1">
                <a:latin typeface="Times New Roman" panose="02020603050405020304" pitchFamily="18" charset="0"/>
                <a:cs typeface="Times New Roman" panose="02020603050405020304" pitchFamily="18" charset="0"/>
              </a:rPr>
              <a:t>vua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tức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cảnh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vế</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đối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như</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a:latin typeface="Times New Roman" panose="02020603050405020304" pitchFamily="18" charset="0"/>
                <a:cs typeface="Times New Roman" panose="02020603050405020304" pitchFamily="18" charset="0"/>
              </a:rPr>
              <a:t>:</a:t>
            </a:r>
            <a:r>
              <a:rPr lang="en-US" altLang="vi-VN" sz="2800" b="1" dirty="0">
                <a:solidFill>
                  <a:srgbClr val="FF0000"/>
                </a:solidFill>
                <a:latin typeface="Times New Roman" panose="02020603050405020304" pitchFamily="18" charset="0"/>
                <a:cs typeface="Times New Roman" panose="02020603050405020304" pitchFamily="18" charset="0"/>
              </a:rPr>
              <a:t>/</a:t>
            </a:r>
          </a:p>
          <a:p>
            <a:pPr eaLnBrk="1" hangingPunct="1">
              <a:buFontTx/>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leo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lẻo</a:t>
            </a:r>
            <a:r>
              <a:rPr lang="en-US" altLang="vi-VN" sz="2800" b="1"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a:t>
            </a:r>
            <a:r>
              <a:rPr lang="en-US" altLang="vi-VN" sz="2800" dirty="0">
                <a:latin typeface="Times New Roman" panose="02020603050405020304" pitchFamily="18" charset="0"/>
                <a:cs typeface="Times New Roman" panose="02020603050405020304" pitchFamily="18" charset="0"/>
              </a:rPr>
              <a:t>.</a:t>
            </a:r>
            <a:r>
              <a:rPr lang="en-US" altLang="vi-VN" sz="2800" b="1" dirty="0">
                <a:solidFill>
                  <a:srgbClr val="FF0000"/>
                </a:solidFill>
                <a:latin typeface="Times New Roman" panose="02020603050405020304" pitchFamily="18" charset="0"/>
                <a:cs typeface="Times New Roman" panose="02020603050405020304" pitchFamily="18" charset="0"/>
              </a:rPr>
              <a:t>  //</a:t>
            </a:r>
          </a:p>
          <a:p>
            <a:pPr eaLnBrk="1" hangingPunct="1">
              <a:buFontTx/>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Chẳng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cần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nghĩ</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ngợi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lâu</a:t>
            </a:r>
            <a:r>
              <a:rPr lang="en-US" altLang="vi-VN" sz="2800" dirty="0">
                <a:latin typeface="Times New Roman" panose="02020603050405020304" pitchFamily="18" charset="0"/>
                <a:cs typeface="Times New Roman" panose="02020603050405020304" pitchFamily="18" charset="0"/>
              </a:rPr>
              <a:t> la </a:t>
            </a:r>
            <a:r>
              <a:rPr lang="en-US" altLang="vi-VN" sz="2800" dirty="0" err="1">
                <a:latin typeface="Times New Roman" panose="02020603050405020304" pitchFamily="18" charset="0"/>
                <a:cs typeface="Times New Roman" panose="02020603050405020304" pitchFamily="18" charset="0"/>
              </a:rPr>
              <a:t>gì</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Cao </a:t>
            </a:r>
            <a:r>
              <a:rPr lang="en-US" altLang="vi-VN" sz="2800" dirty="0" err="1">
                <a:latin typeface="Times New Roman" panose="02020603050405020304" pitchFamily="18" charset="0"/>
                <a:cs typeface="Times New Roman" panose="02020603050405020304" pitchFamily="18" charset="0"/>
              </a:rPr>
              <a:t>Bá</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Quát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lấy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cảnh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mình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đang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trói</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luôn</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p>
          <a:p>
            <a:pPr eaLnBrk="1" hangingPunct="1">
              <a:buFontTx/>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Trời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nắng</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chang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chang</a:t>
            </a:r>
            <a:r>
              <a:rPr lang="en-US" altLang="vi-VN" sz="2800" b="1"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trói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p>
          <a:p>
            <a:endParaRPr lang="vi-VN" dirty="0"/>
          </a:p>
        </p:txBody>
      </p:sp>
      <p:sp>
        <p:nvSpPr>
          <p:cNvPr id="3" name="Rounded Rectangle 2"/>
          <p:cNvSpPr/>
          <p:nvPr/>
        </p:nvSpPr>
        <p:spPr>
          <a:xfrm>
            <a:off x="107504" y="483518"/>
            <a:ext cx="365760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u="sng" dirty="0">
                <a:solidFill>
                  <a:srgbClr val="7030A0"/>
                </a:solidFill>
                <a:latin typeface="Times New Roman" panose="02020603050405020304" pitchFamily="18" charset="0"/>
                <a:cs typeface="Times New Roman" panose="02020603050405020304" pitchFamily="18" charset="0"/>
              </a:rPr>
              <a:t>3. </a:t>
            </a:r>
            <a:r>
              <a:rPr lang="en-US" sz="3200" b="1" u="sng" dirty="0" err="1">
                <a:solidFill>
                  <a:srgbClr val="7030A0"/>
                </a:solidFill>
                <a:latin typeface="Times New Roman" panose="02020603050405020304" pitchFamily="18" charset="0"/>
                <a:cs typeface="Times New Roman" panose="02020603050405020304" pitchFamily="18" charset="0"/>
              </a:rPr>
              <a:t>Luyện</a:t>
            </a:r>
            <a:r>
              <a:rPr lang="en-US" sz="3200" b="1" u="sng" dirty="0">
                <a:solidFill>
                  <a:srgbClr val="7030A0"/>
                </a:solidFill>
                <a:latin typeface="Times New Roman" panose="02020603050405020304" pitchFamily="18" charset="0"/>
                <a:cs typeface="Times New Roman" panose="02020603050405020304" pitchFamily="18" charset="0"/>
              </a:rPr>
              <a:t> đọc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arn(inVertical)">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barn(inVertical)">
                                      <p:cBhvr>
                                        <p:cTn id="12" dur="500"/>
                                        <p:tgtEl>
                                          <p:spTgt spid="26626">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animEffect transition="in" filter="barn(inVertical)">
                                      <p:cBhvr>
                                        <p:cTn id="15" dur="500"/>
                                        <p:tgtEl>
                                          <p:spTgt spid="26626">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626">
                                            <p:txEl>
                                              <p:pRg st="3" end="3"/>
                                            </p:txEl>
                                          </p:spTgt>
                                        </p:tgtEl>
                                        <p:attrNameLst>
                                          <p:attrName>style.visibility</p:attrName>
                                        </p:attrNameLst>
                                      </p:cBhvr>
                                      <p:to>
                                        <p:strVal val="visible"/>
                                      </p:to>
                                    </p:set>
                                    <p:animEffect transition="in" filter="barn(inVertical)">
                                      <p:cBhvr>
                                        <p:cTn id="18" dur="500"/>
                                        <p:tgtEl>
                                          <p:spTgt spid="26626">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Effect transition="in" filter="barn(inVertical)">
                                      <p:cBhvr>
                                        <p:cTn id="21"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4"/>
          <p:cNvSpPr txBox="1">
            <a:spLocks noChangeArrowheads="1"/>
          </p:cNvSpPr>
          <p:nvPr/>
        </p:nvSpPr>
        <p:spPr bwMode="auto">
          <a:xfrm>
            <a:off x="525463" y="813436"/>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u="sng" dirty="0">
                <a:solidFill>
                  <a:srgbClr val="7030A0"/>
                </a:solidFill>
                <a:latin typeface="Times New Roman" panose="02020603050405020304" pitchFamily="18" charset="0"/>
                <a:cs typeface="Times New Roman" panose="02020603050405020304" pitchFamily="18" charset="0"/>
              </a:rPr>
              <a:t>KỂ CHUYỆN</a:t>
            </a:r>
          </a:p>
        </p:txBody>
      </p:sp>
      <p:sp>
        <p:nvSpPr>
          <p:cNvPr id="7" name="TextBox 6"/>
          <p:cNvSpPr txBox="1">
            <a:spLocks noChangeArrowheads="1"/>
          </p:cNvSpPr>
          <p:nvPr/>
        </p:nvSpPr>
        <p:spPr bwMode="auto">
          <a:xfrm>
            <a:off x="228600" y="1456135"/>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Sắp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vua</a:t>
            </a:r>
            <a:r>
              <a:rPr lang="en-US" sz="2800" b="1"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3" y="2171700"/>
            <a:ext cx="2278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6" y="2171700"/>
            <a:ext cx="2378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00250"/>
            <a:ext cx="2057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2000250"/>
            <a:ext cx="201771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953000"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3" name="Oval 12"/>
          <p:cNvSpPr/>
          <p:nvPr/>
        </p:nvSpPr>
        <p:spPr>
          <a:xfrm>
            <a:off x="1270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4" name="Oval 13"/>
          <p:cNvSpPr/>
          <p:nvPr/>
        </p:nvSpPr>
        <p:spPr>
          <a:xfrm>
            <a:off x="24987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5" name="Oval 14"/>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5"/>
          <p:cNvSpPr txBox="1">
            <a:spLocks noChangeArrowheads="1"/>
          </p:cNvSpPr>
          <p:nvPr/>
        </p:nvSpPr>
        <p:spPr bwMode="auto">
          <a:xfrm>
            <a:off x="304799" y="968915"/>
            <a:ext cx="50064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i="1" dirty="0">
                <a:latin typeface="Times New Roman" panose="02020603050405020304" pitchFamily="18" charset="0"/>
                <a:cs typeface="Times New Roman" panose="02020603050405020304" pitchFamily="18" charset="0"/>
              </a:rPr>
              <a:t>2. </a:t>
            </a:r>
            <a:r>
              <a:rPr lang="en-US" sz="3200" b="1" i="1" dirty="0" err="1">
                <a:latin typeface="Times New Roman" panose="02020603050405020304" pitchFamily="18" charset="0"/>
                <a:cs typeface="Times New Roman" panose="02020603050405020304" pitchFamily="18" charset="0"/>
              </a:rPr>
              <a:t>Kể</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toàn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bộ</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câu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chuyện</a:t>
            </a:r>
            <a:endParaRPr lang="en-US" sz="3200" b="1" i="1" dirty="0">
              <a:latin typeface="Times New Roman" panose="02020603050405020304" pitchFamily="18" charset="0"/>
              <a:cs typeface="Times New Roman" panose="02020603050405020304" pitchFamily="18" charset="0"/>
            </a:endParaRPr>
          </a:p>
        </p:txBody>
      </p:sp>
      <p:pic>
        <p:nvPicPr>
          <p:cNvPr id="133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707654"/>
            <a:ext cx="2276475" cy="32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26" y="1707654"/>
            <a:ext cx="2378075" cy="32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553690"/>
            <a:ext cx="2057400" cy="346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1553690"/>
            <a:ext cx="2017712" cy="330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62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2" name="Oval 11"/>
          <p:cNvSpPr/>
          <p:nvPr/>
        </p:nvSpPr>
        <p:spPr>
          <a:xfrm>
            <a:off x="2166938"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3" name="Oval 12"/>
          <p:cNvSpPr/>
          <p:nvPr/>
        </p:nvSpPr>
        <p:spPr>
          <a:xfrm>
            <a:off x="45561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4" name="Oval 13"/>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4139952" y="267494"/>
            <a:ext cx="3312368" cy="108012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rgbClr val="FF0000"/>
                </a:solidFill>
                <a:latin typeface="Times New Roman" panose="02020603050405020304" pitchFamily="18" charset="0"/>
                <a:cs typeface="Times New Roman" panose="02020603050405020304" pitchFamily="18" charset="0"/>
              </a:rPr>
              <a:t>Dặn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dò</a:t>
            </a:r>
            <a:r>
              <a:rPr lang="en-US" sz="4000" b="1" i="1" dirty="0">
                <a:solidFill>
                  <a:srgbClr val="FF0000"/>
                </a:solidFill>
                <a:latin typeface="Times New Roman" panose="02020603050405020304" pitchFamily="18" charset="0"/>
                <a:cs typeface="Times New Roman" panose="02020603050405020304" pitchFamily="18" charset="0"/>
              </a:rPr>
              <a:t>:</a:t>
            </a:r>
          </a:p>
        </p:txBody>
      </p:sp>
      <p:sp>
        <p:nvSpPr>
          <p:cNvPr id="5" name="Flowchart: Alternate Process 4"/>
          <p:cNvSpPr/>
          <p:nvPr/>
        </p:nvSpPr>
        <p:spPr>
          <a:xfrm>
            <a:off x="1187624" y="1563638"/>
            <a:ext cx="6624736" cy="3024336"/>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err="1">
                <a:solidFill>
                  <a:schemeClr val="tx1"/>
                </a:solidFill>
                <a:latin typeface="Times New Roman" panose="02020603050405020304" pitchFamily="18" charset="0"/>
                <a:cs typeface="Times New Roman" panose="02020603050405020304" pitchFamily="18" charset="0"/>
              </a:rPr>
              <a:t>Kể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nay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luyện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đọc</a:t>
            </a:r>
            <a:r>
              <a:rPr lang="en-US" sz="2400" dirty="0" smtClean="0">
                <a:solidFill>
                  <a:schemeClr val="tx1"/>
                </a:solidFill>
                <a:latin typeface="Times New Roman" panose="02020603050405020304" pitchFamily="18" charset="0"/>
                <a:cs typeface="Times New Roman" panose="02020603050405020304" pitchFamily="18" charset="0"/>
              </a:rPr>
              <a:t> 6 </a:t>
            </a:r>
            <a:r>
              <a:rPr lang="en-US" sz="2400" dirty="0" err="1" smtClean="0">
                <a:solidFill>
                  <a:schemeClr val="tx1"/>
                </a:solidFill>
                <a:latin typeface="Times New Roman" panose="02020603050405020304" pitchFamily="18" charset="0"/>
                <a:cs typeface="Times New Roman" panose="02020603050405020304" pitchFamily="18" charset="0"/>
              </a:rPr>
              <a:t>lần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r>
              <a:rPr lang="en-US" sz="2400" dirty="0" err="1">
                <a:solidFill>
                  <a:schemeClr val="tx1"/>
                </a:solidFill>
                <a:latin typeface="Times New Roman" panose="02020603050405020304" pitchFamily="18" charset="0"/>
                <a:cs typeface="Times New Roman" panose="02020603050405020304" pitchFamily="18" charset="0"/>
              </a:rPr>
              <a:t>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bước</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phép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chia.</a:t>
            </a:r>
          </a:p>
          <a:p>
            <a:pPr marL="342900" indent="-342900">
              <a:buAutoNum type="arabicPeriod"/>
            </a:pPr>
            <a:r>
              <a:rPr lang="en-US" sz="2400" dirty="0" err="1">
                <a:solidFill>
                  <a:schemeClr val="tx1"/>
                </a:solidFill>
                <a:latin typeface="Times New Roman" panose="02020603050405020304" pitchFamily="18" charset="0"/>
                <a:cs typeface="Times New Roman" panose="02020603050405020304" pitchFamily="18" charset="0"/>
              </a:rPr>
              <a:t>Hoàn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 TV.</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C224100-2E7E-43CE-A95A-638661D4819A}"/>
              </a:ext>
            </a:extLst>
          </p:cNvPr>
          <p:cNvSpPr>
            <a:spLocks noChangeArrowheads="1"/>
          </p:cNvSpPr>
          <p:nvPr/>
        </p:nvSpPr>
        <p:spPr bwMode="auto">
          <a:xfrm>
            <a:off x="171450" y="826933"/>
            <a:ext cx="88011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1725" b="1" dirty="0">
                <a:solidFill>
                  <a:prstClr val="black"/>
                </a:solidFill>
                <a:latin typeface="Times New Roman" panose="02020603050405020304" pitchFamily="18" charset="0"/>
                <a:cs typeface="Times New Roman" panose="02020603050405020304" pitchFamily="18" charset="0"/>
              </a:rPr>
              <a:t>     </a:t>
            </a:r>
            <a:r>
              <a:rPr lang="vi-VN" altLang="en-US" sz="1725" b="1" dirty="0">
                <a:solidFill>
                  <a:prstClr val="black"/>
                </a:solidFill>
                <a:latin typeface="Times New Roman" panose="02020603050405020304" pitchFamily="18" charset="0"/>
                <a:cs typeface="Times New Roman" panose="02020603050405020304" pitchFamily="18" charset="0"/>
              </a:rPr>
              <a:t>1.</a:t>
            </a:r>
            <a:r>
              <a:rPr lang="vi-VN" altLang="en-US" sz="1725"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1725"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1725" b="1" dirty="0">
                <a:solidFill>
                  <a:srgbClr val="000000"/>
                </a:solidFill>
                <a:latin typeface="Times New Roman" panose="02020603050405020304" pitchFamily="18" charset="0"/>
                <a:cs typeface="Times New Roman" panose="02020603050405020304" pitchFamily="18" charset="0"/>
              </a:rPr>
              <a:t>     </a:t>
            </a:r>
            <a:r>
              <a:rPr lang="vi-VN" altLang="en-US" sz="1725" b="1" dirty="0">
                <a:solidFill>
                  <a:srgbClr val="000000"/>
                </a:solidFill>
                <a:latin typeface="Times New Roman" panose="02020603050405020304" pitchFamily="18" charset="0"/>
                <a:cs typeface="Times New Roman" panose="02020603050405020304" pitchFamily="18" charset="0"/>
              </a:rPr>
              <a:t>2</a:t>
            </a:r>
            <a:r>
              <a:rPr lang="vi-VN" altLang="en-US" sz="1725"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a:t>
            </a:r>
            <a:r>
              <a:rPr lang="en-US" altLang="en-US" sz="1725" dirty="0" err="1">
                <a:solidFill>
                  <a:srgbClr val="000000"/>
                </a:solidFill>
                <a:latin typeface="Times New Roman" panose="02020603050405020304" pitchFamily="18" charset="0"/>
                <a:cs typeface="Times New Roman" panose="02020603050405020304" pitchFamily="18" charset="0"/>
              </a:rPr>
              <a:t>hốt</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hoảng</a:t>
            </a:r>
            <a:r>
              <a:rPr lang="en-US" altLang="en-US" sz="1725" dirty="0">
                <a:solidFill>
                  <a:srgbClr val="000000"/>
                </a:solidFill>
                <a:latin typeface="Times New Roman" panose="02020603050405020304" pitchFamily="18" charset="0"/>
                <a:cs typeface="Times New Roman" panose="02020603050405020304" pitchFamily="18" charset="0"/>
              </a:rPr>
              <a:t> </a:t>
            </a:r>
            <a:r>
              <a:rPr lang="vi-VN" altLang="en-US" sz="1725" dirty="0">
                <a:solidFill>
                  <a:srgbClr val="000000"/>
                </a:solidFill>
                <a:latin typeface="Times New Roman" panose="02020603050405020304" pitchFamily="18" charset="0"/>
                <a:cs typeface="Times New Roman" panose="02020603050405020304" pitchFamily="18" charset="0"/>
              </a:rPr>
              <a:t>xúm vào bắt trói đứa trẻ táo tợn. Cậu bé không chịu, la hét, vùng vẫy, gây nên cảnh náo động ở hồ. Thấy thế, vua Minh Mạng truyền lệnh dẫn cậu tới hỏi.</a:t>
            </a:r>
          </a:p>
          <a:p>
            <a:pPr defTabSz="685800" eaLnBrk="0" fontAlgn="base" hangingPunct="0">
              <a:spcBef>
                <a:spcPct val="0"/>
              </a:spcBef>
              <a:spcAft>
                <a:spcPct val="0"/>
              </a:spcAft>
            </a:pPr>
            <a:r>
              <a:rPr lang="en-US" altLang="en-US" sz="1725" b="1" dirty="0">
                <a:solidFill>
                  <a:srgbClr val="000000"/>
                </a:solidFill>
                <a:latin typeface="Times New Roman" panose="02020603050405020304" pitchFamily="18" charset="0"/>
                <a:cs typeface="Times New Roman" panose="02020603050405020304" pitchFamily="18" charset="0"/>
              </a:rPr>
              <a:t>     </a:t>
            </a:r>
            <a:r>
              <a:rPr lang="vi-VN" altLang="en-US" sz="1725" b="1" dirty="0">
                <a:solidFill>
                  <a:srgbClr val="000000"/>
                </a:solidFill>
                <a:latin typeface="Times New Roman" panose="02020603050405020304" pitchFamily="18" charset="0"/>
                <a:cs typeface="Times New Roman" panose="02020603050405020304" pitchFamily="18" charset="0"/>
              </a:rPr>
              <a:t>3.</a:t>
            </a:r>
            <a:r>
              <a:rPr lang="vi-VN" altLang="en-US" sz="1725" dirty="0">
                <a:solidFill>
                  <a:srgbClr val="000000"/>
                </a:solidFill>
                <a:latin typeface="Times New Roman" panose="02020603050405020304" pitchFamily="18" charset="0"/>
                <a:cs typeface="Times New Roman" panose="02020603050405020304" pitchFamily="18" charset="0"/>
              </a:rPr>
              <a:t> C</a:t>
            </a:r>
            <a:r>
              <a:rPr lang="en-US" altLang="en-US" sz="1725" dirty="0" err="1">
                <a:solidFill>
                  <a:srgbClr val="000000"/>
                </a:solidFill>
                <a:latin typeface="Times New Roman" panose="02020603050405020304" pitchFamily="18" charset="0"/>
                <a:cs typeface="Times New Roman" panose="02020603050405020304" pitchFamily="18" charset="0"/>
              </a:rPr>
              <a:t>ậu</a:t>
            </a:r>
            <a:r>
              <a:rPr lang="vi-VN" altLang="en-US" sz="1725"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nên</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không</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biết</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gì</a:t>
            </a:r>
            <a:r>
              <a:rPr lang="vi-VN" altLang="en-US" sz="1725"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1725" dirty="0" err="1">
                <a:solidFill>
                  <a:srgbClr val="000000"/>
                </a:solidFill>
                <a:latin typeface="Times New Roman" panose="02020603050405020304" pitchFamily="18" charset="0"/>
                <a:cs typeface="Times New Roman" panose="02020603050405020304" pitchFamily="18" charset="0"/>
              </a:rPr>
              <a:t>hồ</a:t>
            </a:r>
            <a:r>
              <a:rPr lang="vi-VN" altLang="en-US" sz="1725"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1725" i="1" dirty="0">
                <a:solidFill>
                  <a:srgbClr val="000000"/>
                </a:solidFill>
                <a:latin typeface="Times New Roman" panose="02020603050405020304" pitchFamily="18" charset="0"/>
                <a:cs typeface="Times New Roman" panose="02020603050405020304" pitchFamily="18" charset="0"/>
              </a:rPr>
              <a:t>                           </a:t>
            </a:r>
            <a:r>
              <a:rPr lang="vi-VN" altLang="en-US" sz="1725"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1725"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1725"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1725" i="1" dirty="0">
                <a:solidFill>
                  <a:srgbClr val="000000"/>
                </a:solidFill>
                <a:latin typeface="Times New Roman" panose="02020603050405020304" pitchFamily="18" charset="0"/>
                <a:cs typeface="Times New Roman" panose="02020603050405020304" pitchFamily="18" charset="0"/>
              </a:rPr>
              <a:t>                       </a:t>
            </a:r>
            <a:r>
              <a:rPr lang="vi-VN" altLang="en-US" sz="1725"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1725"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1725" b="1" dirty="0">
                <a:solidFill>
                  <a:srgbClr val="000000"/>
                </a:solidFill>
                <a:latin typeface="Times New Roman" panose="02020603050405020304" pitchFamily="18" charset="0"/>
                <a:cs typeface="Times New Roman" panose="02020603050405020304" pitchFamily="18" charset="0"/>
              </a:rPr>
              <a:t>     </a:t>
            </a:r>
            <a:r>
              <a:rPr lang="vi-VN" altLang="en-US" sz="1725" b="1" dirty="0">
                <a:solidFill>
                  <a:srgbClr val="000000"/>
                </a:solidFill>
                <a:latin typeface="Times New Roman" panose="02020603050405020304" pitchFamily="18" charset="0"/>
                <a:cs typeface="Times New Roman" panose="02020603050405020304" pitchFamily="18" charset="0"/>
              </a:rPr>
              <a:t>4.</a:t>
            </a:r>
            <a:r>
              <a:rPr lang="vi-VN" altLang="en-US" sz="1725"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1725" i="1" dirty="0">
                <a:solidFill>
                  <a:srgbClr val="000000"/>
                </a:solidFill>
                <a:latin typeface="Times New Roman" panose="02020603050405020304" pitchFamily="18" charset="0"/>
                <a:cs typeface="Times New Roman" panose="02020603050405020304" pitchFamily="18" charset="0"/>
              </a:rPr>
              <a:t>                                                   				</a:t>
            </a:r>
            <a:r>
              <a:rPr lang="vi-VN" altLang="en-US" sz="1725" i="1" dirty="0">
                <a:solidFill>
                  <a:srgbClr val="000000"/>
                </a:solidFill>
                <a:latin typeface="Times New Roman" panose="02020603050405020304" pitchFamily="18" charset="0"/>
                <a:cs typeface="Times New Roman" panose="02020603050405020304" pitchFamily="18" charset="0"/>
              </a:rPr>
              <a:t>Theo</a:t>
            </a:r>
            <a:r>
              <a:rPr lang="vi-VN" altLang="en-US" sz="1725" dirty="0">
                <a:solidFill>
                  <a:srgbClr val="000000"/>
                </a:solidFill>
                <a:latin typeface="Times New Roman" panose="02020603050405020304" pitchFamily="18" charset="0"/>
                <a:cs typeface="Times New Roman" panose="02020603050405020304" pitchFamily="18" charset="0"/>
              </a:rPr>
              <a:t> QUỐC CHẤN</a:t>
            </a:r>
          </a:p>
        </p:txBody>
      </p:sp>
      <p:sp>
        <p:nvSpPr>
          <p:cNvPr id="3" name="Rectangle 2">
            <a:extLst>
              <a:ext uri="{FF2B5EF4-FFF2-40B4-BE49-F238E27FC236}">
                <a16:creationId xmlns:a16="http://schemas.microsoft.com/office/drawing/2014/main" id="{651AE9BA-5E80-4DCB-9520-FEBB0304F97B}"/>
              </a:ext>
            </a:extLst>
          </p:cNvPr>
          <p:cNvSpPr/>
          <p:nvPr/>
        </p:nvSpPr>
        <p:spPr>
          <a:xfrm>
            <a:off x="3074475" y="95250"/>
            <a:ext cx="2995051" cy="577081"/>
          </a:xfrm>
          <a:prstGeom prst="rect">
            <a:avLst/>
          </a:prstGeom>
        </p:spPr>
        <p:style>
          <a:lnRef idx="1">
            <a:schemeClr val="accent4"/>
          </a:lnRef>
          <a:fillRef idx="2">
            <a:schemeClr val="accent4"/>
          </a:fillRef>
          <a:effectRef idx="1">
            <a:schemeClr val="accent4"/>
          </a:effectRef>
          <a:fontRef idx="minor">
            <a:schemeClr val="dk1"/>
          </a:fontRef>
        </p:style>
        <p:txBody>
          <a:bodyPr wrap="none" lIns="68580" tIns="34290" rIns="68580" bIns="34290">
            <a:spAutoFit/>
          </a:bodyPr>
          <a:lstStyle/>
          <a:p>
            <a:pPr algn="ctr" defTabSz="685800"/>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40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F3AF468-2A5C-444E-87D7-9B719BEE7EB7}"/>
              </a:ext>
            </a:extLst>
          </p:cNvPr>
          <p:cNvGrpSpPr>
            <a:grpSpLocks/>
          </p:cNvGrpSpPr>
          <p:nvPr/>
        </p:nvGrpSpPr>
        <p:grpSpPr bwMode="auto">
          <a:xfrm>
            <a:off x="2469682" y="2118717"/>
            <a:ext cx="1622824" cy="883445"/>
            <a:chOff x="230" y="1246"/>
            <a:chExt cx="1363" cy="742"/>
          </a:xfrm>
        </p:grpSpPr>
        <p:sp>
          <p:nvSpPr>
            <p:cNvPr id="3" name="Text Box 6">
              <a:extLst>
                <a:ext uri="{FF2B5EF4-FFF2-40B4-BE49-F238E27FC236}">
                  <a16:creationId xmlns:a16="http://schemas.microsoft.com/office/drawing/2014/main" id="{33E8E62B-01E5-4B96-A820-B7E63D8ECC0E}"/>
                </a:ext>
              </a:extLst>
            </p:cNvPr>
            <p:cNvSpPr txBox="1">
              <a:spLocks noChangeArrowheads="1"/>
            </p:cNvSpPr>
            <p:nvPr/>
          </p:nvSpPr>
          <p:spPr bwMode="auto">
            <a:xfrm>
              <a:off x="240" y="1600"/>
              <a:ext cx="9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la </a:t>
              </a:r>
              <a:r>
                <a:rPr lang="en-US" altLang="en-US" sz="2400" b="1" dirty="0" err="1">
                  <a:solidFill>
                    <a:prstClr val="black"/>
                  </a:solidFill>
                  <a:latin typeface="Times New Roman" panose="02020603050405020304" pitchFamily="18" charset="0"/>
                  <a:cs typeface="Times New Roman" panose="02020603050405020304" pitchFamily="18" charset="0"/>
                </a:rPr>
                <a:t>hét</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230" y="1246"/>
              <a:ext cx="136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quân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lính</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grpSp>
      <p:grpSp>
        <p:nvGrpSpPr>
          <p:cNvPr id="5" name="Group 8">
            <a:extLst>
              <a:ext uri="{FF2B5EF4-FFF2-40B4-BE49-F238E27FC236}">
                <a16:creationId xmlns:a16="http://schemas.microsoft.com/office/drawing/2014/main" id="{013587BA-DBCC-4EEC-B259-CB2B9C292AED}"/>
              </a:ext>
            </a:extLst>
          </p:cNvPr>
          <p:cNvGrpSpPr>
            <a:grpSpLocks/>
          </p:cNvGrpSpPr>
          <p:nvPr/>
        </p:nvGrpSpPr>
        <p:grpSpPr bwMode="auto">
          <a:xfrm>
            <a:off x="2470224" y="2953387"/>
            <a:ext cx="1895475" cy="900113"/>
            <a:chOff x="217" y="1936"/>
            <a:chExt cx="1592" cy="756"/>
          </a:xfrm>
        </p:grpSpPr>
        <p:sp>
          <p:nvSpPr>
            <p:cNvPr id="6" name="Text Box 9">
              <a:extLst>
                <a:ext uri="{FF2B5EF4-FFF2-40B4-BE49-F238E27FC236}">
                  <a16:creationId xmlns:a16="http://schemas.microsoft.com/office/drawing/2014/main" id="{880A1489-8D48-4DDC-89FC-071D8C720BB7}"/>
                </a:ext>
              </a:extLst>
            </p:cNvPr>
            <p:cNvSpPr txBox="1">
              <a:spLocks noChangeArrowheads="1"/>
            </p:cNvSpPr>
            <p:nvPr/>
          </p:nvSpPr>
          <p:spPr bwMode="auto">
            <a:xfrm>
              <a:off x="232" y="1936"/>
              <a:ext cx="15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truyền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lệnh</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7" name="Text Box 10">
              <a:extLst>
                <a:ext uri="{FF2B5EF4-FFF2-40B4-BE49-F238E27FC236}">
                  <a16:creationId xmlns:a16="http://schemas.microsoft.com/office/drawing/2014/main" id="{49B02FC1-29ED-4583-90C7-D866B0D5FBE3}"/>
                </a:ext>
              </a:extLst>
            </p:cNvPr>
            <p:cNvSpPr txBox="1">
              <a:spLocks noChangeArrowheads="1"/>
            </p:cNvSpPr>
            <p:nvPr/>
          </p:nvSpPr>
          <p:spPr bwMode="auto">
            <a:xfrm>
              <a:off x="217" y="2304"/>
              <a:ext cx="132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náo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động</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grpSp>
      <p:sp>
        <p:nvSpPr>
          <p:cNvPr id="8" name="Text Box 13">
            <a:extLst>
              <a:ext uri="{FF2B5EF4-FFF2-40B4-BE49-F238E27FC236}">
                <a16:creationId xmlns:a16="http://schemas.microsoft.com/office/drawing/2014/main" id="{1936A8AE-5EC3-470C-820E-0A156B783E2C}"/>
              </a:ext>
            </a:extLst>
          </p:cNvPr>
          <p:cNvSpPr txBox="1">
            <a:spLocks noChangeArrowheads="1"/>
          </p:cNvSpPr>
          <p:nvPr/>
        </p:nvSpPr>
        <p:spPr bwMode="auto">
          <a:xfrm>
            <a:off x="2408314" y="3829688"/>
            <a:ext cx="126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 </a:t>
            </a:r>
            <a:r>
              <a:rPr lang="en-US" altLang="en-US" sz="2400" b="1" dirty="0" err="1">
                <a:solidFill>
                  <a:prstClr val="black"/>
                </a:solidFill>
                <a:latin typeface="Times New Roman" panose="02020603050405020304" pitchFamily="18" charset="0"/>
                <a:cs typeface="Times New Roman" panose="02020603050405020304" pitchFamily="18" charset="0"/>
              </a:rPr>
              <a:t>leo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lẻo</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a16="http://schemas.microsoft.com/office/drawing/2014/main" id="{15D13A9C-2B0D-46F1-8D62-D4E964CA15F2}"/>
              </a:ext>
            </a:extLst>
          </p:cNvPr>
          <p:cNvSpPr txBox="1">
            <a:spLocks noChangeArrowheads="1"/>
          </p:cNvSpPr>
          <p:nvPr/>
        </p:nvSpPr>
        <p:spPr bwMode="auto">
          <a:xfrm>
            <a:off x="1986952" y="1320384"/>
            <a:ext cx="3492968" cy="40005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57175" indent="-257175" defTabSz="685800" fontAlgn="base">
              <a:spcBef>
                <a:spcPct val="20000"/>
              </a:spcBef>
              <a:spcAft>
                <a:spcPct val="0"/>
              </a:spcAft>
            </a:pP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Luyện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đọc</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từ</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khó</a:t>
            </a:r>
            <a:r>
              <a:rPr lang="en-US" altLang="en-US" sz="3000" b="1" dirty="0">
                <a:solidFill>
                  <a:srgbClr val="FF0000"/>
                </a:solidFill>
                <a:latin typeface="Times New Roman" panose="020206030504050203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id="{651AE9BA-5E80-4DCB-9520-FEBB0304F97B}"/>
              </a:ext>
            </a:extLst>
          </p:cNvPr>
          <p:cNvSpPr/>
          <p:nvPr/>
        </p:nvSpPr>
        <p:spPr>
          <a:xfrm>
            <a:off x="2495508" y="231743"/>
            <a:ext cx="2995051" cy="577081"/>
          </a:xfrm>
          <a:prstGeom prst="rect">
            <a:avLst/>
          </a:prstGeom>
        </p:spPr>
        <p:style>
          <a:lnRef idx="1">
            <a:schemeClr val="accent4"/>
          </a:lnRef>
          <a:fillRef idx="2">
            <a:schemeClr val="accent4"/>
          </a:fillRef>
          <a:effectRef idx="1">
            <a:schemeClr val="accent4"/>
          </a:effectRef>
          <a:fontRef idx="minor">
            <a:schemeClr val="dk1"/>
          </a:fontRef>
        </p:style>
        <p:txBody>
          <a:bodyPr wrap="none" lIns="68580" tIns="34290" rIns="68580" bIns="34290">
            <a:spAutoFit/>
          </a:bodyPr>
          <a:lstStyle/>
          <a:p>
            <a:pPr algn="ctr" defTabSz="685800"/>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991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2267744" y="1995686"/>
            <a:ext cx="4464496" cy="830997"/>
          </a:xfrm>
          <a:prstGeom prst="rect">
            <a:avLst/>
          </a:prstGeom>
          <a:noFill/>
        </p:spPr>
        <p:txBody>
          <a:bodyPr wrap="square" rtlCol="0">
            <a:spAutoFit/>
          </a:bodyPr>
          <a:lstStyle/>
          <a:p>
            <a:r>
              <a:rPr lang="en-US" sz="4800" smtClean="0"/>
              <a:t>GIẢI NGHĨA TỪ</a:t>
            </a:r>
            <a:endParaRPr lang="en-US" sz="4800"/>
          </a:p>
        </p:txBody>
      </p:sp>
    </p:spTree>
    <p:extLst>
      <p:ext uri="{BB962C8B-B14F-4D97-AF65-F5344CB8AC3E}">
        <p14:creationId xmlns:p14="http://schemas.microsoft.com/office/powerpoint/2010/main" val="697797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3478"/>
            <a:ext cx="3975348"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tta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55" y="123478"/>
            <a:ext cx="4097291"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2830" y="4403893"/>
            <a:ext cx="3948517" cy="523220"/>
          </a:xfrm>
          <a:prstGeom prst="rect">
            <a:avLst/>
          </a:prstGeom>
        </p:spPr>
        <p:txBody>
          <a:bodyPr wrap="none">
            <a:spAutoFit/>
          </a:bodyPr>
          <a:lstStyle/>
          <a:p>
            <a:r>
              <a:rPr lang="en-US" altLang="en-US" sz="2800" b="1" dirty="0">
                <a:solidFill>
                  <a:srgbClr val="000099"/>
                </a:solidFill>
                <a:latin typeface="Times New Roman" panose="02020603050405020304" pitchFamily="18" charset="0"/>
              </a:rPr>
              <a:t>Minh </a:t>
            </a:r>
            <a:r>
              <a:rPr lang="en-US" altLang="en-US" sz="2800" b="1" dirty="0" err="1">
                <a:solidFill>
                  <a:srgbClr val="000099"/>
                </a:solidFill>
                <a:latin typeface="Times New Roman" panose="02020603050405020304" pitchFamily="18" charset="0"/>
              </a:rPr>
              <a:t>Mạng</a:t>
            </a:r>
            <a:r>
              <a:rPr lang="en-US" altLang="en-US" sz="2800" b="1" dirty="0">
                <a:solidFill>
                  <a:srgbClr val="000099"/>
                </a:solidFill>
                <a:latin typeface="Times New Roman" panose="02020603050405020304" pitchFamily="18" charset="0"/>
              </a:rPr>
              <a:t> (1791- 1840)</a:t>
            </a:r>
          </a:p>
        </p:txBody>
      </p:sp>
      <p:sp>
        <p:nvSpPr>
          <p:cNvPr id="3" name="Rectangle 2"/>
          <p:cNvSpPr/>
          <p:nvPr/>
        </p:nvSpPr>
        <p:spPr>
          <a:xfrm>
            <a:off x="5148064" y="4356832"/>
            <a:ext cx="2898550" cy="523220"/>
          </a:xfrm>
          <a:prstGeom prst="rect">
            <a:avLst/>
          </a:prstGeom>
        </p:spPr>
        <p:txBody>
          <a:bodyPr wrap="none">
            <a:spAutoFit/>
          </a:bodyPr>
          <a:lstStyle/>
          <a:p>
            <a:r>
              <a:rPr lang="en-US" altLang="en-US" sz="2800" b="1" dirty="0" err="1">
                <a:solidFill>
                  <a:srgbClr val="000099"/>
                </a:solidFill>
                <a:latin typeface="Times New Roman" panose="02020603050405020304" pitchFamily="18" charset="0"/>
              </a:rPr>
              <a:t>Lăng</a:t>
            </a:r>
            <a:r>
              <a:rPr lang="en-US" altLang="en-US" sz="2800" b="1" dirty="0">
                <a:solidFill>
                  <a:srgbClr val="000099"/>
                </a:solidFill>
                <a:latin typeface="Times New Roman" panose="02020603050405020304" pitchFamily="18" charset="0"/>
              </a:rPr>
              <a:t> Minh </a:t>
            </a:r>
            <a:r>
              <a:rPr lang="en-US" altLang="en-US" sz="2800" b="1" dirty="0" err="1">
                <a:solidFill>
                  <a:srgbClr val="000099"/>
                </a:solidFill>
                <a:latin typeface="Times New Roman" panose="02020603050405020304" pitchFamily="18" charset="0"/>
              </a:rPr>
              <a:t>Mạng</a:t>
            </a:r>
            <a:endParaRPr lang="en-US" altLang="en-US" sz="2800" b="1"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
            <a:ext cx="4788024" cy="5142334"/>
          </a:xfrm>
          <a:prstGeom prst="rect">
            <a:avLst/>
          </a:prstGeom>
        </p:spPr>
      </p:pic>
      <p:sp>
        <p:nvSpPr>
          <p:cNvPr id="4" name="TextBox 3"/>
          <p:cNvSpPr txBox="1"/>
          <p:nvPr/>
        </p:nvSpPr>
        <p:spPr>
          <a:xfrm>
            <a:off x="4932040" y="627534"/>
            <a:ext cx="3996444" cy="3754874"/>
          </a:xfrm>
          <a:prstGeom prst="rect">
            <a:avLst/>
          </a:prstGeom>
          <a:noFill/>
        </p:spPr>
        <p:txBody>
          <a:bodyPr wrap="square" rtlCol="0">
            <a:spAutoFit/>
          </a:bodyPr>
          <a:lstStyle/>
          <a:p>
            <a:pPr algn="just"/>
            <a:r>
              <a:rPr lang="vi-VN" sz="3400" b="1" dirty="0">
                <a:latin typeface="+mj-lt"/>
              </a:rPr>
              <a:t>    Cao Bá Quát (1809 – 1855) là người ở tỉnh Bắc Ninh. Ông là người nổi tiếng văn hay, chữ tốt, có tài đối đáp. </a:t>
            </a:r>
            <a:endParaRPr lang="en-US" sz="3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1774</Words>
  <Application>Microsoft Office PowerPoint</Application>
  <PresentationFormat>On-screen Show (16:9)</PresentationFormat>
  <Paragraphs>157</Paragraphs>
  <Slides>44</Slides>
  <Notes>15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44</vt:i4>
      </vt:variant>
    </vt:vector>
  </HeadingPairs>
  <TitlesOfParts>
    <vt:vector size="55" baseType="lpstr">
      <vt:lpstr>.VnTime</vt:lpstr>
      <vt:lpstr>Arial</vt:lpstr>
      <vt:lpstr>Calibri</vt:lpstr>
      <vt:lpstr>Calibri Light</vt:lpstr>
      <vt:lpstr>Times New Roman</vt:lpstr>
      <vt:lpstr>UTM Avo</vt:lpstr>
      <vt:lpstr>Wingdings</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admin</cp:lastModifiedBy>
  <cp:revision>194</cp:revision>
  <dcterms:created xsi:type="dcterms:W3CDTF">2020-03-27T01:42:00Z</dcterms:created>
  <dcterms:modified xsi:type="dcterms:W3CDTF">2022-02-28T03:20:30Z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6041A6FF5F0143DF91136011A56CFB1C</vt:lpwstr>
  </property>
  <property fmtid="{D5CDD505-2E9C-101B-9397-08002B2CF9AE}" pid="3" name="KSOProductBuildVer">
    <vt:lpwstr>1033-11.2.0.10382</vt:lpwstr>
  </property>
</Properties>
</file>