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439" r:id="rId3"/>
    <p:sldId id="427" r:id="rId4"/>
    <p:sldId id="428" r:id="rId5"/>
    <p:sldId id="449" r:id="rId6"/>
    <p:sldId id="450" r:id="rId7"/>
    <p:sldId id="451" r:id="rId8"/>
    <p:sldId id="443" r:id="rId9"/>
    <p:sldId id="453" r:id="rId10"/>
    <p:sldId id="454" r:id="rId11"/>
    <p:sldId id="444" r:id="rId12"/>
    <p:sldId id="457" r:id="rId13"/>
    <p:sldId id="458" r:id="rId14"/>
    <p:sldId id="445" r:id="rId15"/>
    <p:sldId id="340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518475" y="4325327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MÙA THU CỦA EM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596" y="5882305"/>
            <a:ext cx="3254781" cy="23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589183" y="1891336"/>
            <a:ext cx="2577831" cy="654607"/>
            <a:chOff x="1130725" y="1442589"/>
            <a:chExt cx="2577831" cy="654607"/>
          </a:xfrm>
        </p:grpSpPr>
        <p:sp>
          <p:nvSpPr>
            <p:cNvPr id="28" name="Rectangle 27"/>
            <p:cNvSpPr/>
            <p:nvPr/>
          </p:nvSpPr>
          <p:spPr>
            <a:xfrm>
              <a:off x="1130725" y="1442589"/>
              <a:ext cx="2577831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Luyện đọc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658570" y="1907107"/>
            <a:ext cx="2980184" cy="654607"/>
            <a:chOff x="929550" y="1442589"/>
            <a:chExt cx="2980184" cy="654607"/>
          </a:xfrm>
        </p:grpSpPr>
        <p:sp>
          <p:nvSpPr>
            <p:cNvPr id="31" name="Rectangle 30"/>
            <p:cNvSpPr/>
            <p:nvPr/>
          </p:nvSpPr>
          <p:spPr>
            <a:xfrm>
              <a:off x="929550" y="1442589"/>
              <a:ext cx="2980184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Câu 3: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sao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giả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đặt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tên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là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Mùa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những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thiếu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nhi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thiếu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nhi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4515" y="5670986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Mùa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họp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3466" y="2864912"/>
            <a:ext cx="5281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à,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vở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mắt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mở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r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0701" y="5891259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Câu 4: Chọn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khổ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thích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cho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sao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thích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khổ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3" name="Group 22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62328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589183" y="1891336"/>
            <a:ext cx="2577831" cy="654607"/>
            <a:chOff x="1130725" y="1442589"/>
            <a:chExt cx="2577831" cy="654607"/>
          </a:xfrm>
        </p:grpSpPr>
        <p:sp>
          <p:nvSpPr>
            <p:cNvPr id="28" name="Rectangle 27"/>
            <p:cNvSpPr/>
            <p:nvPr/>
          </p:nvSpPr>
          <p:spPr>
            <a:xfrm>
              <a:off x="1130725" y="1442589"/>
              <a:ext cx="2577831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262942" y="1907107"/>
            <a:ext cx="2980184" cy="654607"/>
            <a:chOff x="929550" y="1442589"/>
            <a:chExt cx="2980184" cy="654607"/>
          </a:xfrm>
        </p:grpSpPr>
        <p:sp>
          <p:nvSpPr>
            <p:cNvPr id="31" name="Rectangle 30"/>
            <p:cNvSpPr/>
            <p:nvPr/>
          </p:nvSpPr>
          <p:spPr>
            <a:xfrm>
              <a:off x="929550" y="1442589"/>
              <a:ext cx="2980184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NỘI DUNG</a:t>
            </a:r>
            <a:endParaRPr lang="en-US" sz="4000" b="1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à, </a:t>
            </a:r>
            <a:r>
              <a:rPr lang="en-US" sz="3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á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en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ằm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ật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x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anh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ước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đèn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Calibri" panose="020F0502020204030204" pitchFamily="34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83114" y="5867400"/>
              <a:ext cx="735600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  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Tình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cảm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mến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bạn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nhỏ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với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vẻ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mùa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thu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–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mùa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bắt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đầu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năm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học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mới</a:t>
              </a:r>
              <a:r>
                <a:rPr lang="en-US" sz="4000" b="1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4515" y="5670986"/>
            <a:ext cx="51522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Mùa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họp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5" name="Group 3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4. Luyện tập.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66142" y="2394832"/>
            <a:ext cx="14890178" cy="13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1)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những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thu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37309" y="4075250"/>
          <a:ext cx="1379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200">
                  <a:extLst>
                    <a:ext uri="{9D8B030D-6E8A-4147-A177-3AD203B41FA5}">
                      <a16:colId xmlns:a16="http://schemas.microsoft.com/office/drawing/2014/main" val="132925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Mùa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thu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là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mùa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những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sắc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đẹp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bầu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trời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, …….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9242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033951" y="5672738"/>
          <a:ext cx="13792200" cy="185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200">
                  <a:extLst>
                    <a:ext uri="{9D8B030D-6E8A-4147-A177-3AD203B41FA5}">
                      <a16:colId xmlns:a16="http://schemas.microsoft.com/office/drawing/2014/main" val="132925575"/>
                    </a:ext>
                  </a:extLst>
                </a:gridCol>
              </a:tblGrid>
              <a:tr h="18497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Mùa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thu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là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mùa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những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sắc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đẹp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màu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xanh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bầu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trời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những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,...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924246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1" name="Group 20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6242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4. Luyện tập.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5175" y="2457271"/>
            <a:ext cx="1455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2)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Đặt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sử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dụng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dấu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hai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chấm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để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liệt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kê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hoạt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động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thiếu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nhi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trong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mùa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7574" y="4284469"/>
            <a:ext cx="14401801" cy="1277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Mùa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là: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7" name="Group 2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149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endParaRPr lang="en-US" sz="3600">
              <a:latin typeface="+mn-lt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endParaRPr lang="en-US" sz="3600">
              <a:latin typeface="+mn-lt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endParaRPr lang="en-US" sz="3600">
              <a:latin typeface="+mn-lt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endParaRPr lang="en-US" sz="3600">
              <a:latin typeface="+mn-lt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endParaRPr lang="en-US" sz="3600"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7709" y="1420190"/>
            <a:ext cx="4648199" cy="812530"/>
            <a:chOff x="1508919" y="1888664"/>
            <a:chExt cx="3120775" cy="1361559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361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en-US" sz="36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5. Đọc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thuộc</a:t>
              </a:r>
              <a:r>
                <a:rPr lang="en-US" sz="36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lòng</a:t>
              </a:r>
              <a:endParaRPr lang="en-US" sz="36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8898194" y="2175187"/>
            <a:ext cx="515227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Mùa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họp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bạn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Tám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02007" y="5222175"/>
            <a:ext cx="592704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Mùa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Là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xanh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cốm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mới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Mùi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hương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gợi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sen.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140" y="2175187"/>
            <a:ext cx="592704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Mùa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Là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vàng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cúc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nghìn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mắt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sen.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967119" y="5210452"/>
            <a:ext cx="55626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Ngôi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trường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quen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thầy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đợi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Lật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mới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mùa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11186319" y="8368701"/>
            <a:ext cx="4305300" cy="71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QUANG HUY</a:t>
            </a:r>
          </a:p>
        </p:txBody>
      </p:sp>
      <p:sp>
        <p:nvSpPr>
          <p:cNvPr id="2" name="Rectangle 1"/>
          <p:cNvSpPr/>
          <p:nvPr/>
        </p:nvSpPr>
        <p:spPr>
          <a:xfrm>
            <a:off x="424351" y="2338261"/>
            <a:ext cx="14617587" cy="61399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0"/>
              </a:spcBef>
            </a:pPr>
            <a:endParaRPr lang="en-US" sz="3600"/>
          </a:p>
        </p:txBody>
      </p:sp>
      <p:sp>
        <p:nvSpPr>
          <p:cNvPr id="10" name="TextBox 9"/>
          <p:cNvSpPr txBox="1"/>
          <p:nvPr/>
        </p:nvSpPr>
        <p:spPr>
          <a:xfrm>
            <a:off x="612775" y="2167705"/>
            <a:ext cx="36129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Mùa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…..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Là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…..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nghìn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…….</a:t>
            </a:r>
            <a:endParaRPr lang="vi-VN" sz="36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…….</a:t>
            </a:r>
            <a:endParaRPr lang="vi-VN" sz="36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3600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02007" y="5210452"/>
            <a:ext cx="24218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Mùa...... 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Là ……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Mùi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…..</a:t>
            </a:r>
            <a:endParaRPr lang="vi-VN" sz="36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…….</a:t>
            </a:r>
            <a:endParaRPr lang="vi-VN" sz="36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3600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98194" y="2166586"/>
            <a:ext cx="327872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Mùa 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…….</a:t>
            </a:r>
            <a:endParaRPr lang="vi-VN" sz="3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Rước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……..</a:t>
            </a:r>
            <a:endParaRPr lang="vi-VN" sz="3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…….</a:t>
            </a:r>
            <a:endParaRPr lang="vi-VN" sz="3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B050"/>
                </a:solidFill>
                <a:latin typeface="+mn-lt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……</a:t>
            </a:r>
            <a:endParaRPr lang="en-US" sz="3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7119" y="5201851"/>
            <a:ext cx="2406783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Ngôi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……</a:t>
            </a:r>
            <a:endParaRPr lang="vi-VN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…….</a:t>
            </a:r>
            <a:endParaRPr lang="vi-VN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Lật</a:t>
            </a:r>
            <a:r>
              <a:rPr lang="en-US" sz="3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…….</a:t>
            </a:r>
            <a:endParaRPr lang="vi-VN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…….</a:t>
            </a:r>
            <a:endParaRPr lang="en-US" sz="3600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0" name="Group 39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17" b="50000" l="7922" r="46958">
                        <a14:foregroundMark x1="14811" y1="46921" x2="14811" y2="46921"/>
                        <a14:foregroundMark x1="25603" y1="48938" x2="25603" y2="48938"/>
                        <a14:foregroundMark x1="22273" y1="48248" x2="22273" y2="48248"/>
                        <a14:foregroundMark x1="32147" y1="48355" x2="32147" y2="48355"/>
                        <a14:foregroundMark x1="39724" y1="48514" x2="39724" y2="48514"/>
                        <a14:foregroundMark x1="39150" y1="46178" x2="39150" y2="46178"/>
                        <a14:foregroundMark x1="39380" y1="46285" x2="39380" y2="46285"/>
                        <a14:foregroundMark x1="42595" y1="47134" x2="42595" y2="47134"/>
                        <a14:foregroundMark x1="24225" y1="22824" x2="24225" y2="22824"/>
                        <a14:foregroundMark x1="38462" y1="23992" x2="41217" y2="23992"/>
                        <a14:foregroundMark x1="41561" y1="47187" x2="44891" y2="4755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348" t="19957" r="52736" b="49973"/>
          <a:stretch/>
        </p:blipFill>
        <p:spPr>
          <a:xfrm>
            <a:off x="823119" y="533400"/>
            <a:ext cx="14782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ngắt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Đọc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giọng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7354712" cy="707886"/>
            <a:chOff x="1508918" y="1888664"/>
            <a:chExt cx="6693614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693614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3.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đọc</a:t>
              </a:r>
              <a:r>
                <a:rPr lang="en-US" sz="4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tìm</a:t>
              </a:r>
              <a:r>
                <a:rPr lang="en-US" sz="4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hiểu</a:t>
              </a:r>
              <a:r>
                <a:rPr lang="en-US" sz="4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8976519" y="4023487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Mùa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Rước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họp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rằm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tháng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Tám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Chị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Hằng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xem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9715" y="3967273"/>
            <a:ext cx="5927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Mùa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thu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cốm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mới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Mùi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hương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gợi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màu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lá</a:t>
            </a:r>
            <a:r>
              <a:rPr lang="en-US" sz="40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sen.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66"/>
                </a:solidFill>
                <a:latin typeface="+mn-lt"/>
                <a:cs typeface="Times New Roman" pitchFamily="18" charset="0"/>
              </a:rPr>
              <a:t>a. Luyện đọc từ, câu</a:t>
            </a:r>
            <a:endParaRPr lang="en-US" sz="4000" b="1">
              <a:solidFill>
                <a:srgbClr val="FF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07226" y="3221210"/>
            <a:ext cx="1470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L</a:t>
            </a:r>
            <a:r>
              <a:rPr lang="en-US" sz="4000" b="1" dirty="0" smtClean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à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á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en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r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ằm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ật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ang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vở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con 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mắt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mở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x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anh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r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ước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đèn</a:t>
            </a:r>
            <a:r>
              <a:rPr lang="en-US" sz="40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9" name="Group 18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7354712" cy="707886"/>
            <a:chOff x="1508918" y="1888664"/>
            <a:chExt cx="6693614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693614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3.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127919" y="2582637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b. Giải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9715" y="3321463"/>
            <a:ext cx="1483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Cốm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ốm làng Vòng - thức quà vặt của đất kinh kì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745" y="2582637"/>
            <a:ext cx="6922373" cy="587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695819" y="3321463"/>
            <a:ext cx="5518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Món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bằng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thóc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nép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non rang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chín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giã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sạch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vỏ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, có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màu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xanh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hương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thơm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(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cốm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thường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gói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lá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sen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7" name="Group 1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1442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7354712" cy="707886"/>
            <a:chOff x="1508918" y="1888664"/>
            <a:chExt cx="6693614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693614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3.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8976519" y="4023487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Mùa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Rước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đèn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họp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rằm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Tám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Chị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Hằng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xuống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9715" y="3967273"/>
            <a:ext cx="5927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Mùa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Là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xanh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cốm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mới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Mùi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hương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gợi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sen.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a. Luyện đọc từ, câu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4492" y="7070475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b. Giải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07226" y="3221210"/>
            <a:ext cx="1470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ằm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vở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đèn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0496" y="7863883"/>
            <a:ext cx="1483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Cốm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4984" y="7778361"/>
            <a:ext cx="2940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Chị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Hằng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0" name="Group 19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1739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7354712" cy="707886"/>
            <a:chOff x="1508918" y="1888664"/>
            <a:chExt cx="6693614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693614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3.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127919" y="2582637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b. Giải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9715" y="3321463"/>
            <a:ext cx="2617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Chị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hằng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8583" y="3321462"/>
            <a:ext cx="9015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Mặt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Trăng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(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tiên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Hằng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Nga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2" name="AutoShape 2" descr="Những Hình Ảnh Đẹp Nhất Về Chị Hằng Nga Trong Tết Trung Thu - Diễn Đàn Chia  S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hững Hình Ảnh Đẹp Nhất Về Chị Hằng Nga Trong Tết Trung Thu - Diễn Đàn Chia  S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Những Hình Ảnh Đẹp Nhất Về Chị Hằng Nga Trong Tết Trung Thu - Diễn Đàn Chia  S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292" l="19375" r="7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60" r="19240"/>
          <a:stretch/>
        </p:blipFill>
        <p:spPr bwMode="auto">
          <a:xfrm>
            <a:off x="4701259" y="3791402"/>
            <a:ext cx="5969936" cy="49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0" name="Group 19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9282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hình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Màu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oa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cúc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cốm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4515" y="5670986"/>
            <a:ext cx="5152276" cy="269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Mùa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/</a:t>
            </a:r>
            <a:endParaRPr lang="vi-VN" sz="3600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Rước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họp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/</a:t>
            </a:r>
            <a:endParaRPr lang="vi-VN" sz="3600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rằm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Tám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/</a:t>
            </a:r>
            <a:endParaRPr lang="vi-VN" sz="3600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Hằng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3466" y="2864912"/>
            <a:ext cx="5281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L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à, </a:t>
            </a:r>
            <a:r>
              <a:rPr lang="en-US" sz="36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á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en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ằm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ật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x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anh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/>
                <a:ea typeface="Calibri" panose="020F0502020204030204" pitchFamily="34" charset="0"/>
              </a:rPr>
              <a:t>r</a:t>
            </a:r>
            <a:r>
              <a:rPr lang="en-US" sz="3600" b="1" dirty="0" err="1" smtClean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đèn</a:t>
            </a:r>
            <a:r>
              <a:rPr lang="en-US" sz="36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Arial"/>
            </a:endParaRPr>
          </a:p>
        </p:txBody>
      </p:sp>
      <p:pic>
        <p:nvPicPr>
          <p:cNvPr id="23" name="Picture 2" descr="Cốm làng Vòng - thức quà vặt của đất kinh kì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41" y="5375230"/>
            <a:ext cx="46196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68" y="5375230"/>
            <a:ext cx="4287838" cy="307657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MÙA THU CỦA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 đọc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 hình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mùa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Màu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xanh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cốm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4: MÙA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THU CỦA EM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84515" y="5670986"/>
            <a:ext cx="5152276" cy="269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Mùa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họp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rằm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xuống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//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3466" y="2864912"/>
            <a:ext cx="5281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à,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ằm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vở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r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12210" y="5537647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Câu 2: Mùa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có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2412" y="6537590"/>
            <a:ext cx="10210801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Mùa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cốm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5194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9966</TotalTime>
  <Words>1192</Words>
  <Application>Microsoft Office PowerPoint</Application>
  <PresentationFormat>Custom</PresentationFormat>
  <Paragraphs>166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1111</cp:revision>
  <dcterms:created xsi:type="dcterms:W3CDTF">2008-09-09T22:52:10Z</dcterms:created>
  <dcterms:modified xsi:type="dcterms:W3CDTF">2022-09-29T21:26:45Z</dcterms:modified>
</cp:coreProperties>
</file>