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</p:sldMasterIdLst>
  <p:notesMasterIdLst>
    <p:notesMasterId r:id="rId17"/>
  </p:notesMasterIdLst>
  <p:handoutMasterIdLst>
    <p:handoutMasterId r:id="rId18"/>
  </p:handoutMasterIdLst>
  <p:sldIdLst>
    <p:sldId id="334" r:id="rId2"/>
    <p:sldId id="326" r:id="rId3"/>
    <p:sldId id="327" r:id="rId4"/>
    <p:sldId id="329" r:id="rId5"/>
    <p:sldId id="303" r:id="rId6"/>
    <p:sldId id="328" r:id="rId7"/>
    <p:sldId id="323" r:id="rId8"/>
    <p:sldId id="336" r:id="rId9"/>
    <p:sldId id="337" r:id="rId10"/>
    <p:sldId id="335" r:id="rId11"/>
    <p:sldId id="324" r:id="rId12"/>
    <p:sldId id="331" r:id="rId13"/>
    <p:sldId id="332" r:id="rId14"/>
    <p:sldId id="333" r:id="rId15"/>
    <p:sldId id="271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AB"/>
    <a:srgbClr val="3200C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25904-7F7C-4963-BB96-B9EA49911415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3026-CDF3-4BAB-B90E-DA7DA2BC5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13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6DDB6-C8FD-4832-A15D-669932543650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9277F-8A7F-4040-897D-9158C8906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5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9277F-8A7F-4040-897D-9158C8906AA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0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E40ED7-5E7C-4B96-9D63-9688496B3D0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EEC28-83DF-4E49-A35F-ED516367F946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DE13-7675-4A43-A97C-1E46924246BE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3BA4-050B-4679-8D41-58A0A9F5A0A1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C456B-1519-44B3-A6E5-29DC1C649691}" type="datetime1">
              <a:rPr lang="en-US" smtClean="0"/>
              <a:pPr>
                <a:defRPr/>
              </a:pPr>
              <a:t>6/29/2020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FDFAE-DDA1-4748-9C85-76C91A92A9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9128-69C2-498D-A7AC-EED03F046473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C150-26C4-4687-B09A-3BD13D46156D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965C-DE78-47A4-BE9F-229C03367FD4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FB30E-57C9-4BB7-8CAF-FD6D2F5E8A6E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FAB7-77CF-49C2-BB20-64B2AF049591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FC4C-84C4-4143-8B0C-9BFC6CB59440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DAD-8D17-4FE2-850B-FD1A10A33372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CD164-3759-4670-BCEF-1071B28958EC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021DB-78C2-4760-AFDF-2546674B1B96}" type="datetime1">
              <a:rPr lang="en-US" smtClean="0"/>
              <a:pPr/>
              <a:t>6/29/2020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8F2358-0FDF-4AB0-B45F-82FF94FDAC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339057" y="1556792"/>
            <a:ext cx="4321175" cy="154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</a:p>
          <a:p>
            <a:pPr algn="ctr"/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Tin Học</a:t>
            </a:r>
          </a:p>
        </p:txBody>
      </p:sp>
      <p:sp>
        <p:nvSpPr>
          <p:cNvPr id="10" name="Rectangle 212"/>
          <p:cNvSpPr>
            <a:spLocks noChangeArrowheads="1"/>
          </p:cNvSpPr>
          <p:nvPr/>
        </p:nvSpPr>
        <p:spPr bwMode="auto">
          <a:xfrm>
            <a:off x="1714500" y="188640"/>
            <a:ext cx="5715000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Thạch Bàn A</a:t>
            </a:r>
            <a:endParaRPr lang="en-US" sz="28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7593" y="3645024"/>
            <a:ext cx="3670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smtClean="0">
                <a:solidFill>
                  <a:srgbClr val="C00000"/>
                </a:solidFill>
              </a:rPr>
              <a:t>Giáo Viên: Hà Thị Yến Hoa</a:t>
            </a:r>
            <a:endParaRPr lang="en-US" sz="2400" i="1">
              <a:solidFill>
                <a:srgbClr val="C00000"/>
              </a:solidFill>
            </a:endParaRPr>
          </a:p>
        </p:txBody>
      </p:sp>
      <p:sp>
        <p:nvSpPr>
          <p:cNvPr id="15" name="WordArt 215"/>
          <p:cNvSpPr>
            <a:spLocks noChangeArrowheads="1" noChangeShapeType="1" noTextEdit="1"/>
          </p:cNvSpPr>
          <p:nvPr/>
        </p:nvSpPr>
        <p:spPr bwMode="auto">
          <a:xfrm>
            <a:off x="990600" y="1052736"/>
            <a:ext cx="7162800" cy="552138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6600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/>
                <a:cs typeface="Arial"/>
              </a:rPr>
              <a:t>Chào mừng Quý thầy, cô về dự giờ thăm lớp </a:t>
            </a:r>
            <a:endParaRPr lang="en-US" sz="6600" kern="10" baseline="3000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4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284982"/>
            <a:ext cx="857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Chú ý: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857364"/>
            <a:ext cx="90135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b="1" smtClean="0">
                <a:solidFill>
                  <a:srgbClr val="3200C0"/>
                </a:solidFill>
              </a:rPr>
              <a:t> Câu lệnh lặp có dạng Repeat n[  ]. Trong đó: </a:t>
            </a:r>
          </a:p>
          <a:p>
            <a:r>
              <a:rPr lang="en-US" sz="3600" b="1" smtClean="0">
                <a:solidFill>
                  <a:srgbClr val="3200C0"/>
                </a:solidFill>
              </a:rPr>
              <a:t>+ Số n trong câu lệnh chỉ số lần lặp; giữa Repeat và n phải có dấu cách.</a:t>
            </a:r>
          </a:p>
          <a:p>
            <a:r>
              <a:rPr lang="en-US" sz="3600" b="1" smtClean="0">
                <a:solidFill>
                  <a:srgbClr val="3200C0"/>
                </a:solidFill>
              </a:rPr>
              <a:t>+ Phần trong cặp ngoặc vuông [ ] là nơi ghi các câu lệnh được lặp lại.</a:t>
            </a:r>
          </a:p>
          <a:p>
            <a:r>
              <a:rPr lang="en-US" sz="3600" b="1" smtClean="0">
                <a:solidFill>
                  <a:srgbClr val="3200C0"/>
                </a:solidFill>
              </a:rPr>
              <a:t>- Sử dụng câu lệnh lặp lồng nhau có thể cho ra nhiều hình giống nhau. </a:t>
            </a:r>
            <a:endParaRPr lang="en-US" sz="4400" b="1" smtClean="0">
              <a:solidFill>
                <a:srgbClr val="320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0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28800" y="-523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hai,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tháng 01 năm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0225" y="1843672"/>
            <a:ext cx="8229600" cy="619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1.Viết lệnh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iều khiển Rùa thực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hiện: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0225" y="1295400"/>
            <a:ext cx="507369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B-HOẠT ĐỘNG THỰC HÀNH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392181" y="2362200"/>
            <a:ext cx="8763000" cy="1066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Lặp lại 4 lần,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trong mỗi lần vẽ một hình vuông cạnh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dài 50 b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, vẽ xong quay một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góc 90 </a:t>
            </a:r>
            <a:r>
              <a:rPr lang="vi-VN" sz="3200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3400" y="54864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</a:t>
            </a: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4[fd 50 rt </a:t>
            </a:r>
            <a:r>
              <a:rPr lang="en-US" sz="36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90]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44" y="3388240"/>
            <a:ext cx="2065881" cy="209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Content Placeholder 1"/>
          <p:cNvSpPr txBox="1">
            <a:spLocks/>
          </p:cNvSpPr>
          <p:nvPr/>
        </p:nvSpPr>
        <p:spPr>
          <a:xfrm>
            <a:off x="533400" y="6172200"/>
            <a:ext cx="85344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4[Repeat </a:t>
            </a: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4[fd 50 rt </a:t>
            </a:r>
            <a:r>
              <a:rPr lang="en-US" sz="36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360/4] </a:t>
            </a:r>
            <a:r>
              <a:rPr lang="en-US" sz="36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360/4]</a:t>
            </a:r>
            <a:endParaRPr lang="en-US" sz="3600" b="1">
              <a:solidFill>
                <a:srgbClr val="3515A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2371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hai,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tháng 01 năm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2819400"/>
            <a:ext cx="19812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2807918"/>
            <a:ext cx="4191000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51574" y="3276600"/>
            <a:ext cx="1710626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669285" y="3276600"/>
            <a:ext cx="1545921" cy="0"/>
          </a:xfrm>
          <a:prstGeom prst="line">
            <a:avLst/>
          </a:prstGeom>
          <a:ln w="444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8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Cũng cố: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085671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lặp lồng nhau nào sau đây là đúng?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2514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Raepet6[Repeat 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8682" y="33528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B. Repeat6[Repeat4[fd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68682" y="42672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C. Repaet 6[Repaet 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8682" y="5181600"/>
            <a:ext cx="82296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D. Repeat 6[Repeat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4[fd 50 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90] 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rt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360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9" name="Oval 25"/>
          <p:cNvSpPr>
            <a:spLocks noChangeArrowheads="1"/>
          </p:cNvSpPr>
          <p:nvPr/>
        </p:nvSpPr>
        <p:spPr bwMode="auto">
          <a:xfrm>
            <a:off x="406052" y="5232748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Cũng cố: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0" y="1265872"/>
            <a:ext cx="915548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 số thích hợp vào chỗ chấm để Rùa thực hiện vẽ hình dưới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đây.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2633304"/>
            <a:ext cx="2608545" cy="2853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622" y="5486400"/>
            <a:ext cx="92768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Repeat .....[ Repeat 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4[fd 50 rt 90] rt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...................]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5334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</a:rPr>
              <a:t>3</a:t>
            </a:r>
            <a:endParaRPr lang="en-US" sz="4000" b="1">
              <a:solidFill>
                <a:srgbClr val="320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15200" y="53340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120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21463" y="6041886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360/3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0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57200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DẶN DÒ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-6263" y="5275504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Về nhà xem lại bài vừa học.</a:t>
            </a:r>
          </a:p>
          <a:p>
            <a:pPr indent="60325"/>
            <a:r>
              <a:rPr lang="en-US" sz="3200" b="1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- Chuẩn bị cho tiết sau.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371600"/>
            <a:ext cx="3848100" cy="3687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2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balonne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-304800"/>
            <a:ext cx="2941638" cy="4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45745" y="3505200"/>
            <a:ext cx="554614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KÍNH CHÀO QUÝ THẦY CÔ</a:t>
            </a:r>
            <a:endParaRPr lang="en-US" sz="5400" b="1" cap="all" spc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Picture 6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0" y="4187016"/>
            <a:ext cx="28194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POINSET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600" y="-38100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2" descr="3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0942" y="5448712"/>
            <a:ext cx="1447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9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6"/>
          <p:cNvSpPr>
            <a:spLocks noChangeArrowheads="1"/>
          </p:cNvSpPr>
          <p:nvPr/>
        </p:nvSpPr>
        <p:spPr bwMode="auto">
          <a:xfrm>
            <a:off x="152400" y="1100137"/>
            <a:ext cx="8534400" cy="2862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 1: Trong câu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REPEAT 4 [ FD 40 RT 90]</a:t>
            </a:r>
          </a:p>
          <a:p>
            <a:pPr eaLnBrk="1" hangingPunct="1"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hãy cho biết lệnh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trong câu lệnh nêu trên có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 là gì? </a:t>
            </a:r>
            <a:endParaRPr lang="en-US" sz="36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4114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 hiện lệnh: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FD </a:t>
            </a:r>
            <a:r>
              <a:rPr lang="en-US" sz="4000" b="1">
                <a:latin typeface="Times New Roman" pitchFamily="18" charset="0"/>
                <a:cs typeface="Times New Roman" pitchFamily="18" charset="0"/>
              </a:rPr>
              <a:t>40 RT 90 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KIỂM TRA BÀI CŨ: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13" name="Oval 25"/>
          <p:cNvSpPr>
            <a:spLocks noChangeArrowheads="1"/>
          </p:cNvSpPr>
          <p:nvPr/>
        </p:nvSpPr>
        <p:spPr bwMode="auto">
          <a:xfrm>
            <a:off x="996950" y="4876800"/>
            <a:ext cx="6096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14339" name="Rectangle 26"/>
          <p:cNvSpPr>
            <a:spLocks noChangeArrowheads="1"/>
          </p:cNvSpPr>
          <p:nvPr/>
        </p:nvSpPr>
        <p:spPr bwMode="auto">
          <a:xfrm>
            <a:off x="533400" y="1301750"/>
            <a:ext cx="8534400" cy="1755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</a:rPr>
              <a:t>Câu 2: </a:t>
            </a:r>
            <a:r>
              <a:rPr lang="en-US" sz="3600" b="1">
                <a:solidFill>
                  <a:srgbClr val="FF0000"/>
                </a:solidFill>
              </a:rPr>
              <a:t>Em hãy chọn câu trả lời đúng. </a:t>
            </a:r>
            <a:r>
              <a:rPr lang="en-US" sz="3600" b="1">
                <a:solidFill>
                  <a:srgbClr val="0000FF"/>
                </a:solidFill>
              </a:rPr>
              <a:t>Lệnh nào dùng để vẽ hình vuông có cạnh 100 </a:t>
            </a:r>
            <a:r>
              <a:rPr lang="en-US" sz="3600" b="1" smtClean="0">
                <a:solidFill>
                  <a:srgbClr val="0000FF"/>
                </a:solidFill>
              </a:rPr>
              <a:t>bước?</a:t>
            </a:r>
            <a:endParaRPr lang="en-US" sz="3600" b="1">
              <a:solidFill>
                <a:srgbClr val="0000FF"/>
              </a:solidFill>
            </a:endParaRPr>
          </a:p>
        </p:txBody>
      </p:sp>
      <p:sp>
        <p:nvSpPr>
          <p:cNvPr id="14340" name="Rectangle 28"/>
          <p:cNvSpPr>
            <a:spLocks noChangeArrowheads="1"/>
          </p:cNvSpPr>
          <p:nvPr/>
        </p:nvSpPr>
        <p:spPr bwMode="auto">
          <a:xfrm>
            <a:off x="996950" y="3009900"/>
            <a:ext cx="7308850" cy="64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REPEAT 4 [ FD 90 RT 100]   </a:t>
            </a:r>
          </a:p>
        </p:txBody>
      </p:sp>
      <p:sp>
        <p:nvSpPr>
          <p:cNvPr id="14341" name="Rectangle 28"/>
          <p:cNvSpPr>
            <a:spLocks noChangeArrowheads="1"/>
          </p:cNvSpPr>
          <p:nvPr/>
        </p:nvSpPr>
        <p:spPr bwMode="auto">
          <a:xfrm>
            <a:off x="996950" y="39258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REPEAT 4 [ FD 100 RT 100]   </a:t>
            </a:r>
          </a:p>
        </p:txBody>
      </p:sp>
      <p:sp>
        <p:nvSpPr>
          <p:cNvPr id="14342" name="Rectangle 28"/>
          <p:cNvSpPr>
            <a:spLocks noChangeArrowheads="1"/>
          </p:cNvSpPr>
          <p:nvPr/>
        </p:nvSpPr>
        <p:spPr bwMode="auto">
          <a:xfrm>
            <a:off x="1028700" y="48402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REPEAT 4 [ FD 100 RT 90]   </a:t>
            </a:r>
          </a:p>
        </p:txBody>
      </p:sp>
      <p:sp>
        <p:nvSpPr>
          <p:cNvPr id="14343" name="Rectangle 28"/>
          <p:cNvSpPr>
            <a:spLocks noChangeArrowheads="1"/>
          </p:cNvSpPr>
          <p:nvPr/>
        </p:nvSpPr>
        <p:spPr bwMode="auto">
          <a:xfrm>
            <a:off x="996950" y="5754687"/>
            <a:ext cx="7308850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D. REPEAT 4 [ FD 90 RT 90]  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482" y="338137"/>
            <a:ext cx="9144000" cy="762000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smtClean="0">
                <a:solidFill>
                  <a:srgbClr val="0000CC"/>
                </a:solidFill>
                <a:latin typeface="Times New Roman" pitchFamily="18" charset="0"/>
              </a:rPr>
              <a:t>KIỂM TRA BÀI CŨ:</a:t>
            </a:r>
            <a:endParaRPr lang="en-US" sz="440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7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3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7638" y="571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 1</a:t>
            </a:r>
            <a:endParaRPr lang="en-US" sz="400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200" y="57150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Hình 2</a:t>
            </a:r>
            <a:endParaRPr lang="en-US" sz="400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2358-0FDF-4AB0-B45F-82FF94FDAC2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143248"/>
            <a:ext cx="177349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643042" y="3500438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9" y="1928802"/>
            <a:ext cx="3252661" cy="3557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786446" y="2857496"/>
            <a:ext cx="1143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223838" y="265742"/>
            <a:ext cx="8839200" cy="886691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hai, ngày 21 tháng 01 năm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sz="2400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Tin học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LỆNH LẶP LỒNG NHAU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348" y="1071546"/>
            <a:ext cx="37281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4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571612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1. Đánh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 đặt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57554" y="1571612"/>
            <a:ext cx="526012" cy="5435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16" name="TextBox 15"/>
          <p:cNvSpPr txBox="1"/>
          <p:nvPr/>
        </p:nvSpPr>
        <p:spPr>
          <a:xfrm>
            <a:off x="609600" y="2046265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28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28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4348" y="2786058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Repeat 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21468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7224" y="371475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28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góc 360/5 </a:t>
            </a:r>
            <a:r>
              <a:rPr lang="vi-VN" sz="28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58214" y="3143248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27" name="Rounded Rectangle 26"/>
          <p:cNvSpPr/>
          <p:nvPr/>
        </p:nvSpPr>
        <p:spPr>
          <a:xfrm>
            <a:off x="8358214" y="3929066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4" name="TextBox 3"/>
          <p:cNvSpPr txBox="1"/>
          <p:nvPr/>
        </p:nvSpPr>
        <p:spPr>
          <a:xfrm>
            <a:off x="8429652" y="3786190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4643446"/>
            <a:ext cx="87776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571600" y="4748246"/>
            <a:ext cx="285752" cy="11430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3233778" y="4591076"/>
            <a:ext cx="200012" cy="1371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4643438" y="5405438"/>
            <a:ext cx="464347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Xoay </a:t>
            </a: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phải 1 góc</a:t>
            </a:r>
          </a:p>
          <a:p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360/5 ( bằng 72 độ)</a:t>
            </a:r>
            <a:endParaRPr lang="en-US"/>
          </a:p>
        </p:txBody>
      </p:sp>
      <p:sp>
        <p:nvSpPr>
          <p:cNvPr id="24" name="Right Brace 23"/>
          <p:cNvSpPr/>
          <p:nvPr/>
        </p:nvSpPr>
        <p:spPr>
          <a:xfrm rot="5400000">
            <a:off x="5743604" y="4829212"/>
            <a:ext cx="195250" cy="74769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ight Brace 24"/>
          <p:cNvSpPr/>
          <p:nvPr/>
        </p:nvSpPr>
        <p:spPr>
          <a:xfrm rot="5400000">
            <a:off x="2336049" y="4760147"/>
            <a:ext cx="395270" cy="2514600"/>
          </a:xfrm>
          <a:prstGeom prst="rightBrace">
            <a:avLst/>
          </a:prstGeom>
          <a:ln w="38100">
            <a:solidFill>
              <a:srgbClr val="3515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443071" y="624840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đa giác 6 cạnh</a:t>
            </a:r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19152" y="5410201"/>
            <a:ext cx="18335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Lặp lại 6 lần</a:t>
            </a:r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724152" y="5410200"/>
            <a:ext cx="206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vẽ 1 cạnh 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4" grpId="0"/>
      <p:bldP spid="3" grpId="0" animBg="1"/>
      <p:bldP spid="16" grpId="0"/>
      <p:bldP spid="18" grpId="0"/>
      <p:bldP spid="19" grpId="0"/>
      <p:bldP spid="20" grpId="0"/>
      <p:bldP spid="21" grpId="0" animBg="1"/>
      <p:bldP spid="27" grpId="0" animBg="1"/>
      <p:bldP spid="4" grpId="0"/>
      <p:bldP spid="13" grpId="0"/>
      <p:bldP spid="17" grpId="0" animBg="1"/>
      <p:bldP spid="22" grpId="0" animBg="1"/>
      <p:bldP spid="23" grpId="0"/>
      <p:bldP spid="24" grpId="0" animBg="1"/>
      <p:bldP spid="25" grpId="0" animBg="1"/>
      <p:bldP spid="26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8229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5402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2349418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Repeat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72]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5 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72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133840" y="129539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312009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524000" y="2273218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3111418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5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362200" y="587289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07154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Câu lệnh lặp lồng nhau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hai,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tháng 01 năm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3159046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Xoay phải 72 độ</a:t>
            </a:r>
            <a:endParaRPr lang="en-US">
              <a:solidFill>
                <a:srgbClr val="3515AB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846231" y="2575625"/>
            <a:ext cx="428628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284982"/>
            <a:ext cx="85740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2. Dùng </a:t>
            </a:r>
            <a:r>
              <a:rPr lang="en-US" sz="32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máy tính kiểm tra lại kết quả các câu lệnh ở 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endParaRPr lang="en-US" sz="32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58" y="2571744"/>
            <a:ext cx="90135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Mỗi HS thực hiện gõ 2 lệnh</a:t>
            </a:r>
          </a:p>
          <a:p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6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</a:p>
          <a:p>
            <a:r>
              <a:rPr 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Repeat 5[Repeat 6[fd 50 rt 60 wait 30] rt 72]</a:t>
            </a:r>
          </a:p>
          <a:p>
            <a:endParaRPr lang="en-US" sz="3600" smtClean="0"/>
          </a:p>
        </p:txBody>
      </p:sp>
      <p:sp>
        <p:nvSpPr>
          <p:cNvPr id="5" name="Rectangle 4"/>
          <p:cNvSpPr/>
          <p:nvPr/>
        </p:nvSpPr>
        <p:spPr>
          <a:xfrm>
            <a:off x="570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4429132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2 phút.</a:t>
            </a:r>
            <a:endParaRPr lang="en-US" sz="2800"/>
          </a:p>
        </p:txBody>
      </p:sp>
      <p:sp>
        <p:nvSpPr>
          <p:cNvPr id="2" name="Rectangle 1"/>
          <p:cNvSpPr/>
          <p:nvPr/>
        </p:nvSpPr>
        <p:spPr>
          <a:xfrm>
            <a:off x="1828800" y="-523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hai,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tháng 01 năm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09600" y="7620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3. Đánh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dấu x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vào      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cuối câu trả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lời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343400" y="838200"/>
            <a:ext cx="526012" cy="54358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09600" y="1828800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Rùa thực hiện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công 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việc nào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ưới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nhận </a:t>
            </a:r>
            <a:r>
              <a:rPr lang="vi-VN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các </a:t>
            </a:r>
            <a:r>
              <a:rPr lang="en-US" sz="3200" b="1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lệnh sau:</a:t>
            </a:r>
            <a:endParaRPr lang="en-US" sz="3200" b="1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229600" y="3810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7" name="Rounded Rectangle 26"/>
          <p:cNvSpPr/>
          <p:nvPr/>
        </p:nvSpPr>
        <p:spPr>
          <a:xfrm>
            <a:off x="8229600" y="55626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TextBox 3"/>
          <p:cNvSpPr txBox="1"/>
          <p:nvPr/>
        </p:nvSpPr>
        <p:spPr>
          <a:xfrm>
            <a:off x="8286098" y="5402759"/>
            <a:ext cx="30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smtClean="0">
                <a:solidFill>
                  <a:srgbClr val="FF0000"/>
                </a:solidFill>
              </a:rPr>
              <a:t>x</a:t>
            </a:r>
            <a:endParaRPr lang="en-US" sz="44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6386" y="30480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Repeat 8[Repeat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6[fd 50 rt 60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wait 30] rt 45]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3657600"/>
            <a:ext cx="8777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4114800"/>
            <a:ext cx="75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Vẽ 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cạnh,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360/8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521214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- Lặp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lại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lần, mỗi lần vẽ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hình </a:t>
            </a:r>
            <a:r>
              <a:rPr lang="vi-VN" sz="3200" b="1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a giác sáu cạnh, vẽ xong quay một </a:t>
            </a: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góc 45 </a:t>
            </a:r>
            <a:r>
              <a:rPr lang="vi-VN" sz="3200" b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8229600" y="4572000"/>
            <a:ext cx="589898" cy="6096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5" name="Right Brace 24"/>
          <p:cNvSpPr/>
          <p:nvPr/>
        </p:nvSpPr>
        <p:spPr>
          <a:xfrm rot="5400000">
            <a:off x="4152904" y="2009772"/>
            <a:ext cx="285752" cy="340996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786050" y="3834474"/>
            <a:ext cx="4214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Lệnh vẽ</a:t>
            </a:r>
            <a:r>
              <a:rPr lang="vi-VN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giác 6 cạnh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5400000">
            <a:off x="1466824" y="2971800"/>
            <a:ext cx="304800" cy="152400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09600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800000"/>
                </a:solidFill>
              </a:rPr>
              <a:t>Lặp lại 8 lần</a:t>
            </a:r>
            <a:endParaRPr lang="en-US" sz="2800" b="1">
              <a:solidFill>
                <a:srgbClr val="800000"/>
              </a:solidFill>
            </a:endParaRPr>
          </a:p>
        </p:txBody>
      </p:sp>
      <p:sp>
        <p:nvSpPr>
          <p:cNvPr id="2" name="Left Brace 1"/>
          <p:cNvSpPr/>
          <p:nvPr/>
        </p:nvSpPr>
        <p:spPr>
          <a:xfrm rot="5400000">
            <a:off x="2228824" y="1285871"/>
            <a:ext cx="342900" cy="3086100"/>
          </a:xfrm>
          <a:prstGeom prst="leftBrace">
            <a:avLst/>
          </a:prstGeom>
          <a:ln w="444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770128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</a:rPr>
              <a:t>Câu lệnh lặp lồng nhau</a:t>
            </a:r>
            <a:endParaRPr lang="en-US" sz="4000" b="1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hai,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tháng 01 năm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629400" y="3857628"/>
            <a:ext cx="2514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Xoay phải 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45 </a:t>
            </a:r>
            <a:r>
              <a:rPr lang="en-US" sz="24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7774793" y="3274207"/>
            <a:ext cx="285752" cy="881090"/>
          </a:xfrm>
          <a:prstGeom prst="rightBrace">
            <a:avLst/>
          </a:prstGeom>
          <a:ln w="38100">
            <a:solidFill>
              <a:srgbClr val="3200C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animBg="1"/>
      <p:bldP spid="16" grpId="0"/>
      <p:bldP spid="21" grpId="0" animBg="1"/>
      <p:bldP spid="4" grpId="0"/>
      <p:bldP spid="17" grpId="0"/>
      <p:bldP spid="22" grpId="0"/>
      <p:bldP spid="24" grpId="0" animBg="1"/>
      <p:bldP spid="32" grpId="0"/>
      <p:bldP spid="2" grpId="0" animBg="1"/>
      <p:bldP spid="5" grpId="0"/>
      <p:bldP spid="20" grpId="0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57200" y="1284982"/>
            <a:ext cx="85740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4. Dùng </a:t>
            </a:r>
            <a:r>
              <a:rPr lang="en-US" sz="280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máy tính kiểm tra lại kết quả các câu lệnh ở 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hoạt </a:t>
            </a:r>
            <a:r>
              <a:rPr lang="vi-VN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smtClean="0">
                <a:solidFill>
                  <a:srgbClr val="3200C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endParaRPr lang="en-US" sz="2800" dirty="0">
              <a:solidFill>
                <a:srgbClr val="320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2880" y="2156224"/>
            <a:ext cx="9013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smtClean="0"/>
              <a:t> Mỗi HS thực hiện gõ lệnh:</a:t>
            </a:r>
          </a:p>
          <a:p>
            <a:endParaRPr lang="en-US" sz="3200" smtClean="0"/>
          </a:p>
        </p:txBody>
      </p:sp>
      <p:sp>
        <p:nvSpPr>
          <p:cNvPr id="5" name="Rectangle 4"/>
          <p:cNvSpPr/>
          <p:nvPr/>
        </p:nvSpPr>
        <p:spPr>
          <a:xfrm>
            <a:off x="570751" y="848380"/>
            <a:ext cx="43171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A. HoẠT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ĐỘNG C</a:t>
            </a:r>
            <a:r>
              <a:rPr lang="vi-VN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800" b="1" cap="all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972580"/>
            <a:ext cx="8458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smtClean="0"/>
              <a:t> Thời gian thực hành </a:t>
            </a:r>
            <a:r>
              <a:rPr lang="en-US" sz="2800" smtClean="0">
                <a:latin typeface=".VnBlack" pitchFamily="34" charset="0"/>
              </a:rPr>
              <a:t>1</a:t>
            </a:r>
            <a:r>
              <a:rPr lang="en-US" sz="2800" smtClean="0"/>
              <a:t> phút.</a:t>
            </a:r>
            <a:endParaRPr lang="en-US" sz="280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000636"/>
            <a:ext cx="973443" cy="1145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6143644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a</a:t>
            </a:r>
            <a:endParaRPr lang="en-US" sz="28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500570"/>
            <a:ext cx="1713238" cy="179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428992" y="633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b</a:t>
            </a:r>
            <a:endParaRPr lang="en-US" sz="2800"/>
          </a:p>
        </p:txBody>
      </p:sp>
      <p:sp>
        <p:nvSpPr>
          <p:cNvPr id="2" name="Rectangle 1"/>
          <p:cNvSpPr/>
          <p:nvPr/>
        </p:nvSpPr>
        <p:spPr>
          <a:xfrm>
            <a:off x="1828800" y="-523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vi-VN" b="1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hai,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21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tháng 01 năm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>
                <a:latin typeface="Times New Roman" pitchFamily="18" charset="0"/>
                <a:cs typeface="Times New Roman" pitchFamily="18" charset="0"/>
              </a:rPr>
              <a:t>Tin học</a:t>
            </a:r>
          </a:p>
          <a:p>
            <a:pPr algn="ctr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2: CÂU LỆNH LẶP LỒNG NHAU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DFAE-DDA1-4748-9C85-76C91A92A92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014" y="3415729"/>
            <a:ext cx="75360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8[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45]</a:t>
            </a:r>
            <a:endParaRPr lang="en-US" sz="32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4572008"/>
            <a:ext cx="1928826" cy="1901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000760" y="63347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Hình c</a:t>
            </a:r>
            <a:endParaRPr lang="en-US" sz="2800"/>
          </a:p>
        </p:txBody>
      </p:sp>
      <p:sp>
        <p:nvSpPr>
          <p:cNvPr id="15" name="Rectangle 14"/>
          <p:cNvSpPr/>
          <p:nvPr/>
        </p:nvSpPr>
        <p:spPr>
          <a:xfrm>
            <a:off x="440870" y="4214818"/>
            <a:ext cx="806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18" name="Rectangle 17"/>
          <p:cNvSpPr/>
          <p:nvPr/>
        </p:nvSpPr>
        <p:spPr>
          <a:xfrm>
            <a:off x="214282" y="3786190"/>
            <a:ext cx="89066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muốn vẽ n hình đa có giác 6 cạnh em gõ lệnh gì?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4348" y="2500306"/>
            <a:ext cx="8001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               Repeat 6[fd 50 rt 60 wait 30] rt 72</a:t>
            </a:r>
          </a:p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5[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6[fd 50 rt 60 wait 30] rt 72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3200"/>
          </a:p>
        </p:txBody>
      </p:sp>
      <p:sp>
        <p:nvSpPr>
          <p:cNvPr id="21" name="Rectangle 20"/>
          <p:cNvSpPr/>
          <p:nvPr/>
        </p:nvSpPr>
        <p:spPr>
          <a:xfrm>
            <a:off x="285720" y="4637798"/>
            <a:ext cx="83476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Em muốn vẽ n hình vuông cạnh 50 bước em thay đổi lệnh ở vị trí nào?</a:t>
            </a:r>
            <a:endParaRPr lang="en-US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596" y="5500702"/>
            <a:ext cx="8060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Repeat n[</a:t>
            </a:r>
            <a:r>
              <a:rPr lang="en-US" sz="3200" smtClean="0">
                <a:solidFill>
                  <a:srgbClr val="3515AB"/>
                </a:solidFill>
                <a:latin typeface="Times New Roman" pitchFamily="18" charset="0"/>
                <a:cs typeface="Times New Roman" pitchFamily="18" charset="0"/>
              </a:rPr>
              <a:t>Repeat 4[fd 50 rt 90 wait 30] rt 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360/n]</a:t>
            </a:r>
            <a:endParaRPr lang="en-US" sz="3200"/>
          </a:p>
        </p:txBody>
      </p:sp>
      <p:sp>
        <p:nvSpPr>
          <p:cNvPr id="25" name="Left Brace 24"/>
          <p:cNvSpPr/>
          <p:nvPr/>
        </p:nvSpPr>
        <p:spPr>
          <a:xfrm rot="16200000">
            <a:off x="4071934" y="3857628"/>
            <a:ext cx="428628" cy="4572032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TextBox 25"/>
          <p:cNvSpPr txBox="1"/>
          <p:nvPr/>
        </p:nvSpPr>
        <p:spPr>
          <a:xfrm>
            <a:off x="2826872" y="6273225"/>
            <a:ext cx="3745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Lệnh vẽ hình vuông</a:t>
            </a:r>
            <a:endParaRPr lang="vi-VN" sz="3200"/>
          </a:p>
        </p:txBody>
      </p:sp>
      <p:sp>
        <p:nvSpPr>
          <p:cNvPr id="22" name="TextBox 21"/>
          <p:cNvSpPr txBox="1"/>
          <p:nvPr/>
        </p:nvSpPr>
        <p:spPr>
          <a:xfrm>
            <a:off x="428596" y="211996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So sánh các dòng lệnh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6" grpId="0"/>
      <p:bldP spid="7" grpId="0"/>
      <p:bldP spid="7" grpId="1"/>
      <p:bldP spid="9" grpId="0"/>
      <p:bldP spid="9" grpId="1"/>
      <p:bldP spid="14" grpId="0"/>
      <p:bldP spid="14" grpId="1"/>
      <p:bldP spid="15" grpId="0"/>
      <p:bldP spid="18" grpId="0"/>
      <p:bldP spid="19" grpId="0"/>
      <p:bldP spid="21" grpId="0"/>
      <p:bldP spid="24" grpId="0"/>
      <p:bldP spid="25" grpId="0" animBg="1"/>
      <p:bldP spid="26" grpId="0"/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334&quot;/&gt;&lt;/object&gt;&lt;object type=&quot;3&quot; unique_id=&quot;10005&quot;&gt;&lt;property id=&quot;20148&quot; value=&quot;5&quot;/&gt;&lt;property id=&quot;20300&quot; value=&quot;Slide 2&quot;/&gt;&lt;property id=&quot;20307&quot; value=&quot;326&quot;/&gt;&lt;/object&gt;&lt;object type=&quot;3&quot; unique_id=&quot;10006&quot;&gt;&lt;property id=&quot;20148&quot; value=&quot;5&quot;/&gt;&lt;property id=&quot;20300&quot; value=&quot;Slide 3&quot;/&gt;&lt;property id=&quot;20307&quot; value=&quot;327&quot;/&gt;&lt;/object&gt;&lt;object type=&quot;3&quot; unique_id=&quot;10007&quot;&gt;&lt;property id=&quot;20148&quot; value=&quot;5&quot;/&gt;&lt;property id=&quot;20300&quot; value=&quot;Slide 4&quot;/&gt;&lt;property id=&quot;20307&quot; value=&quot;329&quot;/&gt;&lt;/object&gt;&lt;object type=&quot;3&quot; unique_id=&quot;10008&quot;&gt;&lt;property id=&quot;20148&quot; value=&quot;5&quot;/&gt;&lt;property id=&quot;20300&quot; value=&quot;Slide 5&quot;/&gt;&lt;property id=&quot;20307&quot; value=&quot;303&quot;/&gt;&lt;/object&gt;&lt;object type=&quot;3&quot; unique_id=&quot;10009&quot;&gt;&lt;property id=&quot;20148&quot; value=&quot;5&quot;/&gt;&lt;property id=&quot;20300&quot; value=&quot;Slide 6&quot;/&gt;&lt;property id=&quot;20307&quot; value=&quot;32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336&quot;/&gt;&lt;/object&gt;&lt;object type=&quot;3&quot; unique_id=&quot;10012&quot;&gt;&lt;property id=&quot;20148&quot; value=&quot;5&quot;/&gt;&lt;property id=&quot;20300&quot; value=&quot;Slide 9&quot;/&gt;&lt;property id=&quot;20307&quot; value=&quot;337&quot;/&gt;&lt;/object&gt;&lt;object type=&quot;3&quot; unique_id=&quot;10013&quot;&gt;&lt;property id=&quot;20148&quot; value=&quot;5&quot;/&gt;&lt;property id=&quot;20300&quot; value=&quot;Slide 10&quot;/&gt;&lt;property id=&quot;20307&quot; value=&quot;335&quot;/&gt;&lt;/object&gt;&lt;object type=&quot;3&quot; unique_id=&quot;10014&quot;&gt;&lt;property id=&quot;20148&quot; value=&quot;5&quot;/&gt;&lt;property id=&quot;20300&quot; value=&quot;Slide 11&quot;/&gt;&lt;property id=&quot;20307&quot; value=&quot;324&quot;/&gt;&lt;/object&gt;&lt;object type=&quot;3&quot; unique_id=&quot;10015&quot;&gt;&lt;property id=&quot;20148&quot; value=&quot;5&quot;/&gt;&lt;property id=&quot;20300&quot; value=&quot;Slide 12&quot;/&gt;&lt;property id=&quot;20307&quot; value=&quot;331&quot;/&gt;&lt;/object&gt;&lt;object type=&quot;3&quot; unique_id=&quot;10016&quot;&gt;&lt;property id=&quot;20148&quot; value=&quot;5&quot;/&gt;&lt;property id=&quot;20300&quot; value=&quot;Slide 13&quot;/&gt;&lt;property id=&quot;20307&quot; value=&quot;332&quot;/&gt;&lt;/object&gt;&lt;object type=&quot;3&quot; unique_id=&quot;10017&quot;&gt;&lt;property id=&quot;20148&quot; value=&quot;5&quot;/&gt;&lt;property id=&quot;20300&quot; value=&quot;Slide 14&quot;/&gt;&lt;property id=&quot;20307&quot; value=&quot;333&quot;/&gt;&lt;/object&gt;&lt;object type=&quot;3&quot; unique_id=&quot;10018&quot;&gt;&lt;property id=&quot;20148&quot; value=&quot;5&quot;/&gt;&lt;property id=&quot;20300&quot; value=&quot;Slide 15&quot;/&gt;&lt;property id=&quot;20307&quot; value=&quot;271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4452</TotalTime>
  <Words>1084</Words>
  <Application>Microsoft Office PowerPoint</Application>
  <PresentationFormat>On-screen Show (4:3)</PresentationFormat>
  <Paragraphs>143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NGOẠI KHÓA NGÀY BÁC HỒ GỬI THƯ LẦN CUỐI CHO NGÀNH GIÁO DỤC</dc:title>
  <dc:creator>Đoàn Hữu Tiếng 0399072086</dc:creator>
  <cp:lastModifiedBy>MTC</cp:lastModifiedBy>
  <cp:revision>390</cp:revision>
  <cp:lastPrinted>2019-01-13T14:31:43Z</cp:lastPrinted>
  <dcterms:created xsi:type="dcterms:W3CDTF">2014-10-11T13:38:36Z</dcterms:created>
  <dcterms:modified xsi:type="dcterms:W3CDTF">2020-06-29T03:33:27Z</dcterms:modified>
</cp:coreProperties>
</file>