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77" r:id="rId5"/>
    <p:sldId id="263" r:id="rId6"/>
    <p:sldId id="261" r:id="rId7"/>
    <p:sldId id="266" r:id="rId8"/>
    <p:sldId id="274" r:id="rId9"/>
    <p:sldId id="278" r:id="rId10"/>
    <p:sldId id="279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33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872691200" cy="1872691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3C0AA-C837-4042-A6A7-401FED8DF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361C9-59CF-4FF1-8155-4C83706C5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7C20E-FA86-4B9C-98C8-01FCBA3D8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C16E-5A8B-4991-8C79-EBCB0F50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87AE1-A6E4-430E-9B34-05D965E6F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45425-20A3-4EAC-BE33-C4CC4259B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0B94-4B06-467C-BA6D-C1D9C084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2BD8-59E5-448A-BFD1-24ACA19C1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0CB47-F855-4A5E-877E-0A7C94A9F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0322F-EC46-4388-AA84-B947E1DA1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E2759-A3E1-466E-AD8E-5DF563C73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E5478-A224-4C47-83B8-9F2862A7F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E20A5-9046-4BBA-ADE5-101E4AB2A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0EBB5F-6AA3-406F-B56D-6EF244EE1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276600" y="10699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203325" y="1560513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Bài 1: Viết theo mẫu</a:t>
            </a:r>
          </a:p>
        </p:txBody>
      </p:sp>
      <p:graphicFrame>
        <p:nvGraphicFramePr>
          <p:cNvPr id="2124" name="Group 76"/>
          <p:cNvGraphicFramePr>
            <a:graphicFrameLocks noGrp="1"/>
          </p:cNvGraphicFramePr>
          <p:nvPr/>
        </p:nvGraphicFramePr>
        <p:xfrm>
          <a:off x="228600" y="2133600"/>
          <a:ext cx="8686800" cy="4495800"/>
        </p:xfrm>
        <a:graphic>
          <a:graphicData uri="http://schemas.openxmlformats.org/drawingml/2006/table">
            <a:tbl>
              <a:tblPr/>
              <a:tblGrid>
                <a:gridCol w="4267200"/>
                <a:gridCol w="1752600"/>
                <a:gridCol w="2667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Đọc số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Viết số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gồm có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4767263" y="3810000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160 274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6365875" y="3529013"/>
            <a:ext cx="23780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</a:rPr>
              <a:t>1 trăm nghìn,</a:t>
            </a:r>
          </a:p>
          <a:p>
            <a:r>
              <a:rPr lang="en-US" sz="1600">
                <a:solidFill>
                  <a:srgbClr val="FF3300"/>
                </a:solidFill>
              </a:rPr>
              <a:t> 6 chục nghìn, </a:t>
            </a:r>
          </a:p>
          <a:p>
            <a:r>
              <a:rPr lang="en-US" sz="1600">
                <a:solidFill>
                  <a:srgbClr val="FF3300"/>
                </a:solidFill>
              </a:rPr>
              <a:t> 2 trăm, 7 chục, 4 đơn vị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246063" y="4684713"/>
            <a:ext cx="3952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Một triệu hai trăm ba mươi bảy nghìn</a:t>
            </a:r>
          </a:p>
          <a:p>
            <a:r>
              <a:rPr lang="en-US">
                <a:solidFill>
                  <a:srgbClr val="FF3300"/>
                </a:solidFill>
              </a:rPr>
              <a:t> không trăm linh năm</a:t>
            </a: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6394450" y="4648200"/>
            <a:ext cx="2139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</a:rPr>
              <a:t>1 triệu, 2 trăm nghìn, </a:t>
            </a:r>
          </a:p>
          <a:p>
            <a:r>
              <a:rPr lang="en-US" sz="1600">
                <a:solidFill>
                  <a:srgbClr val="FF3300"/>
                </a:solidFill>
              </a:rPr>
              <a:t>3chục nghìn, 7 nghìn,</a:t>
            </a:r>
          </a:p>
          <a:p>
            <a:r>
              <a:rPr lang="en-US" sz="1600">
                <a:solidFill>
                  <a:srgbClr val="FF3300"/>
                </a:solidFill>
              </a:rPr>
              <a:t>5 đơn vị</a:t>
            </a:r>
          </a:p>
        </p:txBody>
      </p:sp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4860925" y="590391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8 004 090</a:t>
            </a:r>
          </a:p>
        </p:txBody>
      </p:sp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217488" y="5795963"/>
            <a:ext cx="3713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Tám triệu không trăm linh tư nghìn</a:t>
            </a:r>
          </a:p>
          <a:p>
            <a:r>
              <a:rPr lang="en-US">
                <a:solidFill>
                  <a:srgbClr val="FF3300"/>
                </a:solidFill>
              </a:rPr>
              <a:t> không trăm chín mươi</a:t>
            </a:r>
          </a:p>
        </p:txBody>
      </p:sp>
      <p:sp>
        <p:nvSpPr>
          <p:cNvPr id="2085" name="Text Box 77"/>
          <p:cNvSpPr txBox="1">
            <a:spLocks noChangeArrowheads="1"/>
          </p:cNvSpPr>
          <p:nvPr/>
        </p:nvSpPr>
        <p:spPr bwMode="auto">
          <a:xfrm>
            <a:off x="333375" y="2903538"/>
            <a:ext cx="3919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4759325" y="2824163"/>
            <a:ext cx="1452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24 308</a:t>
            </a:r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304800" y="2757488"/>
            <a:ext cx="4167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Hai mươi tư nghìn ba trăm linh tám</a:t>
            </a:r>
          </a:p>
        </p:txBody>
      </p:sp>
      <p:sp>
        <p:nvSpPr>
          <p:cNvPr id="2128" name="Text Box 80"/>
          <p:cNvSpPr txBox="1">
            <a:spLocks noChangeArrowheads="1"/>
          </p:cNvSpPr>
          <p:nvPr/>
        </p:nvSpPr>
        <p:spPr bwMode="auto">
          <a:xfrm>
            <a:off x="6284913" y="2643188"/>
            <a:ext cx="2671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2 chục nghìn, 4 nghìn, 3 trăm, 8 đơn vị</a:t>
            </a:r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317500" y="3697288"/>
            <a:ext cx="431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</a:t>
            </a:r>
            <a:r>
              <a:rPr lang="en-US"/>
              <a:t>ột trăm sáu mươi nghìn hai trăm bảy</a:t>
            </a:r>
          </a:p>
          <a:p>
            <a:r>
              <a:rPr lang="en-US"/>
              <a:t> mươi tư</a:t>
            </a:r>
          </a:p>
        </p:txBody>
      </p:sp>
      <p:sp>
        <p:nvSpPr>
          <p:cNvPr id="2090" name="Text Box 85"/>
          <p:cNvSpPr txBox="1">
            <a:spLocks noChangeArrowheads="1"/>
          </p:cNvSpPr>
          <p:nvPr/>
        </p:nvSpPr>
        <p:spPr bwMode="auto">
          <a:xfrm>
            <a:off x="4889500" y="4540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4803775" y="4854575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1 237 005</a:t>
            </a:r>
          </a:p>
        </p:txBody>
      </p:sp>
      <p:sp>
        <p:nvSpPr>
          <p:cNvPr id="2135" name="Text Box 87"/>
          <p:cNvSpPr txBox="1">
            <a:spLocks noChangeArrowheads="1"/>
          </p:cNvSpPr>
          <p:nvPr/>
        </p:nvSpPr>
        <p:spPr bwMode="auto">
          <a:xfrm>
            <a:off x="6370638" y="5872163"/>
            <a:ext cx="250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8 triệu, 4 nghìn, 9 chục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/>
      <p:bldP spid="2107" grpId="0"/>
      <p:bldP spid="2108" grpId="0"/>
      <p:bldP spid="2118" grpId="0"/>
      <p:bldP spid="2119" grpId="0"/>
      <p:bldP spid="2120" grpId="0"/>
      <p:bldP spid="2121" grpId="0"/>
      <p:bldP spid="2126" grpId="0"/>
      <p:bldP spid="2127" grpId="0"/>
      <p:bldP spid="2128" grpId="0"/>
      <p:bldP spid="2132" grpId="0"/>
      <p:bldP spid="2134" grpId="0"/>
      <p:bldP spid="21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58763" y="2070100"/>
            <a:ext cx="5273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b="1"/>
              <a:t>Câu 4:  Số thích hợp điền vào chỗ chấm để có:</a:t>
            </a:r>
          </a:p>
          <a:p>
            <a:pPr marL="342900" indent="-342900"/>
            <a:endParaRPr lang="en-US" b="1"/>
          </a:p>
          <a:p>
            <a:pPr marL="342900" indent="-342900"/>
            <a:r>
              <a:rPr lang="en-US" b="1"/>
              <a:t>c. Ba số lẻ liên tiếp:  51; 53;…..</a:t>
            </a:r>
          </a:p>
          <a:p>
            <a:pPr marL="342900" indent="-342900"/>
            <a:endParaRPr lang="en-US" b="1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922713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Thời gian</a:t>
            </a:r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3921125" y="5472113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solidFill>
                <a:srgbClr val="0033CC"/>
              </a:solidFill>
            </a:endParaRP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71838" y="2628900"/>
            <a:ext cx="173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 55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1000" fill="hold"/>
                                        <p:tgtEl>
                                          <p:spTgt spid="2867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/>
      <p:bldP spid="28690" grpId="0" animBg="1"/>
      <p:bldP spid="286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61938" y="1676400"/>
            <a:ext cx="8242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</a:t>
            </a:r>
          </a:p>
          <a:p>
            <a:r>
              <a:rPr lang="en-US"/>
              <a:t>- Trong dãy số tự nhiên, hai số tự nhiên liên tiếp hơn (hoặc kém) nhau 1 đơn vị.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57175" y="2544763"/>
            <a:ext cx="313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 Số tự nhiên bé nhất là số 0.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228600" y="2987675"/>
            <a:ext cx="7229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/>
              <a:t>  Không có số tự nhiên lớn nhất vì thêm 1 vào bất kì số tự nhiên nào </a:t>
            </a:r>
          </a:p>
          <a:p>
            <a:r>
              <a:rPr lang="en-US"/>
              <a:t>cũng được số đứng liền sau nó. Dãy số tự nhiên có thể kéo dài mãi.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1290638" y="4614863"/>
            <a:ext cx="5648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1708150" y="4508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2124075" y="450691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2514600" y="450691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2903538" y="4505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267075" y="450691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3994150" y="4505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644900" y="4505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330700" y="4505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706938" y="4505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56188" y="45164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1117600" y="46672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552575" y="46831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1966913" y="4684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359025" y="4684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746375" y="467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1277938" y="45037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098800" y="46878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…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3462338" y="46878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…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3824288" y="46736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/>
      <p:bldP spid="30740" grpId="0"/>
      <p:bldP spid="30741" grpId="0"/>
      <p:bldP spid="30742" grpId="0"/>
      <p:bldP spid="30743" grpId="0"/>
      <p:bldP spid="30744" grpId="0" animBg="1"/>
      <p:bldP spid="30745" grpId="0"/>
      <p:bldP spid="30746" grpId="0"/>
      <p:bldP spid="307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4338" y="1547813"/>
            <a:ext cx="502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Bài 2: Viết mỗi số sau thành tổng (theo mẫu)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60525" y="1995488"/>
            <a:ext cx="352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1 763 ; 5 794 ; 20 292 ; 190 909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57263" y="2576513"/>
            <a:ext cx="385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Mẫu :  1 763 = 1 000 + 700 + 60 + 3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55725" y="3084513"/>
            <a:ext cx="101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33"/>
                </a:solidFill>
              </a:rPr>
              <a:t> 5 794 =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328738" y="3479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33"/>
                </a:solidFill>
              </a:rPr>
              <a:t> 20 292 =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295400" y="3848100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33"/>
                </a:solidFill>
              </a:rPr>
              <a:t> 190 909 =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293938" y="3068638"/>
            <a:ext cx="229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5 000 + 700 + 90 + 4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395538" y="3452813"/>
            <a:ext cx="2425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20 000 + 200 + 90 + 2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417763" y="3824288"/>
            <a:ext cx="299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100 000 + 90 000 + 900 + 9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6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4100" name="Text Box 17"/>
          <p:cNvSpPr txBox="1">
            <a:spLocks noChangeArrowheads="1"/>
          </p:cNvSpPr>
          <p:nvPr/>
        </p:nvSpPr>
        <p:spPr bwMode="auto">
          <a:xfrm>
            <a:off x="419100" y="169545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Bài 3</a:t>
            </a:r>
            <a:r>
              <a:rPr lang="en-US"/>
              <a:t>.</a:t>
            </a:r>
          </a:p>
        </p:txBody>
      </p: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647700" y="2192338"/>
            <a:ext cx="8461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a) Đọc các số sau và nêu rõ chữ số 5 trong mỗi số thuộc hàng nào, lớp nào:</a:t>
            </a:r>
          </a:p>
        </p:txBody>
      </p:sp>
      <p:sp>
        <p:nvSpPr>
          <p:cNvPr id="4102" name="Text Box 19"/>
          <p:cNvSpPr txBox="1">
            <a:spLocks noChangeArrowheads="1"/>
          </p:cNvSpPr>
          <p:nvPr/>
        </p:nvSpPr>
        <p:spPr bwMode="auto">
          <a:xfrm>
            <a:off x="1077913" y="2741613"/>
            <a:ext cx="460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67 358 ; 851 904 ; 3 205 700 ; 195 080 126</a:t>
            </a:r>
          </a:p>
        </p:txBody>
      </p:sp>
      <p:sp>
        <p:nvSpPr>
          <p:cNvPr id="4103" name="Text Box 20"/>
          <p:cNvSpPr txBox="1">
            <a:spLocks noChangeArrowheads="1"/>
          </p:cNvSpPr>
          <p:nvPr/>
        </p:nvSpPr>
        <p:spPr bwMode="auto">
          <a:xfrm>
            <a:off x="655638" y="3198813"/>
            <a:ext cx="503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b) Nêu giá trị của chữ số 3 trong mỗi số sau:</a:t>
            </a:r>
          </a:p>
        </p:txBody>
      </p:sp>
      <p:sp>
        <p:nvSpPr>
          <p:cNvPr id="4104" name="Text Box 21"/>
          <p:cNvSpPr txBox="1">
            <a:spLocks noChangeArrowheads="1"/>
          </p:cNvSpPr>
          <p:nvPr/>
        </p:nvSpPr>
        <p:spPr bwMode="auto">
          <a:xfrm>
            <a:off x="1084263" y="3656013"/>
            <a:ext cx="423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103 ; 1 379 ; 8 932 ; 13 064 ; 3 265 910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009900" y="2741613"/>
            <a:ext cx="267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3 205 700 ; 195 080 126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200741291056_rungchuongvang[1]"/>
          <p:cNvPicPr>
            <a:picLocks noChangeAspect="1" noChangeArrowheads="1"/>
          </p:cNvPicPr>
          <p:nvPr/>
        </p:nvPicPr>
        <p:blipFill>
          <a:blip r:embed="rId2"/>
          <a:srcRect l="47726" r="7468" b="27274"/>
          <a:stretch>
            <a:fillRect/>
          </a:stretch>
        </p:blipFill>
        <p:spPr bwMode="auto">
          <a:xfrm>
            <a:off x="23813" y="3886200"/>
            <a:ext cx="170338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886200" y="1524000"/>
            <a:ext cx="5257800" cy="2438400"/>
          </a:xfrm>
          <a:prstGeom prst="wedgeEllipseCallout">
            <a:avLst>
              <a:gd name="adj1" fmla="val -106370"/>
              <a:gd name="adj2" fmla="val 105597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Rung chuông vàng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12700" y="-26988"/>
            <a:ext cx="9096375" cy="6858001"/>
            <a:chOff x="2" y="0"/>
            <a:chExt cx="5730" cy="4320"/>
          </a:xfrm>
        </p:grpSpPr>
        <p:pic>
          <p:nvPicPr>
            <p:cNvPr id="5125" name="Picture 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" y="0"/>
              <a:ext cx="5661" cy="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2106" y="2132"/>
              <a:ext cx="4261" cy="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7" name="Picture 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578" y="2132"/>
              <a:ext cx="4261" cy="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" y="4266"/>
              <a:ext cx="5661" cy="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b_baby_boy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1238" y="4114800"/>
            <a:ext cx="1252537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c_car_h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26038" y="2728913"/>
            <a:ext cx="126206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a_appl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11238" y="2743200"/>
            <a:ext cx="105092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d_dog_hb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49838" y="4267200"/>
            <a:ext cx="1262062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382838" y="3028950"/>
            <a:ext cx="1177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6600"/>
                </a:solidFill>
                <a:latin typeface="VNI-Book" pitchFamily="2" charset="0"/>
              </a:rPr>
              <a:t>1 </a:t>
            </a:r>
            <a:r>
              <a:rPr lang="en-US" sz="1600" b="1"/>
              <a:t>đơn vị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382838" y="4398963"/>
            <a:ext cx="102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00"/>
                </a:solidFill>
              </a:rPr>
              <a:t>2</a:t>
            </a:r>
            <a:r>
              <a:rPr lang="en-US" sz="2000"/>
              <a:t> </a:t>
            </a:r>
            <a:r>
              <a:rPr lang="en-US" sz="1600" b="1"/>
              <a:t>đơn vị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573838" y="3089275"/>
            <a:ext cx="1009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00"/>
                </a:solidFill>
              </a:rPr>
              <a:t>3</a:t>
            </a:r>
            <a:r>
              <a:rPr lang="en-US" sz="1600"/>
              <a:t> </a:t>
            </a:r>
            <a:r>
              <a:rPr lang="en-US" sz="1600" b="1"/>
              <a:t>đơn vị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573838" y="4552950"/>
            <a:ext cx="1416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6600"/>
                </a:solidFill>
                <a:latin typeface="VNI-Book" pitchFamily="2" charset="0"/>
              </a:rPr>
              <a:t>10 </a:t>
            </a:r>
            <a:r>
              <a:rPr lang="en-US" sz="1600" b="1"/>
              <a:t>đơn vị</a:t>
            </a:r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201613" y="1782763"/>
            <a:ext cx="7762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 b="1"/>
              <a:t>Câu 1 :  Trong dãy số tự nhiên, hai số tự nhiên liên tiếp hơn (hoặc kém) nhau </a:t>
            </a:r>
          </a:p>
          <a:p>
            <a:pPr marL="342900" indent="-342900"/>
            <a:r>
              <a:rPr lang="en-US" sz="1600" b="1"/>
              <a:t>mấy đơn vị?  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4191000" y="584200"/>
            <a:ext cx="749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Toán 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3276600" y="968375"/>
            <a:ext cx="2646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Ôn tập về số tự nhiên</a:t>
            </a:r>
          </a:p>
        </p:txBody>
      </p:sp>
      <p:sp>
        <p:nvSpPr>
          <p:cNvPr id="9258" name="AutoShape 42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260" name="AutoShape 44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9261" name="AutoShape 45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9262" name="AutoShape 46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9263" name="AutoShape 47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9264" name="AutoShape 48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9265" name="AutoShape 49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9266" name="AutoShape 50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9267" name="AutoShape 51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9268" name="AutoShape 52"/>
          <p:cNvSpPr>
            <a:spLocks noChangeArrowheads="1"/>
          </p:cNvSpPr>
          <p:nvPr/>
        </p:nvSpPr>
        <p:spPr bwMode="auto">
          <a:xfrm>
            <a:off x="3922713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Thời gian</a:t>
            </a:r>
          </a:p>
        </p:txBody>
      </p:sp>
      <p:sp>
        <p:nvSpPr>
          <p:cNvPr id="9270" name="AutoShape 54"/>
          <p:cNvSpPr>
            <a:spLocks noChangeArrowheads="1"/>
          </p:cNvSpPr>
          <p:nvPr/>
        </p:nvSpPr>
        <p:spPr bwMode="auto">
          <a:xfrm>
            <a:off x="3921125" y="5472113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500"/>
                            </p:stCondLst>
                            <p:childTnLst>
                              <p:par>
                                <p:cTn id="13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500"/>
                            </p:stCondLst>
                            <p:childTnLst>
                              <p:par>
                                <p:cTn id="13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7" dur="1000" fill="hold"/>
                                        <p:tgtEl>
                                          <p:spTgt spid="925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  <p:bldP spid="9269" grpId="0" animBg="1"/>
      <p:bldP spid="92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_baby_boy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063" y="4449763"/>
            <a:ext cx="1252537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c_car_hb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86200" y="2714625"/>
            <a:ext cx="12620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a_apple_hb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4850" y="2743200"/>
            <a:ext cx="105092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d_dog_hb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0" y="4438650"/>
            <a:ext cx="1262063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79613" y="3048000"/>
            <a:ext cx="3952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3300"/>
                </a:solidFill>
                <a:latin typeface="VNI-Book" pitchFamily="2" charset="0"/>
              </a:rPr>
              <a:t>1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009775" y="4875213"/>
            <a:ext cx="395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3300"/>
                </a:solidFill>
                <a:latin typeface="VNI-Book" pitchFamily="2" charset="0"/>
              </a:rPr>
              <a:t>2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334000" y="3000375"/>
            <a:ext cx="395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3300"/>
                </a:solidFill>
                <a:latin typeface="VNI-Book" pitchFamily="2" charset="0"/>
              </a:rPr>
              <a:t>0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876800" y="4878388"/>
            <a:ext cx="203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VNI-Times" pitchFamily="2" charset="0"/>
              </a:rPr>
              <a:t>Kh</a:t>
            </a:r>
            <a:r>
              <a:rPr lang="en-US" b="1">
                <a:solidFill>
                  <a:srgbClr val="FF3300"/>
                </a:solidFill>
              </a:rPr>
              <a:t>ông có số nào</a:t>
            </a: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973138" y="2070100"/>
            <a:ext cx="352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Số tự nhiên bé nhất là số nào?</a:t>
            </a:r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304800" y="1651000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Câu 2: </a:t>
            </a:r>
            <a:r>
              <a:rPr lang="en-US"/>
              <a:t> </a:t>
            </a:r>
          </a:p>
        </p:txBody>
      </p:sp>
      <p:sp>
        <p:nvSpPr>
          <p:cNvPr id="7180" name="Text Box 19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7181" name="Text Box 20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7220" name="AutoShape 52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7221" name="AutoShape 53"/>
          <p:cNvSpPr>
            <a:spLocks noChangeArrowheads="1"/>
          </p:cNvSpPr>
          <p:nvPr/>
        </p:nvSpPr>
        <p:spPr bwMode="auto">
          <a:xfrm>
            <a:off x="3917950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7222" name="AutoShape 54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7223" name="AutoShape 55"/>
          <p:cNvSpPr>
            <a:spLocks noChangeArrowheads="1"/>
          </p:cNvSpPr>
          <p:nvPr/>
        </p:nvSpPr>
        <p:spPr bwMode="auto">
          <a:xfrm>
            <a:off x="3924300" y="54705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7224" name="AutoShape 56"/>
          <p:cNvSpPr>
            <a:spLocks noChangeArrowheads="1"/>
          </p:cNvSpPr>
          <p:nvPr/>
        </p:nvSpPr>
        <p:spPr bwMode="auto">
          <a:xfrm>
            <a:off x="392747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7225" name="AutoShape 57"/>
          <p:cNvSpPr>
            <a:spLocks noChangeArrowheads="1"/>
          </p:cNvSpPr>
          <p:nvPr/>
        </p:nvSpPr>
        <p:spPr bwMode="auto">
          <a:xfrm>
            <a:off x="3917950" y="54752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7226" name="AutoShape 58"/>
          <p:cNvSpPr>
            <a:spLocks noChangeArrowheads="1"/>
          </p:cNvSpPr>
          <p:nvPr/>
        </p:nvSpPr>
        <p:spPr bwMode="auto">
          <a:xfrm>
            <a:off x="3921125" y="54705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7227" name="AutoShape 59"/>
          <p:cNvSpPr>
            <a:spLocks noChangeArrowheads="1"/>
          </p:cNvSpPr>
          <p:nvPr/>
        </p:nvSpPr>
        <p:spPr bwMode="auto">
          <a:xfrm>
            <a:off x="3930650" y="54562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7228" name="AutoShape 60"/>
          <p:cNvSpPr>
            <a:spLocks noChangeArrowheads="1"/>
          </p:cNvSpPr>
          <p:nvPr/>
        </p:nvSpPr>
        <p:spPr bwMode="auto">
          <a:xfrm>
            <a:off x="3921125" y="54657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7229" name="AutoShape 61"/>
          <p:cNvSpPr>
            <a:spLocks noChangeArrowheads="1"/>
          </p:cNvSpPr>
          <p:nvPr/>
        </p:nvSpPr>
        <p:spPr bwMode="auto">
          <a:xfrm>
            <a:off x="3908425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7230" name="Rectangle 62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Thời gian</a:t>
            </a:r>
          </a:p>
        </p:txBody>
      </p:sp>
      <p:sp>
        <p:nvSpPr>
          <p:cNvPr id="7231" name="AutoShape 63"/>
          <p:cNvSpPr>
            <a:spLocks noChangeArrowheads="1"/>
          </p:cNvSpPr>
          <p:nvPr/>
        </p:nvSpPr>
        <p:spPr bwMode="auto">
          <a:xfrm>
            <a:off x="3917950" y="5468938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500"/>
                            </p:stCondLst>
                            <p:childTnLst>
                              <p:par>
                                <p:cTn id="93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1000" fill="hold"/>
                                        <p:tgtEl>
                                          <p:spTgt spid="7219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6" grpId="1"/>
      <p:bldP spid="7177" grpId="0"/>
      <p:bldP spid="7177" grpId="1"/>
      <p:bldP spid="7178" grpId="0"/>
      <p:bldP spid="7178" grpId="1"/>
      <p:bldP spid="7179" grpId="0"/>
      <p:bldP spid="7179" grpId="1"/>
      <p:bldP spid="7230" grpId="0" animBg="1"/>
      <p:bldP spid="72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_baby_boy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4850" y="4114800"/>
            <a:ext cx="125253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c_car_hb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86200" y="2757488"/>
            <a:ext cx="1262063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a_apple_hb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4850" y="2743200"/>
            <a:ext cx="105092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79613" y="3195638"/>
            <a:ext cx="145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VNI-Book" pitchFamily="2" charset="0"/>
              </a:rPr>
              <a:t>999 999 999</a:t>
            </a: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076450" y="4471988"/>
            <a:ext cx="158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VNI-Book" pitchFamily="2" charset="0"/>
              </a:rPr>
              <a:t>1000 000 000</a:t>
            </a: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334000" y="3228975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VNI-Book" pitchFamily="2" charset="0"/>
              </a:rPr>
              <a:t>Kh</a:t>
            </a:r>
            <a:r>
              <a:rPr lang="en-US" b="1">
                <a:solidFill>
                  <a:srgbClr val="FF3300"/>
                </a:solidFill>
              </a:rPr>
              <a:t>ông có số nào</a:t>
            </a:r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258763" y="2070100"/>
            <a:ext cx="675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Câu 3: Số tự nhiên lớn nhất là số nào?</a:t>
            </a:r>
          </a:p>
        </p:txBody>
      </p:sp>
      <p:sp>
        <p:nvSpPr>
          <p:cNvPr id="8201" name="Text Box 16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8202" name="Text Box 17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12319" name="AutoShape 31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320" name="AutoShape 32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2321" name="AutoShape 33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322" name="AutoShape 34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2323" name="AutoShape 35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2324" name="AutoShape 36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2325" name="AutoShape 37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12327" name="AutoShape 39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12329" name="AutoShape 41"/>
          <p:cNvSpPr>
            <a:spLocks noChangeArrowheads="1"/>
          </p:cNvSpPr>
          <p:nvPr/>
        </p:nvSpPr>
        <p:spPr bwMode="auto">
          <a:xfrm>
            <a:off x="3922713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Thời gian</a:t>
            </a:r>
          </a:p>
        </p:txBody>
      </p:sp>
      <p:sp>
        <p:nvSpPr>
          <p:cNvPr id="12331" name="AutoShape 43"/>
          <p:cNvSpPr>
            <a:spLocks noChangeArrowheads="1"/>
          </p:cNvSpPr>
          <p:nvPr/>
        </p:nvSpPr>
        <p:spPr bwMode="auto">
          <a:xfrm>
            <a:off x="3921125" y="5472113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1000" fill="hold"/>
                                        <p:tgtEl>
                                          <p:spTgt spid="12319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4" grpId="1"/>
      <p:bldP spid="12295" grpId="0"/>
      <p:bldP spid="12295" grpId="1"/>
      <p:bldP spid="12296" grpId="0"/>
      <p:bldP spid="12296" grpId="1"/>
      <p:bldP spid="12330" grpId="0" animBg="1"/>
      <p:bldP spid="123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2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9220" name="Text Box 14"/>
          <p:cNvSpPr txBox="1">
            <a:spLocks noChangeArrowheads="1"/>
          </p:cNvSpPr>
          <p:nvPr/>
        </p:nvSpPr>
        <p:spPr bwMode="auto">
          <a:xfrm>
            <a:off x="258763" y="2070100"/>
            <a:ext cx="5273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b="1"/>
              <a:t>Câu 4:  Số thích hợp điền vào chỗ chấm để có:</a:t>
            </a:r>
          </a:p>
          <a:p>
            <a:pPr marL="342900" indent="-342900"/>
            <a:endParaRPr lang="en-US" b="1"/>
          </a:p>
          <a:p>
            <a:pPr marL="342900" indent="-342900">
              <a:buFontTx/>
              <a:buAutoNum type="alphaLcPeriod"/>
            </a:pPr>
            <a:r>
              <a:rPr lang="en-US" b="1"/>
              <a:t>Ba số tự nhiên liên tiếp:  67; .....; 69</a:t>
            </a:r>
          </a:p>
          <a:p>
            <a:pPr marL="342900" indent="-342900"/>
            <a:endParaRPr lang="en-US" b="1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21538" name="AutoShape 34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21539" name="AutoShape 35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21540" name="AutoShape 36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21541" name="AutoShape 37"/>
          <p:cNvSpPr>
            <a:spLocks noChangeArrowheads="1"/>
          </p:cNvSpPr>
          <p:nvPr/>
        </p:nvSpPr>
        <p:spPr bwMode="auto">
          <a:xfrm>
            <a:off x="3922713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Thời gian</a:t>
            </a:r>
          </a:p>
        </p:txBody>
      </p:sp>
      <p:sp>
        <p:nvSpPr>
          <p:cNvPr id="21543" name="AutoShape 39"/>
          <p:cNvSpPr>
            <a:spLocks noChangeArrowheads="1"/>
          </p:cNvSpPr>
          <p:nvPr/>
        </p:nvSpPr>
        <p:spPr bwMode="auto">
          <a:xfrm>
            <a:off x="3921125" y="5472113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solidFill>
                <a:srgbClr val="0033CC"/>
              </a:solidFill>
            </a:endParaRP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3668713" y="2616200"/>
            <a:ext cx="173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 68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1000" fill="hold"/>
                                        <p:tgtEl>
                                          <p:spTgt spid="21531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2" grpId="0" animBg="1"/>
      <p:bldP spid="21543" grpId="0" animBg="1"/>
      <p:bldP spid="215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4191000" y="584200"/>
            <a:ext cx="83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Toán 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276600" y="968375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Ôn tập về số tự nhiên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58763" y="2070100"/>
            <a:ext cx="5273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b="1"/>
              <a:t>Câu 4:  Số thích hợp điền vào chỗ chấm để có:</a:t>
            </a:r>
          </a:p>
          <a:p>
            <a:pPr marL="342900" indent="-342900"/>
            <a:endParaRPr lang="en-US" b="1"/>
          </a:p>
          <a:p>
            <a:pPr marL="342900" indent="-342900"/>
            <a:r>
              <a:rPr lang="en-US" b="1"/>
              <a:t>b. Ba số chẵn  liên tiếp:  .....; 1000; 1002</a:t>
            </a:r>
          </a:p>
          <a:p>
            <a:pPr marL="342900" indent="-342900"/>
            <a:endParaRPr lang="en-US" b="1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924300" y="54816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927475" y="5487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932238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924300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924300" y="54721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3914775" y="54625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3933825" y="54768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3906838" y="546893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3914775" y="54673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3935413" y="548005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3922713" y="54864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10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733800" y="6477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Thời gian</a:t>
            </a:r>
          </a:p>
        </p:txBody>
      </p:sp>
      <p:sp>
        <p:nvSpPr>
          <p:cNvPr id="27666" name="AutoShape 18"/>
          <p:cNvSpPr>
            <a:spLocks noChangeArrowheads="1"/>
          </p:cNvSpPr>
          <p:nvPr/>
        </p:nvSpPr>
        <p:spPr bwMode="auto">
          <a:xfrm>
            <a:off x="3921125" y="5472113"/>
            <a:ext cx="1143000" cy="9144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solidFill>
                <a:srgbClr val="0033CC"/>
              </a:solidFill>
            </a:endParaRP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827338" y="2628900"/>
            <a:ext cx="173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 998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1000" fill="hold"/>
                                        <p:tgtEl>
                                          <p:spTgt spid="27654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 animBg="1"/>
      <p:bldP spid="27666" grpId="0" animBg="1"/>
      <p:bldP spid="2766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658</Words>
  <Application>Microsoft Office PowerPoint</Application>
  <PresentationFormat>On-screen Show (4:3)</PresentationFormat>
  <Paragraphs>172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VNI-Book</vt:lpstr>
      <vt:lpstr>VNI-Times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Cty TNHH Hoang Anh</dc:creator>
  <cp:lastModifiedBy>CSTeam</cp:lastModifiedBy>
  <cp:revision>67</cp:revision>
  <dcterms:created xsi:type="dcterms:W3CDTF">2011-04-01T07:38:34Z</dcterms:created>
  <dcterms:modified xsi:type="dcterms:W3CDTF">2016-06-30T02:16:05Z</dcterms:modified>
</cp:coreProperties>
</file>