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70" r:id="rId2"/>
    <p:sldId id="272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</p:sldIdLst>
  <p:sldSz cx="12192000" cy="6858000"/>
  <p:notesSz cx="6858000" cy="9144000"/>
  <p:embeddedFontLst>
    <p:embeddedFont>
      <p:font typeface="Arima Madurai" panose="020B0604020202020204" charset="0"/>
      <p:regular r:id="rId13"/>
      <p:bold r:id="rId14"/>
    </p:embeddedFont>
    <p:embeddedFont>
      <p:font typeface="Arima Madurai Black" panose="020B0604020202020204" charset="0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mbria Math" panose="02040503050406030204" pitchFamily="18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iQ0ZuzA01TfE+8DcWoKW4usaY3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F094831-EEE5-4673-BFF2-2557D801A2AA}">
  <a:tblStyle styleId="{6F094831-EEE5-4673-BFF2-2557D801A2A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86"/>
  </p:normalViewPr>
  <p:slideViewPr>
    <p:cSldViewPr snapToGrid="0" snapToObjects="1">
      <p:cViewPr varScale="1">
        <p:scale>
          <a:sx n="64" d="100"/>
          <a:sy n="64" d="100"/>
        </p:scale>
        <p:origin x="78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54167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random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3709420" y="1359268"/>
            <a:ext cx="3797300" cy="55562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b="1" u="sng" dirty="0">
                <a:latin typeface="Times New Roman" pitchFamily="18" charset="0"/>
                <a:cs typeface="Times New Roman" pitchFamily="18" charset="0"/>
              </a:rPr>
              <a:t>Toán: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5201" y="1462155"/>
            <a:ext cx="9424503" cy="1108767"/>
          </a:xfrm>
        </p:spPr>
        <p:txBody>
          <a:bodyPr rtlCol="0">
            <a:normAutofit fontScale="8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endParaRPr lang="en-ID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ID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ID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và lớp</a:t>
            </a: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893886" y="838200"/>
            <a:ext cx="97536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339" tIns="52669" rIns="105339" bIns="5266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alt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14 tháng 9 </a:t>
            </a:r>
            <a:r>
              <a:rPr lang="en-US" alt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126049042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13" descr="33 Powerpoint ideas | powerpoint, background powerpoint, powerpoint template  fre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3"/>
          <p:cNvSpPr txBox="1"/>
          <p:nvPr/>
        </p:nvSpPr>
        <p:spPr>
          <a:xfrm>
            <a:off x="4996070" y="1470991"/>
            <a:ext cx="2521353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u="sng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a Madurai Black"/>
                <a:ea typeface="Arima Madurai Black"/>
                <a:cs typeface="Arima Madurai Black"/>
                <a:sym typeface="Arima Madurai Black"/>
              </a:rPr>
              <a:t>Dặn dò</a:t>
            </a:r>
            <a:endParaRPr sz="4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8" name="Google Shape;298;p13"/>
          <p:cNvSpPr txBox="1"/>
          <p:nvPr/>
        </p:nvSpPr>
        <p:spPr>
          <a:xfrm>
            <a:off x="1740877" y="2431935"/>
            <a:ext cx="9012116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- Hoàn thành các bài </a:t>
            </a:r>
            <a:r>
              <a:rPr lang="en-US" sz="48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tập</a:t>
            </a:r>
            <a:r>
              <a:rPr lang="en-US" sz="48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48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vừa</a:t>
            </a:r>
            <a:r>
              <a:rPr lang="en-US" sz="48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48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học</a:t>
            </a:r>
            <a:r>
              <a:rPr lang="en-US" sz="48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, </a:t>
            </a:r>
            <a:r>
              <a:rPr lang="en-US" sz="48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làm</a:t>
            </a:r>
            <a:r>
              <a:rPr lang="en-US" sz="48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48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bài</a:t>
            </a:r>
            <a:r>
              <a:rPr lang="en-US" sz="48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4, </a:t>
            </a:r>
            <a:r>
              <a:rPr lang="en-US" sz="48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bài</a:t>
            </a:r>
            <a:r>
              <a:rPr lang="en-US" sz="48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5 </a:t>
            </a:r>
            <a:r>
              <a:rPr lang="en-US" sz="48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vào</a:t>
            </a:r>
            <a:r>
              <a:rPr lang="en-US" sz="48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48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vở</a:t>
            </a:r>
            <a:r>
              <a:rPr lang="en-US" sz="48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.</a:t>
            </a:r>
            <a:endParaRPr sz="800" dirty="0"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2" descr="http://www.clipartbest.com/cliparts/di8/GnA/di8GnA7i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2881314"/>
            <a:ext cx="3852333" cy="344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109;p4"/>
          <p:cNvSpPr/>
          <p:nvPr/>
        </p:nvSpPr>
        <p:spPr>
          <a:xfrm>
            <a:off x="3573245" y="835269"/>
            <a:ext cx="6268279" cy="2601887"/>
          </a:xfrm>
          <a:prstGeom prst="cloudCallout">
            <a:avLst>
              <a:gd name="adj1" fmla="val 29773"/>
              <a:gd name="adj2" fmla="val -66250"/>
            </a:avLst>
          </a:prstGeom>
          <a:solidFill>
            <a:srgbClr val="F7CAA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Hãy nêu tên các hàng đã học theo thứ tự từ bé đến lớn?</a:t>
            </a:r>
            <a:endParaRPr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930745"/>
      </p:ext>
    </p:extLst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" name="Google Shape;110;p4"/>
          <p:cNvGraphicFramePr/>
          <p:nvPr>
            <p:extLst>
              <p:ext uri="{D42A27DB-BD31-4B8C-83A1-F6EECF244321}">
                <p14:modId xmlns:p14="http://schemas.microsoft.com/office/powerpoint/2010/main" val="2683553681"/>
              </p:ext>
            </p:extLst>
          </p:nvPr>
        </p:nvGraphicFramePr>
        <p:xfrm>
          <a:off x="397566" y="1017102"/>
          <a:ext cx="11396900" cy="4823750"/>
        </p:xfrm>
        <a:graphic>
          <a:graphicData uri="http://schemas.openxmlformats.org/drawingml/2006/table">
            <a:tbl>
              <a:tblPr firstRow="1" bandRow="1">
                <a:noFill/>
                <a:tableStyleId>{6F094831-EEE5-4673-BFF2-2557D801A2AA}</a:tableStyleId>
              </a:tblPr>
              <a:tblGrid>
                <a:gridCol w="1643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1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1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4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1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97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64750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475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4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4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1" name="Google Shape;111;p4"/>
          <p:cNvSpPr txBox="1"/>
          <p:nvPr/>
        </p:nvSpPr>
        <p:spPr>
          <a:xfrm>
            <a:off x="10442709" y="2054137"/>
            <a:ext cx="12192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Hàng đơn vị</a:t>
            </a:r>
            <a:endParaRPr/>
          </a:p>
        </p:txBody>
      </p:sp>
      <p:sp>
        <p:nvSpPr>
          <p:cNvPr id="112" name="Google Shape;112;p4"/>
          <p:cNvSpPr txBox="1"/>
          <p:nvPr/>
        </p:nvSpPr>
        <p:spPr>
          <a:xfrm>
            <a:off x="9044600" y="2054136"/>
            <a:ext cx="12192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Hàng chục</a:t>
            </a:r>
            <a:endParaRPr/>
          </a:p>
        </p:txBody>
      </p:sp>
      <p:sp>
        <p:nvSpPr>
          <p:cNvPr id="113" name="Google Shape;113;p4"/>
          <p:cNvSpPr txBox="1"/>
          <p:nvPr/>
        </p:nvSpPr>
        <p:spPr>
          <a:xfrm>
            <a:off x="7702818" y="2040860"/>
            <a:ext cx="12192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Hàng trăm</a:t>
            </a:r>
            <a:endParaRPr/>
          </a:p>
        </p:txBody>
      </p:sp>
      <p:sp>
        <p:nvSpPr>
          <p:cNvPr id="114" name="Google Shape;114;p4"/>
          <p:cNvSpPr txBox="1"/>
          <p:nvPr/>
        </p:nvSpPr>
        <p:spPr>
          <a:xfrm>
            <a:off x="6175517" y="2054136"/>
            <a:ext cx="12192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Hàng nghìn</a:t>
            </a:r>
            <a:endParaRPr/>
          </a:p>
        </p:txBody>
      </p:sp>
      <p:sp>
        <p:nvSpPr>
          <p:cNvPr id="115" name="Google Shape;115;p4"/>
          <p:cNvSpPr txBox="1"/>
          <p:nvPr/>
        </p:nvSpPr>
        <p:spPr>
          <a:xfrm>
            <a:off x="3967352" y="2040859"/>
            <a:ext cx="202094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Hàng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chục nghìn</a:t>
            </a:r>
            <a:endParaRPr/>
          </a:p>
        </p:txBody>
      </p:sp>
      <p:sp>
        <p:nvSpPr>
          <p:cNvPr id="116" name="Google Shape;116;p4"/>
          <p:cNvSpPr txBox="1"/>
          <p:nvPr/>
        </p:nvSpPr>
        <p:spPr>
          <a:xfrm>
            <a:off x="2001072" y="2040859"/>
            <a:ext cx="202094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Hàng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trăm nghìn</a:t>
            </a:r>
            <a:endParaRPr/>
          </a:p>
        </p:txBody>
      </p:sp>
      <p:sp>
        <p:nvSpPr>
          <p:cNvPr id="117" name="Google Shape;117;p4"/>
          <p:cNvSpPr txBox="1"/>
          <p:nvPr/>
        </p:nvSpPr>
        <p:spPr>
          <a:xfrm>
            <a:off x="8607261" y="1243231"/>
            <a:ext cx="218330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Lớp đơn vị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18" name="Google Shape;118;p4"/>
          <p:cNvSpPr txBox="1"/>
          <p:nvPr/>
        </p:nvSpPr>
        <p:spPr>
          <a:xfrm>
            <a:off x="4061765" y="1236594"/>
            <a:ext cx="218330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Lớp nghìn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788575" y="1748471"/>
            <a:ext cx="82148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Số</a:t>
            </a:r>
            <a:endParaRPr/>
          </a:p>
        </p:txBody>
      </p:sp>
      <p:sp>
        <p:nvSpPr>
          <p:cNvPr id="122" name="Google Shape;122;p4"/>
          <p:cNvSpPr txBox="1"/>
          <p:nvPr/>
        </p:nvSpPr>
        <p:spPr>
          <a:xfrm>
            <a:off x="745565" y="3198498"/>
            <a:ext cx="82148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321</a:t>
            </a:r>
            <a:endParaRPr/>
          </a:p>
        </p:txBody>
      </p:sp>
      <p:sp>
        <p:nvSpPr>
          <p:cNvPr id="124" name="Google Shape;124;p4"/>
          <p:cNvSpPr txBox="1"/>
          <p:nvPr/>
        </p:nvSpPr>
        <p:spPr>
          <a:xfrm>
            <a:off x="10741499" y="3208897"/>
            <a:ext cx="4769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1</a:t>
            </a:r>
            <a:endParaRPr/>
          </a:p>
        </p:txBody>
      </p:sp>
      <p:sp>
        <p:nvSpPr>
          <p:cNvPr id="125" name="Google Shape;125;p4"/>
          <p:cNvSpPr txBox="1"/>
          <p:nvPr/>
        </p:nvSpPr>
        <p:spPr>
          <a:xfrm>
            <a:off x="9438481" y="3198497"/>
            <a:ext cx="4769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2</a:t>
            </a:r>
            <a:endParaRPr/>
          </a:p>
        </p:txBody>
      </p:sp>
      <p:sp>
        <p:nvSpPr>
          <p:cNvPr id="126" name="Google Shape;126;p4"/>
          <p:cNvSpPr txBox="1"/>
          <p:nvPr/>
        </p:nvSpPr>
        <p:spPr>
          <a:xfrm>
            <a:off x="8071764" y="3198496"/>
            <a:ext cx="4769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3</a:t>
            </a:r>
            <a:endParaRPr/>
          </a:p>
        </p:txBody>
      </p:sp>
      <p:sp>
        <p:nvSpPr>
          <p:cNvPr id="127" name="Google Shape;127;p4"/>
          <p:cNvSpPr txBox="1"/>
          <p:nvPr/>
        </p:nvSpPr>
        <p:spPr>
          <a:xfrm>
            <a:off x="349832" y="4135450"/>
            <a:ext cx="180651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654 000</a:t>
            </a:r>
            <a:endParaRPr/>
          </a:p>
        </p:txBody>
      </p:sp>
      <p:sp>
        <p:nvSpPr>
          <p:cNvPr id="128" name="Google Shape;128;p4"/>
          <p:cNvSpPr txBox="1"/>
          <p:nvPr/>
        </p:nvSpPr>
        <p:spPr>
          <a:xfrm>
            <a:off x="10739121" y="4132183"/>
            <a:ext cx="4769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0</a:t>
            </a:r>
            <a:endParaRPr/>
          </a:p>
        </p:txBody>
      </p:sp>
      <p:sp>
        <p:nvSpPr>
          <p:cNvPr id="129" name="Google Shape;129;p4"/>
          <p:cNvSpPr txBox="1"/>
          <p:nvPr/>
        </p:nvSpPr>
        <p:spPr>
          <a:xfrm>
            <a:off x="9415719" y="4138234"/>
            <a:ext cx="4769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0</a:t>
            </a:r>
            <a:endParaRPr/>
          </a:p>
        </p:txBody>
      </p:sp>
      <p:sp>
        <p:nvSpPr>
          <p:cNvPr id="130" name="Google Shape;130;p4"/>
          <p:cNvSpPr txBox="1"/>
          <p:nvPr/>
        </p:nvSpPr>
        <p:spPr>
          <a:xfrm>
            <a:off x="8065285" y="4132183"/>
            <a:ext cx="4769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0</a:t>
            </a:r>
            <a:endParaRPr/>
          </a:p>
        </p:txBody>
      </p:sp>
      <p:sp>
        <p:nvSpPr>
          <p:cNvPr id="131" name="Google Shape;131;p4"/>
          <p:cNvSpPr txBox="1"/>
          <p:nvPr/>
        </p:nvSpPr>
        <p:spPr>
          <a:xfrm>
            <a:off x="6558126" y="4132183"/>
            <a:ext cx="4769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70C0"/>
                </a:solidFill>
                <a:latin typeface="Arima Madurai"/>
                <a:ea typeface="Arima Madurai"/>
                <a:cs typeface="Arima Madurai"/>
                <a:sym typeface="Arima Madurai"/>
              </a:rPr>
              <a:t>4</a:t>
            </a:r>
            <a:endParaRPr/>
          </a:p>
        </p:txBody>
      </p:sp>
      <p:sp>
        <p:nvSpPr>
          <p:cNvPr id="132" name="Google Shape;132;p4"/>
          <p:cNvSpPr txBox="1"/>
          <p:nvPr/>
        </p:nvSpPr>
        <p:spPr>
          <a:xfrm>
            <a:off x="4739344" y="4132183"/>
            <a:ext cx="4769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70C0"/>
                </a:solidFill>
                <a:latin typeface="Arima Madurai"/>
                <a:ea typeface="Arima Madurai"/>
                <a:cs typeface="Arima Madurai"/>
                <a:sym typeface="Arima Madurai"/>
              </a:rPr>
              <a:t>5</a:t>
            </a:r>
            <a:endParaRPr/>
          </a:p>
        </p:txBody>
      </p:sp>
      <p:sp>
        <p:nvSpPr>
          <p:cNvPr id="133" name="Google Shape;133;p4"/>
          <p:cNvSpPr txBox="1"/>
          <p:nvPr/>
        </p:nvSpPr>
        <p:spPr>
          <a:xfrm>
            <a:off x="2689959" y="4132183"/>
            <a:ext cx="4769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70C0"/>
                </a:solidFill>
                <a:latin typeface="Arima Madurai"/>
                <a:ea typeface="Arima Madurai"/>
                <a:cs typeface="Arima Madurai"/>
                <a:sym typeface="Arima Madurai"/>
              </a:rPr>
              <a:t>6</a:t>
            </a:r>
            <a:endParaRPr/>
          </a:p>
        </p:txBody>
      </p:sp>
      <p:sp>
        <p:nvSpPr>
          <p:cNvPr id="135" name="Google Shape;135;p4"/>
          <p:cNvSpPr txBox="1"/>
          <p:nvPr/>
        </p:nvSpPr>
        <p:spPr>
          <a:xfrm>
            <a:off x="347392" y="5120907"/>
            <a:ext cx="180651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654 321</a:t>
            </a:r>
            <a:endParaRPr/>
          </a:p>
        </p:txBody>
      </p:sp>
      <p:sp>
        <p:nvSpPr>
          <p:cNvPr id="137" name="Google Shape;137;p4"/>
          <p:cNvSpPr txBox="1"/>
          <p:nvPr/>
        </p:nvSpPr>
        <p:spPr>
          <a:xfrm>
            <a:off x="10750393" y="5120907"/>
            <a:ext cx="4769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1</a:t>
            </a:r>
            <a:endParaRPr/>
          </a:p>
        </p:txBody>
      </p:sp>
      <p:sp>
        <p:nvSpPr>
          <p:cNvPr id="138" name="Google Shape;138;p4"/>
          <p:cNvSpPr txBox="1"/>
          <p:nvPr/>
        </p:nvSpPr>
        <p:spPr>
          <a:xfrm>
            <a:off x="9415719" y="5137427"/>
            <a:ext cx="4769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2</a:t>
            </a:r>
            <a:endParaRPr/>
          </a:p>
        </p:txBody>
      </p:sp>
      <p:sp>
        <p:nvSpPr>
          <p:cNvPr id="139" name="Google Shape;139;p4"/>
          <p:cNvSpPr txBox="1"/>
          <p:nvPr/>
        </p:nvSpPr>
        <p:spPr>
          <a:xfrm>
            <a:off x="8063655" y="5137427"/>
            <a:ext cx="4769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3</a:t>
            </a:r>
            <a:endParaRPr/>
          </a:p>
        </p:txBody>
      </p:sp>
      <p:sp>
        <p:nvSpPr>
          <p:cNvPr id="140" name="Google Shape;140;p4"/>
          <p:cNvSpPr txBox="1"/>
          <p:nvPr/>
        </p:nvSpPr>
        <p:spPr>
          <a:xfrm>
            <a:off x="6558126" y="5120906"/>
            <a:ext cx="4769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70C0"/>
                </a:solidFill>
                <a:latin typeface="Arima Madurai"/>
                <a:ea typeface="Arima Madurai"/>
                <a:cs typeface="Arima Madurai"/>
                <a:sym typeface="Arima Madurai"/>
              </a:rPr>
              <a:t>4</a:t>
            </a:r>
            <a:endParaRPr/>
          </a:p>
        </p:txBody>
      </p:sp>
      <p:sp>
        <p:nvSpPr>
          <p:cNvPr id="141" name="Google Shape;141;p4"/>
          <p:cNvSpPr txBox="1"/>
          <p:nvPr/>
        </p:nvSpPr>
        <p:spPr>
          <a:xfrm>
            <a:off x="4739344" y="5137427"/>
            <a:ext cx="4769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70C0"/>
                </a:solidFill>
                <a:latin typeface="Arima Madurai"/>
                <a:ea typeface="Arima Madurai"/>
                <a:cs typeface="Arima Madurai"/>
                <a:sym typeface="Arima Madurai"/>
              </a:rPr>
              <a:t>5</a:t>
            </a:r>
            <a:endParaRPr/>
          </a:p>
        </p:txBody>
      </p:sp>
      <p:sp>
        <p:nvSpPr>
          <p:cNvPr id="142" name="Google Shape;142;p4"/>
          <p:cNvSpPr txBox="1"/>
          <p:nvPr/>
        </p:nvSpPr>
        <p:spPr>
          <a:xfrm>
            <a:off x="2689959" y="5144946"/>
            <a:ext cx="4769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70C0"/>
                </a:solidFill>
                <a:latin typeface="Arima Madurai"/>
                <a:ea typeface="Arima Madurai"/>
                <a:cs typeface="Arima Madurai"/>
                <a:sym typeface="Arima Madurai"/>
              </a:rPr>
              <a:t>6</a:t>
            </a:r>
            <a:endParaRPr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5" descr="Background For Powerpoint | Cool powerpoint backgrounds, Background  powerpoint, Wallpaper powerpoint"/>
          <p:cNvPicPr preferRelativeResize="0"/>
          <p:nvPr/>
        </p:nvPicPr>
        <p:blipFill rotWithShape="1">
          <a:blip r:embed="rId3">
            <a:alphaModFix/>
          </a:blip>
          <a:srcRect t="6720" b="1829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0" name="Google Shape;150;p5"/>
          <p:cNvGrpSpPr/>
          <p:nvPr/>
        </p:nvGrpSpPr>
        <p:grpSpPr>
          <a:xfrm>
            <a:off x="2251548" y="1248902"/>
            <a:ext cx="10203771" cy="1160124"/>
            <a:chOff x="2456754" y="1159565"/>
            <a:chExt cx="8852452" cy="1160124"/>
          </a:xfrm>
        </p:grpSpPr>
        <p:sp>
          <p:nvSpPr>
            <p:cNvPr id="151" name="Google Shape;151;p5"/>
            <p:cNvSpPr txBox="1"/>
            <p:nvPr/>
          </p:nvSpPr>
          <p:spPr>
            <a:xfrm>
              <a:off x="3145867" y="1242511"/>
              <a:ext cx="8163339" cy="1077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 err="1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Lớp</a:t>
              </a:r>
              <a:r>
                <a:rPr lang="en-US" sz="3200" dirty="0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đơn</a:t>
              </a:r>
              <a:r>
                <a:rPr lang="en-US" sz="3200" dirty="0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vị</a:t>
              </a:r>
              <a:r>
                <a:rPr lang="en-US" sz="3200" dirty="0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gồm</a:t>
              </a:r>
              <a:r>
                <a:rPr lang="en-US" sz="3200" dirty="0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mấy</a:t>
              </a:r>
              <a:r>
                <a:rPr lang="en-US" sz="3200" dirty="0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hàng</a:t>
              </a:r>
              <a:r>
                <a:rPr lang="en-US" sz="3200" dirty="0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? </a:t>
              </a:r>
              <a:r>
                <a:rPr lang="en-US" sz="3200" dirty="0" err="1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Đó</a:t>
              </a:r>
              <a:r>
                <a:rPr lang="en-US" sz="3200" dirty="0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là</a:t>
              </a:r>
              <a:r>
                <a:rPr lang="en-US" sz="3200" dirty="0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những</a:t>
              </a:r>
              <a:r>
                <a:rPr lang="en-US" sz="3200" dirty="0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hàng</a:t>
              </a:r>
              <a:r>
                <a:rPr lang="en-US" sz="3200" dirty="0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nào</a:t>
              </a:r>
              <a:r>
                <a:rPr lang="en-US" sz="3200" dirty="0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?</a:t>
              </a:r>
              <a:endParaRPr sz="1600" dirty="0"/>
            </a:p>
          </p:txBody>
        </p:sp>
        <p:pic>
          <p:nvPicPr>
            <p:cNvPr id="152" name="Google Shape;152;p5" descr="Right pointing backhand index outlin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456754" y="1159565"/>
              <a:ext cx="689113" cy="6891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3" name="Google Shape;153;p5"/>
          <p:cNvSpPr txBox="1"/>
          <p:nvPr/>
        </p:nvSpPr>
        <p:spPr>
          <a:xfrm>
            <a:off x="4060267" y="1826497"/>
            <a:ext cx="5030726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Lớp</a:t>
            </a:r>
            <a:r>
              <a:rPr lang="en-US" sz="36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đơn</a:t>
            </a:r>
            <a:r>
              <a:rPr lang="en-US" sz="36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vị</a:t>
            </a:r>
            <a:r>
              <a:rPr lang="en-US" sz="36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gồm</a:t>
            </a:r>
            <a:r>
              <a:rPr lang="en-US" sz="36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3 </a:t>
            </a:r>
            <a:r>
              <a:rPr lang="en-US" sz="36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hàng</a:t>
            </a:r>
            <a:r>
              <a:rPr lang="en-US" sz="36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:</a:t>
            </a:r>
            <a:endParaRPr sz="1800" dirty="0"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ma Madurai"/>
              <a:buChar char="-"/>
            </a:pPr>
            <a:r>
              <a:rPr lang="en-US" sz="36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Hàng</a:t>
            </a:r>
            <a:r>
              <a:rPr lang="en-US" sz="36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đơn</a:t>
            </a:r>
            <a:r>
              <a:rPr lang="en-US" sz="36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vị</a:t>
            </a:r>
            <a:endParaRPr sz="1800" dirty="0"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ma Madurai"/>
              <a:buChar char="-"/>
            </a:pPr>
            <a:r>
              <a:rPr lang="en-US" sz="36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Hàng</a:t>
            </a:r>
            <a:r>
              <a:rPr lang="en-US" sz="36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chục</a:t>
            </a:r>
            <a:endParaRPr sz="1800" dirty="0"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ma Madurai"/>
              <a:buChar char="-"/>
            </a:pPr>
            <a:r>
              <a:rPr lang="en-US" sz="36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Hàng</a:t>
            </a:r>
            <a:r>
              <a:rPr lang="en-US" sz="36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trăm</a:t>
            </a:r>
            <a:endParaRPr sz="1800" dirty="0"/>
          </a:p>
        </p:txBody>
      </p:sp>
      <p:grpSp>
        <p:nvGrpSpPr>
          <p:cNvPr id="154" name="Google Shape;154;p5"/>
          <p:cNvGrpSpPr/>
          <p:nvPr/>
        </p:nvGrpSpPr>
        <p:grpSpPr>
          <a:xfrm>
            <a:off x="168812" y="4003240"/>
            <a:ext cx="12021664" cy="1283234"/>
            <a:chOff x="2456754" y="1159565"/>
            <a:chExt cx="8852452" cy="1283234"/>
          </a:xfrm>
        </p:grpSpPr>
        <p:sp>
          <p:nvSpPr>
            <p:cNvPr id="155" name="Google Shape;155;p5"/>
            <p:cNvSpPr txBox="1"/>
            <p:nvPr/>
          </p:nvSpPr>
          <p:spPr>
            <a:xfrm>
              <a:off x="3145867" y="1242511"/>
              <a:ext cx="8163339" cy="1200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dirty="0" err="1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Lớp</a:t>
              </a:r>
              <a:r>
                <a:rPr lang="en-US" sz="3600" dirty="0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nghìn</a:t>
              </a:r>
              <a:r>
                <a:rPr lang="en-US" sz="3600" dirty="0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gồm</a:t>
              </a:r>
              <a:r>
                <a:rPr lang="en-US" sz="3600" dirty="0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mấy</a:t>
              </a:r>
              <a:r>
                <a:rPr lang="en-US" sz="3600" dirty="0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hàng</a:t>
              </a:r>
              <a:r>
                <a:rPr lang="en-US" sz="3600" dirty="0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? </a:t>
              </a:r>
              <a:r>
                <a:rPr lang="en-US" sz="3600" dirty="0" err="1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Đó</a:t>
              </a:r>
              <a:r>
                <a:rPr lang="en-US" sz="3600" dirty="0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là</a:t>
              </a:r>
              <a:r>
                <a:rPr lang="en-US" sz="3600" dirty="0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những</a:t>
              </a:r>
              <a:r>
                <a:rPr lang="en-US" sz="3600" dirty="0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hàng</a:t>
              </a:r>
              <a:r>
                <a:rPr lang="en-US" sz="3600" dirty="0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nào</a:t>
              </a:r>
              <a:r>
                <a:rPr lang="en-US" sz="3600" dirty="0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?</a:t>
              </a:r>
              <a:endParaRPr sz="1800" dirty="0"/>
            </a:p>
          </p:txBody>
        </p:sp>
        <p:pic>
          <p:nvPicPr>
            <p:cNvPr id="156" name="Google Shape;156;p5" descr="Right pointing backhand index outlin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456754" y="1159565"/>
              <a:ext cx="689113" cy="6891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7" name="Google Shape;157;p5"/>
          <p:cNvSpPr txBox="1"/>
          <p:nvPr/>
        </p:nvSpPr>
        <p:spPr>
          <a:xfrm>
            <a:off x="4060267" y="4692353"/>
            <a:ext cx="5030726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Lớp</a:t>
            </a:r>
            <a:r>
              <a:rPr lang="en-US" sz="36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nghìn</a:t>
            </a:r>
            <a:r>
              <a:rPr lang="en-US" sz="36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gồm</a:t>
            </a:r>
            <a:r>
              <a:rPr lang="en-US" sz="36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3 </a:t>
            </a:r>
            <a:r>
              <a:rPr lang="en-US" sz="36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hàng</a:t>
            </a:r>
            <a:r>
              <a:rPr lang="en-US" sz="36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:</a:t>
            </a:r>
            <a:endParaRPr sz="1800" dirty="0"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ma Madurai"/>
              <a:buChar char="-"/>
            </a:pPr>
            <a:r>
              <a:rPr lang="en-US" sz="36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Hàng</a:t>
            </a:r>
            <a:r>
              <a:rPr lang="en-US" sz="36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nghìn</a:t>
            </a:r>
            <a:endParaRPr sz="1800" dirty="0"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ma Madurai"/>
              <a:buChar char="-"/>
            </a:pPr>
            <a:r>
              <a:rPr lang="en-US" sz="36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Hàng</a:t>
            </a:r>
            <a:r>
              <a:rPr lang="en-US" sz="36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chục</a:t>
            </a:r>
            <a:r>
              <a:rPr lang="en-US" sz="36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nghìn</a:t>
            </a:r>
            <a:endParaRPr sz="1800" dirty="0"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ma Madurai"/>
              <a:buChar char="-"/>
            </a:pPr>
            <a:r>
              <a:rPr lang="en-US" sz="36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Hàng</a:t>
            </a:r>
            <a:r>
              <a:rPr lang="en-US" sz="36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trăm</a:t>
            </a:r>
            <a:r>
              <a:rPr lang="en-US" sz="36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nghìn</a:t>
            </a:r>
            <a:endParaRPr sz="1800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6" descr="20 Education Powerpoint Templates ideas in 2021 | powerpoint templates,  powerpoint, templat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6"/>
          <p:cNvSpPr txBox="1"/>
          <p:nvPr/>
        </p:nvSpPr>
        <p:spPr>
          <a:xfrm>
            <a:off x="1140201" y="4029500"/>
            <a:ext cx="10473900" cy="26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Thực hành</a:t>
            </a:r>
            <a:endParaRPr sz="100"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"/>
          <p:cNvSpPr txBox="1"/>
          <p:nvPr/>
        </p:nvSpPr>
        <p:spPr>
          <a:xfrm>
            <a:off x="503582" y="119271"/>
            <a:ext cx="409492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Bài 1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. Viết theo mẫu:</a:t>
            </a:r>
            <a:endParaRPr dirty="0"/>
          </a:p>
        </p:txBody>
      </p:sp>
      <p:graphicFrame>
        <p:nvGraphicFramePr>
          <p:cNvPr id="169" name="Google Shape;169;p7"/>
          <p:cNvGraphicFramePr/>
          <p:nvPr/>
        </p:nvGraphicFramePr>
        <p:xfrm>
          <a:off x="123687" y="642491"/>
          <a:ext cx="11869500" cy="6104815"/>
        </p:xfrm>
        <a:graphic>
          <a:graphicData uri="http://schemas.openxmlformats.org/drawingml/2006/table">
            <a:tbl>
              <a:tblPr firstRow="1" bandRow="1">
                <a:noFill/>
                <a:tableStyleId>{6F094831-EEE5-4673-BFF2-2557D801A2AA}</a:tableStyleId>
              </a:tblPr>
              <a:tblGrid>
                <a:gridCol w="4435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2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5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8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3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15725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err="1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Đọc</a:t>
                      </a:r>
                      <a:r>
                        <a:rPr lang="en-US" sz="2400" dirty="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 </a:t>
                      </a:r>
                      <a:r>
                        <a:rPr lang="en-US" sz="2400" dirty="0" err="1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số</a:t>
                      </a:r>
                      <a:endParaRPr dirty="0"/>
                    </a:p>
                  </a:txBody>
                  <a:tcPr marL="91450" marR="91450" marT="45725" marB="45725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err="1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Viết</a:t>
                      </a:r>
                      <a:r>
                        <a:rPr lang="en-US" sz="2400" dirty="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 </a:t>
                      </a:r>
                      <a:r>
                        <a:rPr lang="en-US" sz="2400" dirty="0" err="1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số</a:t>
                      </a:r>
                      <a:endParaRPr dirty="0"/>
                    </a:p>
                  </a:txBody>
                  <a:tcPr marL="91450" marR="91450" marT="45725" marB="45725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Lớp nghìn</a:t>
                      </a:r>
                      <a:endParaRPr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Lớp đơn vị</a:t>
                      </a:r>
                      <a:endParaRPr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5725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Hàng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trăm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nghìn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Hàng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chục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nghìn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Hàng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nghìn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Hàng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trăm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Hàng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chục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Hàng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đơn vị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57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D303BA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Năm mươi tư nghìn ba trăm mười hai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D303BA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54 312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D303BA"/>
                        </a:solidFill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D303BA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5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D303BA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4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D303BA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3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D303BA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D303BA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2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57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Bốn mươi lăm nghìn hai trăm mười ba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57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54 302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57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6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5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4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3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0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0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57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Chín trăm mười hai nghìn tám trăm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0" name="Google Shape;170;p7"/>
          <p:cNvSpPr txBox="1"/>
          <p:nvPr/>
        </p:nvSpPr>
        <p:spPr>
          <a:xfrm>
            <a:off x="4704521" y="3694863"/>
            <a:ext cx="115294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45 213</a:t>
            </a:r>
            <a:endParaRPr/>
          </a:p>
        </p:txBody>
      </p:sp>
      <p:sp>
        <p:nvSpPr>
          <p:cNvPr id="171" name="Google Shape;171;p7"/>
          <p:cNvSpPr txBox="1"/>
          <p:nvPr/>
        </p:nvSpPr>
        <p:spPr>
          <a:xfrm>
            <a:off x="11310730" y="3694863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3</a:t>
            </a:r>
            <a:endParaRPr/>
          </a:p>
        </p:txBody>
      </p:sp>
      <p:sp>
        <p:nvSpPr>
          <p:cNvPr id="172" name="Google Shape;172;p7"/>
          <p:cNvSpPr txBox="1"/>
          <p:nvPr/>
        </p:nvSpPr>
        <p:spPr>
          <a:xfrm>
            <a:off x="10345530" y="3694862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1</a:t>
            </a:r>
            <a:endParaRPr/>
          </a:p>
        </p:txBody>
      </p:sp>
      <p:sp>
        <p:nvSpPr>
          <p:cNvPr id="173" name="Google Shape;173;p7"/>
          <p:cNvSpPr txBox="1"/>
          <p:nvPr/>
        </p:nvSpPr>
        <p:spPr>
          <a:xfrm>
            <a:off x="9380330" y="3694862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2</a:t>
            </a:r>
            <a:endParaRPr/>
          </a:p>
        </p:txBody>
      </p:sp>
      <p:sp>
        <p:nvSpPr>
          <p:cNvPr id="174" name="Google Shape;174;p7"/>
          <p:cNvSpPr txBox="1"/>
          <p:nvPr/>
        </p:nvSpPr>
        <p:spPr>
          <a:xfrm>
            <a:off x="8375373" y="3694861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5</a:t>
            </a:r>
            <a:endParaRPr/>
          </a:p>
        </p:txBody>
      </p:sp>
      <p:sp>
        <p:nvSpPr>
          <p:cNvPr id="175" name="Google Shape;175;p7"/>
          <p:cNvSpPr txBox="1"/>
          <p:nvPr/>
        </p:nvSpPr>
        <p:spPr>
          <a:xfrm>
            <a:off x="7370416" y="3711163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4</a:t>
            </a:r>
            <a:endParaRPr/>
          </a:p>
        </p:txBody>
      </p:sp>
      <p:sp>
        <p:nvSpPr>
          <p:cNvPr id="176" name="Google Shape;176;p7"/>
          <p:cNvSpPr txBox="1"/>
          <p:nvPr/>
        </p:nvSpPr>
        <p:spPr>
          <a:xfrm>
            <a:off x="123687" y="4364098"/>
            <a:ext cx="435554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Năm  mươi tư nghìn ba trăm linh hai</a:t>
            </a:r>
            <a:endParaRPr/>
          </a:p>
        </p:txBody>
      </p:sp>
      <p:sp>
        <p:nvSpPr>
          <p:cNvPr id="177" name="Google Shape;177;p7"/>
          <p:cNvSpPr txBox="1"/>
          <p:nvPr/>
        </p:nvSpPr>
        <p:spPr>
          <a:xfrm>
            <a:off x="11310730" y="4448915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2</a:t>
            </a:r>
            <a:endParaRPr/>
          </a:p>
        </p:txBody>
      </p:sp>
      <p:sp>
        <p:nvSpPr>
          <p:cNvPr id="178" name="Google Shape;178;p7"/>
          <p:cNvSpPr txBox="1"/>
          <p:nvPr/>
        </p:nvSpPr>
        <p:spPr>
          <a:xfrm>
            <a:off x="10305774" y="4448915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0</a:t>
            </a:r>
            <a:endParaRPr/>
          </a:p>
        </p:txBody>
      </p:sp>
      <p:sp>
        <p:nvSpPr>
          <p:cNvPr id="179" name="Google Shape;179;p7"/>
          <p:cNvSpPr txBox="1"/>
          <p:nvPr/>
        </p:nvSpPr>
        <p:spPr>
          <a:xfrm>
            <a:off x="9380330" y="4448914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3</a:t>
            </a:r>
            <a:endParaRPr/>
          </a:p>
        </p:txBody>
      </p:sp>
      <p:sp>
        <p:nvSpPr>
          <p:cNvPr id="180" name="Google Shape;180;p7"/>
          <p:cNvSpPr txBox="1"/>
          <p:nvPr/>
        </p:nvSpPr>
        <p:spPr>
          <a:xfrm>
            <a:off x="8375373" y="4448914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4</a:t>
            </a:r>
            <a:endParaRPr/>
          </a:p>
        </p:txBody>
      </p:sp>
      <p:sp>
        <p:nvSpPr>
          <p:cNvPr id="181" name="Google Shape;181;p7"/>
          <p:cNvSpPr txBox="1"/>
          <p:nvPr/>
        </p:nvSpPr>
        <p:spPr>
          <a:xfrm>
            <a:off x="7356059" y="4465215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5</a:t>
            </a:r>
            <a:endParaRPr/>
          </a:p>
        </p:txBody>
      </p:sp>
      <p:sp>
        <p:nvSpPr>
          <p:cNvPr id="182" name="Google Shape;182;p7"/>
          <p:cNvSpPr txBox="1"/>
          <p:nvPr/>
        </p:nvSpPr>
        <p:spPr>
          <a:xfrm>
            <a:off x="123687" y="5155339"/>
            <a:ext cx="435554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Sáu trăm năm mươi tư nghìn ba trăm</a:t>
            </a:r>
            <a:endParaRPr/>
          </a:p>
        </p:txBody>
      </p:sp>
      <p:sp>
        <p:nvSpPr>
          <p:cNvPr id="183" name="Google Shape;183;p7"/>
          <p:cNvSpPr txBox="1"/>
          <p:nvPr/>
        </p:nvSpPr>
        <p:spPr>
          <a:xfrm>
            <a:off x="4598503" y="5300248"/>
            <a:ext cx="14974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654 300</a:t>
            </a:r>
            <a:endParaRPr/>
          </a:p>
        </p:txBody>
      </p:sp>
      <p:sp>
        <p:nvSpPr>
          <p:cNvPr id="184" name="Google Shape;184;p7"/>
          <p:cNvSpPr txBox="1"/>
          <p:nvPr/>
        </p:nvSpPr>
        <p:spPr>
          <a:xfrm>
            <a:off x="4598503" y="6143252"/>
            <a:ext cx="14974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912 800</a:t>
            </a:r>
            <a:endParaRPr/>
          </a:p>
        </p:txBody>
      </p:sp>
      <p:sp>
        <p:nvSpPr>
          <p:cNvPr id="185" name="Google Shape;185;p7"/>
          <p:cNvSpPr txBox="1"/>
          <p:nvPr/>
        </p:nvSpPr>
        <p:spPr>
          <a:xfrm>
            <a:off x="11310730" y="6143251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0</a:t>
            </a:r>
            <a:endParaRPr/>
          </a:p>
        </p:txBody>
      </p:sp>
      <p:sp>
        <p:nvSpPr>
          <p:cNvPr id="186" name="Google Shape;186;p7"/>
          <p:cNvSpPr txBox="1"/>
          <p:nvPr/>
        </p:nvSpPr>
        <p:spPr>
          <a:xfrm>
            <a:off x="10305774" y="6148269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0</a:t>
            </a:r>
            <a:endParaRPr/>
          </a:p>
        </p:txBody>
      </p:sp>
      <p:sp>
        <p:nvSpPr>
          <p:cNvPr id="187" name="Google Shape;187;p7"/>
          <p:cNvSpPr txBox="1"/>
          <p:nvPr/>
        </p:nvSpPr>
        <p:spPr>
          <a:xfrm>
            <a:off x="9380330" y="6143251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8</a:t>
            </a:r>
            <a:endParaRPr/>
          </a:p>
        </p:txBody>
      </p:sp>
      <p:sp>
        <p:nvSpPr>
          <p:cNvPr id="188" name="Google Shape;188;p7"/>
          <p:cNvSpPr txBox="1"/>
          <p:nvPr/>
        </p:nvSpPr>
        <p:spPr>
          <a:xfrm>
            <a:off x="8375373" y="6143250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2</a:t>
            </a:r>
            <a:endParaRPr/>
          </a:p>
        </p:txBody>
      </p:sp>
      <p:sp>
        <p:nvSpPr>
          <p:cNvPr id="189" name="Google Shape;189;p7"/>
          <p:cNvSpPr txBox="1"/>
          <p:nvPr/>
        </p:nvSpPr>
        <p:spPr>
          <a:xfrm>
            <a:off x="7360477" y="6143250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1</a:t>
            </a:r>
            <a:endParaRPr/>
          </a:p>
        </p:txBody>
      </p:sp>
      <p:sp>
        <p:nvSpPr>
          <p:cNvPr id="190" name="Google Shape;190;p7"/>
          <p:cNvSpPr txBox="1"/>
          <p:nvPr/>
        </p:nvSpPr>
        <p:spPr>
          <a:xfrm>
            <a:off x="6310794" y="6143250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9</a:t>
            </a:r>
            <a:endParaRPr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"/>
          <p:cNvSpPr txBox="1"/>
          <p:nvPr/>
        </p:nvSpPr>
        <p:spPr>
          <a:xfrm>
            <a:off x="278297" y="357810"/>
            <a:ext cx="1200647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a Madurai"/>
                <a:ea typeface="Arima Madurai"/>
                <a:cs typeface="Arima Madurai"/>
                <a:sym typeface="Arima Madurai"/>
              </a:rPr>
              <a:t>Bài 2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: 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a) Đọc các số sau và cho biết chữ số 3 ở mỗi số đó thuộc hàng nào, lớp nào:</a:t>
            </a:r>
            <a:endParaRPr dirty="0"/>
          </a:p>
        </p:txBody>
      </p:sp>
      <p:grpSp>
        <p:nvGrpSpPr>
          <p:cNvPr id="196" name="Google Shape;196;p8"/>
          <p:cNvGrpSpPr/>
          <p:nvPr/>
        </p:nvGrpSpPr>
        <p:grpSpPr>
          <a:xfrm>
            <a:off x="395785" y="1433012"/>
            <a:ext cx="11241899" cy="598420"/>
            <a:chOff x="395785" y="1433012"/>
            <a:chExt cx="11241899" cy="598420"/>
          </a:xfrm>
        </p:grpSpPr>
        <p:sp>
          <p:nvSpPr>
            <p:cNvPr id="197" name="Google Shape;197;p8"/>
            <p:cNvSpPr txBox="1"/>
            <p:nvPr/>
          </p:nvSpPr>
          <p:spPr>
            <a:xfrm>
              <a:off x="395785" y="1433012"/>
              <a:ext cx="210887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46 307    ;</a:t>
              </a:r>
              <a:endParaRPr/>
            </a:p>
          </p:txBody>
        </p:sp>
        <p:sp>
          <p:nvSpPr>
            <p:cNvPr id="198" name="Google Shape;198;p8"/>
            <p:cNvSpPr txBox="1"/>
            <p:nvPr/>
          </p:nvSpPr>
          <p:spPr>
            <a:xfrm>
              <a:off x="2601383" y="1433014"/>
              <a:ext cx="210887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56 032     ;</a:t>
              </a:r>
              <a:endParaRPr/>
            </a:p>
          </p:txBody>
        </p:sp>
        <p:sp>
          <p:nvSpPr>
            <p:cNvPr id="199" name="Google Shape;199;p8"/>
            <p:cNvSpPr txBox="1"/>
            <p:nvPr/>
          </p:nvSpPr>
          <p:spPr>
            <a:xfrm>
              <a:off x="4806981" y="1433012"/>
              <a:ext cx="2205598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123 517    ;</a:t>
              </a:r>
              <a:endParaRPr/>
            </a:p>
          </p:txBody>
        </p:sp>
        <p:sp>
          <p:nvSpPr>
            <p:cNvPr id="200" name="Google Shape;200;p8"/>
            <p:cNvSpPr txBox="1"/>
            <p:nvPr/>
          </p:nvSpPr>
          <p:spPr>
            <a:xfrm>
              <a:off x="7012578" y="1433012"/>
              <a:ext cx="241268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305 804     ;</a:t>
              </a:r>
              <a:endParaRPr/>
            </a:p>
          </p:txBody>
        </p:sp>
        <p:sp>
          <p:nvSpPr>
            <p:cNvPr id="201" name="Google Shape;201;p8"/>
            <p:cNvSpPr txBox="1"/>
            <p:nvPr/>
          </p:nvSpPr>
          <p:spPr>
            <a:xfrm>
              <a:off x="9425264" y="1446657"/>
              <a:ext cx="2212420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960 783.</a:t>
              </a:r>
              <a:endParaRPr/>
            </a:p>
          </p:txBody>
        </p:sp>
      </p:grpSp>
      <p:sp>
        <p:nvSpPr>
          <p:cNvPr id="202" name="Google Shape;202;p8"/>
          <p:cNvSpPr/>
          <p:nvPr/>
        </p:nvSpPr>
        <p:spPr>
          <a:xfrm>
            <a:off x="1367051" y="2593074"/>
            <a:ext cx="9457898" cy="3248167"/>
          </a:xfrm>
          <a:prstGeom prst="flowChartAlternateProcess">
            <a:avLst/>
          </a:prstGeom>
          <a:solidFill>
            <a:srgbClr val="FFF2C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Mẫu: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ma Madurai"/>
                <a:ea typeface="Arima Madurai"/>
                <a:cs typeface="Arima Madurai"/>
                <a:sym typeface="Arima Madurai"/>
              </a:rPr>
              <a:t>46 307: Bốn mươi sáu nghìn ba trăm linh bảy.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ma Madurai"/>
                <a:ea typeface="Arima Madurai"/>
                <a:cs typeface="Arima Madurai"/>
                <a:sym typeface="Arima Madurai"/>
              </a:rPr>
              <a:t>Chữ số 3 thuộc hàng trăm, lớp đơn vị.</a:t>
            </a: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1087966" y="2594402"/>
            <a:ext cx="10549719" cy="3248167"/>
          </a:xfrm>
          <a:prstGeom prst="flowChartAlternateProcess">
            <a:avLst/>
          </a:prstGeom>
          <a:solidFill>
            <a:srgbClr val="FFF2C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ma Madurai"/>
                <a:ea typeface="Arima Madurai"/>
                <a:cs typeface="Arima Madurai"/>
                <a:sym typeface="Arima Madurai"/>
              </a:rPr>
              <a:t>56 032: Năm mươi sáu nghìn không trăm ba mươi hai.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ma Madurai"/>
                <a:ea typeface="Arima Madurai"/>
                <a:cs typeface="Arima Madurai"/>
                <a:sym typeface="Arima Madurai"/>
              </a:rPr>
              <a:t>Chữ số 3 thuộc hàng chục, lớp đơn vị.</a:t>
            </a:r>
            <a:endParaRPr/>
          </a:p>
        </p:txBody>
      </p:sp>
      <p:sp>
        <p:nvSpPr>
          <p:cNvPr id="204" name="Google Shape;204;p8"/>
          <p:cNvSpPr/>
          <p:nvPr/>
        </p:nvSpPr>
        <p:spPr>
          <a:xfrm>
            <a:off x="873457" y="2593077"/>
            <a:ext cx="10764227" cy="3248167"/>
          </a:xfrm>
          <a:prstGeom prst="flowChartAlternateProcess">
            <a:avLst/>
          </a:prstGeom>
          <a:solidFill>
            <a:srgbClr val="FFF2C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ma Madurai"/>
                <a:ea typeface="Arima Madurai"/>
                <a:cs typeface="Arima Madurai"/>
                <a:sym typeface="Arima Madurai"/>
              </a:rPr>
              <a:t>123 517: Một trăm hai mươi ba nghìn năm trăm mười bảy.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ma Madurai"/>
                <a:ea typeface="Arima Madurai"/>
                <a:cs typeface="Arima Madurai"/>
                <a:sym typeface="Arima Madurai"/>
              </a:rPr>
              <a:t>Chữ số 3 thuộc hàng nghìn, lớp nghìn.</a:t>
            </a:r>
            <a:endParaRPr/>
          </a:p>
        </p:txBody>
      </p:sp>
      <p:sp>
        <p:nvSpPr>
          <p:cNvPr id="205" name="Google Shape;205;p8"/>
          <p:cNvSpPr/>
          <p:nvPr/>
        </p:nvSpPr>
        <p:spPr>
          <a:xfrm>
            <a:off x="873457" y="2593069"/>
            <a:ext cx="10764227" cy="3248167"/>
          </a:xfrm>
          <a:prstGeom prst="flowChartAlternateProcess">
            <a:avLst/>
          </a:prstGeom>
          <a:solidFill>
            <a:srgbClr val="FFF2C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ma Madurai"/>
                <a:ea typeface="Arima Madurai"/>
                <a:cs typeface="Arima Madurai"/>
                <a:sym typeface="Arima Madurai"/>
              </a:rPr>
              <a:t>305 804: Ba trăm linh năm nghìn tám trăm linh bốn.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ma Madurai"/>
                <a:ea typeface="Arima Madurai"/>
                <a:cs typeface="Arima Madurai"/>
                <a:sym typeface="Arima Madurai"/>
              </a:rPr>
              <a:t>Chữ số 3 thuộc hàng trăm nghìn, lớp nghìn.</a:t>
            </a:r>
            <a:endParaRPr/>
          </a:p>
        </p:txBody>
      </p:sp>
      <p:sp>
        <p:nvSpPr>
          <p:cNvPr id="206" name="Google Shape;206;p8"/>
          <p:cNvSpPr/>
          <p:nvPr/>
        </p:nvSpPr>
        <p:spPr>
          <a:xfrm>
            <a:off x="649852" y="2593064"/>
            <a:ext cx="11082034" cy="3248167"/>
          </a:xfrm>
          <a:prstGeom prst="flowChartAlternateProcess">
            <a:avLst/>
          </a:prstGeom>
          <a:solidFill>
            <a:srgbClr val="FFF2C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ma Madurai"/>
                <a:ea typeface="Arima Madurai"/>
                <a:cs typeface="Arima Madurai"/>
                <a:sym typeface="Arima Madurai"/>
              </a:rPr>
              <a:t>960 783: Chín trăm sáu mươi nghìn bảy trăm tám mươi ba.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ma Madurai"/>
                <a:ea typeface="Arima Madurai"/>
                <a:cs typeface="Arima Madurai"/>
                <a:sym typeface="Arima Madurai"/>
              </a:rPr>
              <a:t>Chữ số 3 thuộc hàng đơn vị, lớp đơn vị.</a:t>
            </a:r>
            <a:endParaRPr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"/>
          <p:cNvSpPr txBox="1"/>
          <p:nvPr/>
        </p:nvSpPr>
        <p:spPr>
          <a:xfrm>
            <a:off x="401127" y="917368"/>
            <a:ext cx="1043519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b) Ghi giá trị của chữ số 7 trong mỗi số ở bảng sau (theo mẫu):</a:t>
            </a:r>
            <a:endParaRPr/>
          </a:p>
        </p:txBody>
      </p:sp>
      <p:graphicFrame>
        <p:nvGraphicFramePr>
          <p:cNvPr id="212" name="Google Shape;212;p9"/>
          <p:cNvGraphicFramePr/>
          <p:nvPr/>
        </p:nvGraphicFramePr>
        <p:xfrm>
          <a:off x="401127" y="2037323"/>
          <a:ext cx="11445150" cy="2783350"/>
        </p:xfrm>
        <a:graphic>
          <a:graphicData uri="http://schemas.openxmlformats.org/drawingml/2006/table">
            <a:tbl>
              <a:tblPr firstRow="1" bandRow="1">
                <a:noFill/>
                <a:tableStyleId>{6F094831-EEE5-4673-BFF2-2557D801A2AA}</a:tableStyleId>
              </a:tblPr>
              <a:tblGrid>
                <a:gridCol w="190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7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7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7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7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07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87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 err="1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Số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38 753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67 021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79 518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302 671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715 519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5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Giá trị của chữ số 7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700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3" name="Google Shape;213;p9"/>
          <p:cNvSpPr txBox="1"/>
          <p:nvPr/>
        </p:nvSpPr>
        <p:spPr>
          <a:xfrm>
            <a:off x="4435526" y="3684895"/>
            <a:ext cx="124194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7000</a:t>
            </a:r>
            <a:endParaRPr/>
          </a:p>
        </p:txBody>
      </p:sp>
      <p:sp>
        <p:nvSpPr>
          <p:cNvPr id="214" name="Google Shape;214;p9"/>
          <p:cNvSpPr txBox="1"/>
          <p:nvPr/>
        </p:nvSpPr>
        <p:spPr>
          <a:xfrm>
            <a:off x="6291619" y="3684895"/>
            <a:ext cx="15058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70 000</a:t>
            </a:r>
            <a:endParaRPr/>
          </a:p>
        </p:txBody>
      </p:sp>
      <p:sp>
        <p:nvSpPr>
          <p:cNvPr id="215" name="Google Shape;215;p9"/>
          <p:cNvSpPr txBox="1"/>
          <p:nvPr/>
        </p:nvSpPr>
        <p:spPr>
          <a:xfrm>
            <a:off x="8206070" y="3684895"/>
            <a:ext cx="15058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70</a:t>
            </a:r>
            <a:endParaRPr/>
          </a:p>
        </p:txBody>
      </p:sp>
      <p:sp>
        <p:nvSpPr>
          <p:cNvPr id="216" name="Google Shape;216;p9"/>
          <p:cNvSpPr txBox="1"/>
          <p:nvPr/>
        </p:nvSpPr>
        <p:spPr>
          <a:xfrm>
            <a:off x="10026164" y="3684895"/>
            <a:ext cx="176470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700 000</a:t>
            </a:r>
            <a:endParaRPr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"/>
          <p:cNvSpPr txBox="1"/>
          <p:nvPr/>
        </p:nvSpPr>
        <p:spPr>
          <a:xfrm>
            <a:off x="755373" y="463827"/>
            <a:ext cx="891960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a Madurai"/>
                <a:ea typeface="Arima Madurai"/>
                <a:cs typeface="Arima Madurai"/>
                <a:sym typeface="Arima Madurai"/>
              </a:rPr>
              <a:t>Bài 3</a:t>
            </a:r>
            <a:r>
              <a:rPr lang="en-US" sz="32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: Viết mỗi số sau thành tổng (theo mẫu):</a:t>
            </a:r>
            <a:endParaRPr dirty="0"/>
          </a:p>
        </p:txBody>
      </p:sp>
      <p:sp>
        <p:nvSpPr>
          <p:cNvPr id="223" name="Google Shape;223;p10"/>
          <p:cNvSpPr txBox="1"/>
          <p:nvPr/>
        </p:nvSpPr>
        <p:spPr>
          <a:xfrm>
            <a:off x="2517022" y="1181220"/>
            <a:ext cx="715795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52 314  ;  503 060  ;  83 760  ;  176 091.</a:t>
            </a:r>
            <a:endParaRPr/>
          </a:p>
        </p:txBody>
      </p:sp>
      <p:sp>
        <p:nvSpPr>
          <p:cNvPr id="224" name="Google Shape;224;p10"/>
          <p:cNvSpPr txBox="1"/>
          <p:nvPr/>
        </p:nvSpPr>
        <p:spPr>
          <a:xfrm>
            <a:off x="543339" y="1948068"/>
            <a:ext cx="115293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Mẫu:</a:t>
            </a:r>
            <a:endParaRPr/>
          </a:p>
        </p:txBody>
      </p:sp>
      <p:sp>
        <p:nvSpPr>
          <p:cNvPr id="225" name="Google Shape;225;p10"/>
          <p:cNvSpPr txBox="1"/>
          <p:nvPr/>
        </p:nvSpPr>
        <p:spPr>
          <a:xfrm>
            <a:off x="1696278" y="1948068"/>
            <a:ext cx="143123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52 314</a:t>
            </a:r>
            <a:endParaRPr/>
          </a:p>
        </p:txBody>
      </p:sp>
      <p:sp>
        <p:nvSpPr>
          <p:cNvPr id="226" name="Google Shape;226;p10"/>
          <p:cNvSpPr txBox="1"/>
          <p:nvPr/>
        </p:nvSpPr>
        <p:spPr>
          <a:xfrm>
            <a:off x="3014869" y="1907160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=</a:t>
            </a:r>
            <a:endParaRPr sz="3200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27" name="Google Shape;227;p10"/>
          <p:cNvSpPr txBox="1"/>
          <p:nvPr/>
        </p:nvSpPr>
        <p:spPr>
          <a:xfrm>
            <a:off x="3418169" y="1948068"/>
            <a:ext cx="159115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50 000</a:t>
            </a:r>
            <a:endParaRPr/>
          </a:p>
        </p:txBody>
      </p:sp>
      <p:sp>
        <p:nvSpPr>
          <p:cNvPr id="228" name="Google Shape;228;p10"/>
          <p:cNvSpPr txBox="1"/>
          <p:nvPr/>
        </p:nvSpPr>
        <p:spPr>
          <a:xfrm>
            <a:off x="4826209" y="1907160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+</a:t>
            </a:r>
            <a:endParaRPr sz="3200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29" name="Google Shape;229;p10"/>
          <p:cNvSpPr txBox="1"/>
          <p:nvPr/>
        </p:nvSpPr>
        <p:spPr>
          <a:xfrm>
            <a:off x="5220466" y="1948068"/>
            <a:ext cx="117791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2000</a:t>
            </a:r>
            <a:endParaRPr/>
          </a:p>
        </p:txBody>
      </p:sp>
      <p:sp>
        <p:nvSpPr>
          <p:cNvPr id="230" name="Google Shape;230;p10"/>
          <p:cNvSpPr txBox="1"/>
          <p:nvPr/>
        </p:nvSpPr>
        <p:spPr>
          <a:xfrm>
            <a:off x="6293888" y="1907159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+</a:t>
            </a:r>
            <a:endParaRPr sz="3200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31" name="Google Shape;231;p10"/>
          <p:cNvSpPr txBox="1"/>
          <p:nvPr/>
        </p:nvSpPr>
        <p:spPr>
          <a:xfrm>
            <a:off x="6665842" y="1948067"/>
            <a:ext cx="99391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300</a:t>
            </a:r>
            <a:endParaRPr/>
          </a:p>
        </p:txBody>
      </p:sp>
      <p:sp>
        <p:nvSpPr>
          <p:cNvPr id="232" name="Google Shape;232;p10"/>
          <p:cNvSpPr txBox="1"/>
          <p:nvPr/>
        </p:nvSpPr>
        <p:spPr>
          <a:xfrm>
            <a:off x="7494732" y="1901683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+</a:t>
            </a:r>
            <a:endParaRPr sz="3200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33" name="Google Shape;233;p10"/>
          <p:cNvSpPr txBox="1"/>
          <p:nvPr/>
        </p:nvSpPr>
        <p:spPr>
          <a:xfrm>
            <a:off x="7874204" y="1948066"/>
            <a:ext cx="72225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10</a:t>
            </a:r>
            <a:endParaRPr/>
          </a:p>
        </p:txBody>
      </p:sp>
      <p:sp>
        <p:nvSpPr>
          <p:cNvPr id="234" name="Google Shape;234;p10"/>
          <p:cNvSpPr txBox="1"/>
          <p:nvPr/>
        </p:nvSpPr>
        <p:spPr>
          <a:xfrm>
            <a:off x="8363017" y="1898370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+</a:t>
            </a:r>
            <a:endParaRPr sz="3200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35" name="Google Shape;235;p10"/>
          <p:cNvSpPr txBox="1"/>
          <p:nvPr/>
        </p:nvSpPr>
        <p:spPr>
          <a:xfrm>
            <a:off x="8733625" y="1946916"/>
            <a:ext cx="53760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4</a:t>
            </a:r>
            <a:endParaRPr/>
          </a:p>
        </p:txBody>
      </p:sp>
      <p:sp>
        <p:nvSpPr>
          <p:cNvPr id="236" name="Google Shape;236;p10"/>
          <p:cNvSpPr txBox="1"/>
          <p:nvPr/>
        </p:nvSpPr>
        <p:spPr>
          <a:xfrm>
            <a:off x="1696263" y="2842829"/>
            <a:ext cx="172278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503 060</a:t>
            </a:r>
            <a:endParaRPr/>
          </a:p>
        </p:txBody>
      </p:sp>
      <p:sp>
        <p:nvSpPr>
          <p:cNvPr id="237" name="Google Shape;237;p10"/>
          <p:cNvSpPr txBox="1"/>
          <p:nvPr/>
        </p:nvSpPr>
        <p:spPr>
          <a:xfrm>
            <a:off x="1696264" y="3872903"/>
            <a:ext cx="148424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83 760</a:t>
            </a:r>
            <a:endParaRPr/>
          </a:p>
        </p:txBody>
      </p:sp>
      <p:sp>
        <p:nvSpPr>
          <p:cNvPr id="238" name="Google Shape;238;p10"/>
          <p:cNvSpPr txBox="1"/>
          <p:nvPr/>
        </p:nvSpPr>
        <p:spPr>
          <a:xfrm>
            <a:off x="1696263" y="4902977"/>
            <a:ext cx="161676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176 091</a:t>
            </a:r>
            <a:endParaRPr/>
          </a:p>
        </p:txBody>
      </p:sp>
      <p:sp>
        <p:nvSpPr>
          <p:cNvPr id="239" name="Google Shape;239;p10"/>
          <p:cNvSpPr txBox="1"/>
          <p:nvPr/>
        </p:nvSpPr>
        <p:spPr>
          <a:xfrm>
            <a:off x="3408215" y="2816324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Cambria Math"/>
                <a:ea typeface="Cambria Math"/>
                <a:cs typeface="Cambria Math"/>
                <a:sym typeface="Cambria Math"/>
              </a:rPr>
              <a:t>=</a:t>
            </a:r>
            <a:endParaRPr sz="3200">
              <a:solidFill>
                <a:srgbClr val="D303BA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40" name="Google Shape;240;p10"/>
          <p:cNvSpPr txBox="1"/>
          <p:nvPr/>
        </p:nvSpPr>
        <p:spPr>
          <a:xfrm>
            <a:off x="3869172" y="2842829"/>
            <a:ext cx="185575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Arima Madurai"/>
                <a:ea typeface="Arima Madurai"/>
                <a:cs typeface="Arima Madurai"/>
                <a:sym typeface="Arima Madurai"/>
              </a:rPr>
              <a:t>500 000</a:t>
            </a:r>
            <a:endParaRPr/>
          </a:p>
        </p:txBody>
      </p:sp>
      <p:sp>
        <p:nvSpPr>
          <p:cNvPr id="241" name="Google Shape;241;p10"/>
          <p:cNvSpPr txBox="1"/>
          <p:nvPr/>
        </p:nvSpPr>
        <p:spPr>
          <a:xfrm>
            <a:off x="5621321" y="2801921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Cambria Math"/>
                <a:ea typeface="Cambria Math"/>
                <a:cs typeface="Cambria Math"/>
                <a:sym typeface="Cambria Math"/>
              </a:rPr>
              <a:t>+</a:t>
            </a:r>
            <a:endParaRPr sz="3200">
              <a:solidFill>
                <a:srgbClr val="D303BA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42" name="Google Shape;242;p10"/>
          <p:cNvSpPr txBox="1"/>
          <p:nvPr/>
        </p:nvSpPr>
        <p:spPr>
          <a:xfrm>
            <a:off x="6030485" y="2842828"/>
            <a:ext cx="117791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Arima Madurai"/>
                <a:ea typeface="Arima Madurai"/>
                <a:cs typeface="Arima Madurai"/>
                <a:sym typeface="Arima Madurai"/>
              </a:rPr>
              <a:t>3000</a:t>
            </a:r>
            <a:endParaRPr/>
          </a:p>
        </p:txBody>
      </p:sp>
      <p:sp>
        <p:nvSpPr>
          <p:cNvPr id="243" name="Google Shape;243;p10"/>
          <p:cNvSpPr txBox="1"/>
          <p:nvPr/>
        </p:nvSpPr>
        <p:spPr>
          <a:xfrm>
            <a:off x="7151946" y="2808549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Cambria Math"/>
                <a:ea typeface="Cambria Math"/>
                <a:cs typeface="Cambria Math"/>
                <a:sym typeface="Cambria Math"/>
              </a:rPr>
              <a:t>+</a:t>
            </a:r>
            <a:endParaRPr sz="3200">
              <a:solidFill>
                <a:srgbClr val="D303BA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44" name="Google Shape;244;p10"/>
          <p:cNvSpPr txBox="1"/>
          <p:nvPr/>
        </p:nvSpPr>
        <p:spPr>
          <a:xfrm>
            <a:off x="7600865" y="2849456"/>
            <a:ext cx="72899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Arima Madurai"/>
                <a:ea typeface="Arima Madurai"/>
                <a:cs typeface="Arima Madurai"/>
                <a:sym typeface="Arima Madurai"/>
              </a:rPr>
              <a:t>60</a:t>
            </a:r>
            <a:endParaRPr/>
          </a:p>
        </p:txBody>
      </p:sp>
      <p:sp>
        <p:nvSpPr>
          <p:cNvPr id="245" name="Google Shape;245;p10"/>
          <p:cNvSpPr txBox="1"/>
          <p:nvPr/>
        </p:nvSpPr>
        <p:spPr>
          <a:xfrm>
            <a:off x="3136541" y="3856621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Cambria Math"/>
                <a:ea typeface="Cambria Math"/>
                <a:cs typeface="Cambria Math"/>
                <a:sym typeface="Cambria Math"/>
              </a:rPr>
              <a:t>=</a:t>
            </a:r>
            <a:endParaRPr sz="3200">
              <a:solidFill>
                <a:srgbClr val="D303BA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46" name="Google Shape;246;p10"/>
          <p:cNvSpPr txBox="1"/>
          <p:nvPr/>
        </p:nvSpPr>
        <p:spPr>
          <a:xfrm>
            <a:off x="3597498" y="3883126"/>
            <a:ext cx="170832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Arima Madurai"/>
                <a:ea typeface="Arima Madurai"/>
                <a:cs typeface="Arima Madurai"/>
                <a:sym typeface="Arima Madurai"/>
              </a:rPr>
              <a:t>80 000</a:t>
            </a:r>
            <a:endParaRPr/>
          </a:p>
        </p:txBody>
      </p:sp>
      <p:sp>
        <p:nvSpPr>
          <p:cNvPr id="247" name="Google Shape;247;p10"/>
          <p:cNvSpPr txBox="1"/>
          <p:nvPr/>
        </p:nvSpPr>
        <p:spPr>
          <a:xfrm>
            <a:off x="5044850" y="3842218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Cambria Math"/>
                <a:ea typeface="Cambria Math"/>
                <a:cs typeface="Cambria Math"/>
                <a:sym typeface="Cambria Math"/>
              </a:rPr>
              <a:t>+</a:t>
            </a:r>
            <a:endParaRPr sz="3200">
              <a:solidFill>
                <a:srgbClr val="D303BA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48" name="Google Shape;248;p10"/>
          <p:cNvSpPr txBox="1"/>
          <p:nvPr/>
        </p:nvSpPr>
        <p:spPr>
          <a:xfrm>
            <a:off x="5507022" y="3883125"/>
            <a:ext cx="117791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Arima Madurai"/>
                <a:ea typeface="Arima Madurai"/>
                <a:cs typeface="Arima Madurai"/>
                <a:sym typeface="Arima Madurai"/>
              </a:rPr>
              <a:t>3000</a:t>
            </a:r>
            <a:endParaRPr/>
          </a:p>
        </p:txBody>
      </p:sp>
      <p:sp>
        <p:nvSpPr>
          <p:cNvPr id="249" name="Google Shape;249;p10"/>
          <p:cNvSpPr txBox="1"/>
          <p:nvPr/>
        </p:nvSpPr>
        <p:spPr>
          <a:xfrm>
            <a:off x="6602416" y="3833386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Cambria Math"/>
                <a:ea typeface="Cambria Math"/>
                <a:cs typeface="Cambria Math"/>
                <a:sym typeface="Cambria Math"/>
              </a:rPr>
              <a:t>+</a:t>
            </a:r>
            <a:endParaRPr sz="3200">
              <a:solidFill>
                <a:srgbClr val="D303BA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50" name="Google Shape;250;p10"/>
          <p:cNvSpPr txBox="1"/>
          <p:nvPr/>
        </p:nvSpPr>
        <p:spPr>
          <a:xfrm>
            <a:off x="7039232" y="3883125"/>
            <a:ext cx="90453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Arima Madurai"/>
                <a:ea typeface="Arima Madurai"/>
                <a:cs typeface="Arima Madurai"/>
                <a:sym typeface="Arima Madurai"/>
              </a:rPr>
              <a:t>700</a:t>
            </a:r>
            <a:endParaRPr/>
          </a:p>
        </p:txBody>
      </p:sp>
      <p:sp>
        <p:nvSpPr>
          <p:cNvPr id="251" name="Google Shape;251;p10"/>
          <p:cNvSpPr txBox="1"/>
          <p:nvPr/>
        </p:nvSpPr>
        <p:spPr>
          <a:xfrm>
            <a:off x="8229234" y="3881973"/>
            <a:ext cx="7013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Arima Madurai"/>
                <a:ea typeface="Arima Madurai"/>
                <a:cs typeface="Arima Madurai"/>
                <a:sym typeface="Arima Madurai"/>
              </a:rPr>
              <a:t>60</a:t>
            </a:r>
            <a:endParaRPr/>
          </a:p>
        </p:txBody>
      </p:sp>
      <p:sp>
        <p:nvSpPr>
          <p:cNvPr id="252" name="Google Shape;252;p10"/>
          <p:cNvSpPr txBox="1"/>
          <p:nvPr/>
        </p:nvSpPr>
        <p:spPr>
          <a:xfrm>
            <a:off x="7844806" y="3839101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Cambria Math"/>
                <a:ea typeface="Cambria Math"/>
                <a:cs typeface="Cambria Math"/>
                <a:sym typeface="Cambria Math"/>
              </a:rPr>
              <a:t>+</a:t>
            </a:r>
            <a:endParaRPr sz="3200">
              <a:solidFill>
                <a:srgbClr val="D303BA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53" name="Google Shape;253;p10"/>
          <p:cNvSpPr txBox="1"/>
          <p:nvPr/>
        </p:nvSpPr>
        <p:spPr>
          <a:xfrm>
            <a:off x="3235934" y="4870408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Cambria Math"/>
                <a:ea typeface="Cambria Math"/>
                <a:cs typeface="Cambria Math"/>
                <a:sym typeface="Cambria Math"/>
              </a:rPr>
              <a:t>=</a:t>
            </a:r>
            <a:endParaRPr sz="3200">
              <a:solidFill>
                <a:srgbClr val="D303BA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54" name="Google Shape;254;p10"/>
          <p:cNvSpPr txBox="1"/>
          <p:nvPr/>
        </p:nvSpPr>
        <p:spPr>
          <a:xfrm>
            <a:off x="3696902" y="4896925"/>
            <a:ext cx="2028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Arima Madurai"/>
                <a:ea typeface="Arima Madurai"/>
                <a:cs typeface="Arima Madurai"/>
                <a:sym typeface="Arima Madurai"/>
              </a:rPr>
              <a:t>100 000</a:t>
            </a:r>
            <a:endParaRPr/>
          </a:p>
        </p:txBody>
      </p:sp>
      <p:sp>
        <p:nvSpPr>
          <p:cNvPr id="255" name="Google Shape;255;p10"/>
          <p:cNvSpPr txBox="1"/>
          <p:nvPr/>
        </p:nvSpPr>
        <p:spPr>
          <a:xfrm>
            <a:off x="5382781" y="4856005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Cambria Math"/>
                <a:ea typeface="Cambria Math"/>
                <a:cs typeface="Cambria Math"/>
                <a:sym typeface="Cambria Math"/>
              </a:rPr>
              <a:t>+</a:t>
            </a:r>
            <a:endParaRPr sz="3200">
              <a:solidFill>
                <a:srgbClr val="D303BA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56" name="Google Shape;256;p10"/>
          <p:cNvSpPr txBox="1"/>
          <p:nvPr/>
        </p:nvSpPr>
        <p:spPr>
          <a:xfrm>
            <a:off x="5818448" y="4896912"/>
            <a:ext cx="161676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Arima Madurai"/>
                <a:ea typeface="Arima Madurai"/>
                <a:cs typeface="Arima Madurai"/>
                <a:sym typeface="Arima Madurai"/>
              </a:rPr>
              <a:t>70 000</a:t>
            </a:r>
            <a:endParaRPr/>
          </a:p>
        </p:txBody>
      </p:sp>
      <p:sp>
        <p:nvSpPr>
          <p:cNvPr id="257" name="Google Shape;257;p10"/>
          <p:cNvSpPr txBox="1"/>
          <p:nvPr/>
        </p:nvSpPr>
        <p:spPr>
          <a:xfrm>
            <a:off x="7271652" y="4847173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Cambria Math"/>
                <a:ea typeface="Cambria Math"/>
                <a:cs typeface="Cambria Math"/>
                <a:sym typeface="Cambria Math"/>
              </a:rPr>
              <a:t>+</a:t>
            </a:r>
            <a:endParaRPr sz="3200">
              <a:solidFill>
                <a:srgbClr val="D303BA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58" name="Google Shape;258;p10"/>
          <p:cNvSpPr txBox="1"/>
          <p:nvPr/>
        </p:nvSpPr>
        <p:spPr>
          <a:xfrm>
            <a:off x="7708468" y="4896912"/>
            <a:ext cx="122211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Arima Madurai"/>
                <a:ea typeface="Arima Madurai"/>
                <a:cs typeface="Arima Madurai"/>
                <a:sym typeface="Arima Madurai"/>
              </a:rPr>
              <a:t>6000</a:t>
            </a:r>
            <a:endParaRPr/>
          </a:p>
        </p:txBody>
      </p:sp>
      <p:sp>
        <p:nvSpPr>
          <p:cNvPr id="259" name="Google Shape;259;p10"/>
          <p:cNvSpPr txBox="1"/>
          <p:nvPr/>
        </p:nvSpPr>
        <p:spPr>
          <a:xfrm>
            <a:off x="9269534" y="4895760"/>
            <a:ext cx="7013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Arima Madurai"/>
                <a:ea typeface="Arima Madurai"/>
                <a:cs typeface="Arima Madurai"/>
                <a:sym typeface="Arima Madurai"/>
              </a:rPr>
              <a:t>90</a:t>
            </a:r>
            <a:endParaRPr/>
          </a:p>
        </p:txBody>
      </p:sp>
      <p:sp>
        <p:nvSpPr>
          <p:cNvPr id="260" name="Google Shape;260;p10"/>
          <p:cNvSpPr txBox="1"/>
          <p:nvPr/>
        </p:nvSpPr>
        <p:spPr>
          <a:xfrm>
            <a:off x="8885106" y="4852888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Cambria Math"/>
                <a:ea typeface="Cambria Math"/>
                <a:cs typeface="Cambria Math"/>
                <a:sym typeface="Cambria Math"/>
              </a:rPr>
              <a:t>+</a:t>
            </a:r>
            <a:endParaRPr sz="3200">
              <a:solidFill>
                <a:srgbClr val="D303BA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61" name="Google Shape;261;p10"/>
          <p:cNvSpPr txBox="1"/>
          <p:nvPr/>
        </p:nvSpPr>
        <p:spPr>
          <a:xfrm>
            <a:off x="10296577" y="4902388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Arima Madurai"/>
                <a:ea typeface="Arima Madurai"/>
                <a:cs typeface="Arima Madurai"/>
                <a:sym typeface="Arima Madurai"/>
              </a:rPr>
              <a:t>1</a:t>
            </a:r>
            <a:endParaRPr/>
          </a:p>
        </p:txBody>
      </p:sp>
      <p:sp>
        <p:nvSpPr>
          <p:cNvPr id="262" name="Google Shape;262;p10"/>
          <p:cNvSpPr txBox="1"/>
          <p:nvPr/>
        </p:nvSpPr>
        <p:spPr>
          <a:xfrm>
            <a:off x="9872393" y="4859516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Cambria Math"/>
                <a:ea typeface="Cambria Math"/>
                <a:cs typeface="Cambria Math"/>
                <a:sym typeface="Cambria Math"/>
              </a:rPr>
              <a:t>+</a:t>
            </a:r>
            <a:endParaRPr sz="3200">
              <a:solidFill>
                <a:srgbClr val="D303BA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532</Words>
  <Application>Microsoft Office PowerPoint</Application>
  <PresentationFormat>Màn hình rộng</PresentationFormat>
  <Paragraphs>175</Paragraphs>
  <Slides>10</Slides>
  <Notes>8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17" baseType="lpstr">
      <vt:lpstr>Times New Roman</vt:lpstr>
      <vt:lpstr>Calibri</vt:lpstr>
      <vt:lpstr>Arial</vt:lpstr>
      <vt:lpstr>Arima Madurai Black</vt:lpstr>
      <vt:lpstr>Arima Madurai</vt:lpstr>
      <vt:lpstr>Cambria Math</vt:lpstr>
      <vt:lpstr>Office Theme</vt:lpstr>
      <vt:lpstr>Toán: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Thị Thái Hà</dc:creator>
  <cp:lastModifiedBy>vu</cp:lastModifiedBy>
  <cp:revision>14</cp:revision>
  <dcterms:created xsi:type="dcterms:W3CDTF">2021-08-23T11:11:22Z</dcterms:created>
  <dcterms:modified xsi:type="dcterms:W3CDTF">2022-09-13T13:10:39Z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0x010100175E1E959DA9734FABF15E9744C39A0A</vt:lpwstr>
  </property>
</Properties>
</file>