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97A4-B21E-469D-8E38-8F32127B4B15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85DD7-6D02-4D02-99EF-0D7813A2F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798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97A4-B21E-469D-8E38-8F32127B4B15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85DD7-6D02-4D02-99EF-0D7813A2F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40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97A4-B21E-469D-8E38-8F32127B4B15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85DD7-6D02-4D02-99EF-0D7813A2F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790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97A4-B21E-469D-8E38-8F32127B4B15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85DD7-6D02-4D02-99EF-0D7813A2F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813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97A4-B21E-469D-8E38-8F32127B4B15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85DD7-6D02-4D02-99EF-0D7813A2F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559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97A4-B21E-469D-8E38-8F32127B4B15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85DD7-6D02-4D02-99EF-0D7813A2F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79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97A4-B21E-469D-8E38-8F32127B4B15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85DD7-6D02-4D02-99EF-0D7813A2F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337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97A4-B21E-469D-8E38-8F32127B4B15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85DD7-6D02-4D02-99EF-0D7813A2F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838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97A4-B21E-469D-8E38-8F32127B4B15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85DD7-6D02-4D02-99EF-0D7813A2F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262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97A4-B21E-469D-8E38-8F32127B4B15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85DD7-6D02-4D02-99EF-0D7813A2F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918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97A4-B21E-469D-8E38-8F32127B4B15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85DD7-6D02-4D02-99EF-0D7813A2F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602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C97A4-B21E-469D-8E38-8F32127B4B15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85DD7-6D02-4D02-99EF-0D7813A2F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68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2289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997527" y="817563"/>
            <a:ext cx="64008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ubtitle 5"/>
          <p:cNvSpPr txBox="1">
            <a:spLocks noGrp="1"/>
          </p:cNvSpPr>
          <p:nvPr>
            <p:ph type="ctrTitle"/>
          </p:nvPr>
        </p:nvSpPr>
        <p:spPr>
          <a:xfrm>
            <a:off x="0" y="1905000"/>
            <a:ext cx="2971800" cy="250530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/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l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1/7</a:t>
            </a:r>
            <a:b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2/7</a:t>
            </a:r>
            <a:endParaRPr lang="en-US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485900" y="3815347"/>
            <a:ext cx="27120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810000" y="3880137"/>
            <a:ext cx="5562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lấp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trời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335482" y="4419600"/>
            <a:ext cx="58085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Bớt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ngày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6970568" y="4955663"/>
            <a:ext cx="21872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?)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0" y="4900825"/>
            <a:ext cx="1905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u="sng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200" u="sng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1458191" y="5088725"/>
            <a:ext cx="2781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1458191" y="5550390"/>
            <a:ext cx="30635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Bớt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Ao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2362200" y="6031606"/>
            <a:ext cx="3505200" cy="523220"/>
          </a:xfrm>
          <a:prstGeom prst="rect">
            <a:avLst/>
          </a:prstGeom>
          <a:noFill/>
          <a:ln w="9525">
            <a:solidFill>
              <a:srgbClr val="66FF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Sao</a:t>
            </a:r>
          </a:p>
        </p:txBody>
      </p:sp>
    </p:spTree>
    <p:extLst>
      <p:ext uri="{BB962C8B-B14F-4D97-AF65-F5344CB8AC3E}">
        <p14:creationId xmlns:p14="http://schemas.microsoft.com/office/powerpoint/2010/main" val="29240964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4100" y="1752600"/>
            <a:ext cx="4191000" cy="762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2180" name="Text Box 4"/>
          <p:cNvSpPr txBox="1">
            <a:spLocks noChangeArrowheads="1"/>
          </p:cNvSpPr>
          <p:nvPr/>
        </p:nvSpPr>
        <p:spPr bwMode="auto">
          <a:xfrm>
            <a:off x="568036" y="2362200"/>
            <a:ext cx="81534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VD?</a:t>
            </a:r>
          </a:p>
        </p:txBody>
      </p:sp>
      <p:sp>
        <p:nvSpPr>
          <p:cNvPr id="562181" name="Text Box 5"/>
          <p:cNvSpPr txBox="1">
            <a:spLocks noChangeArrowheads="1"/>
          </p:cNvSpPr>
          <p:nvPr/>
        </p:nvSpPr>
        <p:spPr bwMode="auto">
          <a:xfrm>
            <a:off x="762000" y="3581400"/>
            <a:ext cx="8305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VD?</a:t>
            </a:r>
          </a:p>
        </p:txBody>
      </p:sp>
      <p:sp>
        <p:nvSpPr>
          <p:cNvPr id="562183" name="Text Box 7"/>
          <p:cNvSpPr txBox="1">
            <a:spLocks noChangeArrowheads="1"/>
          </p:cNvSpPr>
          <p:nvPr/>
        </p:nvSpPr>
        <p:spPr bwMode="auto">
          <a:xfrm>
            <a:off x="1170709" y="5450753"/>
            <a:ext cx="6934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06703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62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62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62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62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62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62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562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62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2179" grpId="0" build="p"/>
      <p:bldP spid="562180" grpId="0"/>
      <p:bldP spid="562181" grpId="0"/>
      <p:bldP spid="56218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2229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7527" y="990600"/>
            <a:ext cx="6400800" cy="6858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6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2514600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1.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2891" y="3352800"/>
            <a:ext cx="78347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giàn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0" y="1734234"/>
            <a:ext cx="34034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4646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1219200" y="734291"/>
            <a:ext cx="64008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ubtitle 5"/>
          <p:cNvSpPr txBox="1">
            <a:spLocks noGrp="1"/>
          </p:cNvSpPr>
          <p:nvPr>
            <p:ph type="subTitle" idx="1"/>
          </p:nvPr>
        </p:nvSpPr>
        <p:spPr>
          <a:xfrm>
            <a:off x="69273" y="1774347"/>
            <a:ext cx="2971800" cy="117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1. </a:t>
            </a:r>
            <a:r>
              <a:rPr lang="en-US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/>
            <a:endParaRPr lang="en-US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362200"/>
            <a:ext cx="66917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giàn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86777" y="2731531"/>
            <a:ext cx="27815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369152"/>
            <a:ext cx="35862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âu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bâu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huyền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bầu</a:t>
            </a:r>
            <a:endParaRPr lang="en-US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03212" y="3701026"/>
            <a:ext cx="5583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57800" y="4162691"/>
            <a:ext cx="18838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b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âu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huyền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83716" y="2362200"/>
            <a:ext cx="17043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14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4617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1524000" y="651164"/>
            <a:ext cx="64008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ubtitle 5"/>
          <p:cNvSpPr txBox="1">
            <a:spLocks noGrp="1"/>
          </p:cNvSpPr>
          <p:nvPr>
            <p:ph idx="1"/>
          </p:nvPr>
        </p:nvSpPr>
        <p:spPr>
          <a:xfrm>
            <a:off x="228600" y="1850547"/>
            <a:ext cx="2590800" cy="117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>
              <a:buNone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/>
            <a:endParaRPr lang="en-US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2602423"/>
            <a:ext cx="5943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giàn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87944" y="2819400"/>
            <a:ext cx="278153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N1: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N2: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N3: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N4: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N5: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N6: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giàn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005480"/>
              </p:ext>
            </p:extLst>
          </p:nvPr>
        </p:nvGraphicFramePr>
        <p:xfrm>
          <a:off x="62344" y="3886200"/>
          <a:ext cx="5881256" cy="2072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70314"/>
                <a:gridCol w="1470314"/>
                <a:gridCol w="1470314"/>
                <a:gridCol w="147031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Tiếng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đầu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Vần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Thanh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Bầu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 b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âu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huyền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81620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459428"/>
              </p:ext>
            </p:extLst>
          </p:nvPr>
        </p:nvGraphicFramePr>
        <p:xfrm>
          <a:off x="34636" y="0"/>
          <a:ext cx="5486399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4331"/>
                <a:gridCol w="1271239"/>
                <a:gridCol w="1258229"/>
                <a:gridCol w="1752600"/>
              </a:tblGrid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Tiếng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đầu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Vần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Thanh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Bầu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âu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huyền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ơi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ơi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ngang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thương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ương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ngang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lấy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ây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sắc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bí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sắc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cùng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ung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huyền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tuy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uy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ngang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rằng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ăng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huyền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khác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ac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sắc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giống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ông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sắc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nhưng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ưng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ngang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chung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ung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ngang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ôt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nặng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giàn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huyền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562600" y="0"/>
            <a:ext cx="358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 ?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2423351"/>
            <a:ext cx="3238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 ?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76900" y="1223022"/>
            <a:ext cx="3467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latin typeface="+mj-lt"/>
              </a:rPr>
              <a:t>thương, lấy, bí, cùng, tuy, rằng, khác, giống, nhưng, chung, một, giàn.</a:t>
            </a:r>
            <a:endParaRPr lang="vi-VN" sz="2400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25491" y="358976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ơi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5576455" y="4191000"/>
            <a:ext cx="35814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buộc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buộc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271472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5" grpId="0"/>
      <p:bldP spid="1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990600" y="838200"/>
            <a:ext cx="64008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ubtitle 5"/>
          <p:cNvSpPr txBox="1">
            <a:spLocks/>
          </p:cNvSpPr>
          <p:nvPr/>
        </p:nvSpPr>
        <p:spPr>
          <a:xfrm>
            <a:off x="685800" y="2112963"/>
            <a:ext cx="2514600" cy="1175706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en-US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969818" y="3303426"/>
            <a:ext cx="642158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9" name="Text Box 36"/>
          <p:cNvSpPr txBox="1">
            <a:spLocks noChangeArrowheads="1"/>
          </p:cNvSpPr>
          <p:nvPr/>
        </p:nvSpPr>
        <p:spPr bwMode="auto">
          <a:xfrm>
            <a:off x="935182" y="5410200"/>
            <a:ext cx="58674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977033"/>
              </p:ext>
            </p:extLst>
          </p:nvPr>
        </p:nvGraphicFramePr>
        <p:xfrm>
          <a:off x="2095500" y="3826646"/>
          <a:ext cx="4191000" cy="1158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09800"/>
                <a:gridCol w="19812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   </a:t>
                      </a:r>
                      <a:r>
                        <a:rPr lang="en-US" sz="3200" dirty="0" err="1" smtClean="0"/>
                        <a:t>Thanh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Âm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đầu</a:t>
                      </a:r>
                      <a:endParaRPr lang="en-US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Vần</a:t>
                      </a:r>
                      <a:endParaRPr lang="en-US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11208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0">
          <a:fgClr>
            <a:schemeClr val="accent5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997527" y="817563"/>
            <a:ext cx="64008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ubtitle 5"/>
          <p:cNvSpPr txBox="1">
            <a:spLocks/>
          </p:cNvSpPr>
          <p:nvPr/>
        </p:nvSpPr>
        <p:spPr>
          <a:xfrm>
            <a:off x="20782" y="1905000"/>
            <a:ext cx="2895600" cy="2074414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/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l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1/7</a:t>
            </a:r>
            <a:endParaRPr lang="en-US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475509" y="3414829"/>
            <a:ext cx="7543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9" name="Text Box 38"/>
          <p:cNvSpPr txBox="1">
            <a:spLocks noChangeArrowheads="1"/>
          </p:cNvSpPr>
          <p:nvPr/>
        </p:nvSpPr>
        <p:spPr bwMode="auto">
          <a:xfrm>
            <a:off x="1" y="5225771"/>
            <a:ext cx="1219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68582" y="4280462"/>
            <a:ext cx="689483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Nhiễu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581039"/>
              </p:ext>
            </p:extLst>
          </p:nvPr>
        </p:nvGraphicFramePr>
        <p:xfrm>
          <a:off x="1676400" y="5506720"/>
          <a:ext cx="6096000" cy="10363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Tiếng</a:t>
                      </a:r>
                      <a:r>
                        <a:rPr lang="en-US" sz="2800" baseline="0" dirty="0" smtClean="0"/>
                        <a:t> 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Âm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đầu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Vần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Thanh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nhiễu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nh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iêu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ngã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7543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1025236" y="609600"/>
            <a:ext cx="64008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535258"/>
              </p:ext>
            </p:extLst>
          </p:nvPr>
        </p:nvGraphicFramePr>
        <p:xfrm>
          <a:off x="4876800" y="1939636"/>
          <a:ext cx="4038600" cy="23899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09650"/>
                <a:gridCol w="1009650"/>
                <a:gridCol w="1009650"/>
                <a:gridCol w="1009650"/>
              </a:tblGrid>
              <a:tr h="398318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Nhóm</a:t>
                      </a:r>
                      <a:r>
                        <a:rPr lang="en-US" dirty="0" smtClean="0"/>
                        <a:t>:</a:t>
                      </a:r>
                      <a:r>
                        <a:rPr lang="en-US" baseline="0" dirty="0" smtClean="0"/>
                        <a:t> 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8318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Tiếng</a:t>
                      </a:r>
                      <a:r>
                        <a:rPr lang="en-US" baseline="0" dirty="0" smtClean="0"/>
                        <a:t>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Âm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đầu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Vần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Thanh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8318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người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8318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trong</a:t>
                      </a:r>
                      <a:r>
                        <a:rPr lang="en-US" dirty="0" smtClean="0"/>
                        <a:t>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8318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một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8318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nước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469373"/>
              </p:ext>
            </p:extLst>
          </p:nvPr>
        </p:nvGraphicFramePr>
        <p:xfrm>
          <a:off x="228600" y="1905000"/>
          <a:ext cx="3886200" cy="256032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971550"/>
                <a:gridCol w="971550"/>
                <a:gridCol w="971550"/>
                <a:gridCol w="971550"/>
              </a:tblGrid>
              <a:tr h="348343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Nhóm</a:t>
                      </a:r>
                      <a:r>
                        <a:rPr lang="en-US" sz="1800" dirty="0" smtClean="0"/>
                        <a:t>:</a:t>
                      </a:r>
                      <a:r>
                        <a:rPr lang="en-US" sz="1800" baseline="0" dirty="0" smtClean="0"/>
                        <a:t> 1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Tiếng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Âm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đầu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Vần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Thanh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điều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phủ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lấy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giá</a:t>
                      </a:r>
                      <a:r>
                        <a:rPr lang="en-US" sz="1800" baseline="0" dirty="0" smtClean="0"/>
                        <a:t> 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gương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282890"/>
              </p:ext>
            </p:extLst>
          </p:nvPr>
        </p:nvGraphicFramePr>
        <p:xfrm>
          <a:off x="2895600" y="4495800"/>
          <a:ext cx="3886200" cy="2194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71550"/>
                <a:gridCol w="971550"/>
                <a:gridCol w="971550"/>
                <a:gridCol w="971550"/>
              </a:tblGrid>
              <a:tr h="32512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Nhóm</a:t>
                      </a:r>
                      <a:r>
                        <a:rPr lang="en-US" baseline="0" dirty="0" smtClean="0"/>
                        <a:t>: 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2512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tiếng</a:t>
                      </a:r>
                      <a:r>
                        <a:rPr lang="en-US" baseline="0" dirty="0" smtClean="0"/>
                        <a:t>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Âm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đầu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Vần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Thanh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512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Phải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512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thương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512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nhau</a:t>
                      </a:r>
                      <a:r>
                        <a:rPr lang="en-US" dirty="0" smtClean="0"/>
                        <a:t>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512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cùng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7557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4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1260499"/>
              </p:ext>
            </p:extLst>
          </p:nvPr>
        </p:nvGraphicFramePr>
        <p:xfrm>
          <a:off x="34636" y="0"/>
          <a:ext cx="4475018" cy="3928429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053670"/>
                <a:gridCol w="1310490"/>
                <a:gridCol w="844343"/>
                <a:gridCol w="1266515"/>
              </a:tblGrid>
              <a:tr h="50371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Nhóm</a:t>
                      </a:r>
                      <a:r>
                        <a:rPr kumimoji="0" lang="en-US" sz="200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65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Tiếng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đầu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Vần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Thanh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5529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Điều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iêu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huyền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5347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Phủ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hỏi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5368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Lấy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ây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sắc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5368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giá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sắc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5368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gương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ương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ngang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graphicFrame>
        <p:nvGraphicFramePr>
          <p:cNvPr id="5" name="Group 2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2568043"/>
              </p:ext>
            </p:extLst>
          </p:nvPr>
        </p:nvGraphicFramePr>
        <p:xfrm>
          <a:off x="4648201" y="0"/>
          <a:ext cx="4481944" cy="389647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120486"/>
                <a:gridCol w="1120486"/>
                <a:gridCol w="1120486"/>
                <a:gridCol w="1120486"/>
              </a:tblGrid>
              <a:tr h="64053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sng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Nhóm</a:t>
                      </a:r>
                      <a:r>
                        <a:rPr kumimoji="0" lang="en-US" sz="20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2:</a:t>
                      </a:r>
                      <a:endParaRPr kumimoji="0" lang="en-US" sz="20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780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Tiếng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đầu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Vần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Thanh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6780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ươi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huyền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6780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ong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ngang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6780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ôt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năng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5437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Nước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ươc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Sắc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graphicFrame>
        <p:nvGraphicFramePr>
          <p:cNvPr id="8" name="Group 4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2690843"/>
              </p:ext>
            </p:extLst>
          </p:nvPr>
        </p:nvGraphicFramePr>
        <p:xfrm>
          <a:off x="1676400" y="4038600"/>
          <a:ext cx="6172200" cy="266700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740010"/>
                <a:gridCol w="1648176"/>
                <a:gridCol w="1247006"/>
                <a:gridCol w="1537008"/>
              </a:tblGrid>
              <a:tr h="4445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Nhóm</a:t>
                      </a:r>
                      <a:r>
                        <a:rPr kumimoji="0" lang="en-US" sz="200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3: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Tiếng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đầu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Vần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Thanh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Phải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ai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Hỏi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thương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ương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ngang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nhau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ngang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cùng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ung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Huyền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694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769</Words>
  <Application>Microsoft Office PowerPoint</Application>
  <PresentationFormat>On-screen Show (4:3)</PresentationFormat>
  <Paragraphs>249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1. Nhận xét:  2. Ghi nhớ.  3. Luyện tập:     Bài 1/7    Bài 2/7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năm ngày 15 tháng 12 năm 2016.</dc:title>
  <dc:creator>TGS</dc:creator>
  <cp:lastModifiedBy>Microsoft</cp:lastModifiedBy>
  <cp:revision>33</cp:revision>
  <dcterms:created xsi:type="dcterms:W3CDTF">2016-12-14T14:15:26Z</dcterms:created>
  <dcterms:modified xsi:type="dcterms:W3CDTF">2022-09-22T05:16:40Z</dcterms:modified>
</cp:coreProperties>
</file>