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4" r:id="rId2"/>
    <p:sldId id="285" r:id="rId3"/>
    <p:sldId id="293" r:id="rId4"/>
    <p:sldId id="298" r:id="rId5"/>
    <p:sldId id="299" r:id="rId6"/>
    <p:sldId id="271" r:id="rId7"/>
    <p:sldId id="292" r:id="rId8"/>
    <p:sldId id="300" r:id="rId9"/>
    <p:sldId id="301" r:id="rId10"/>
    <p:sldId id="303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25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  <a:srgbClr val="FFCCFF"/>
    <a:srgbClr val="FF0000"/>
    <a:srgbClr val="0000CC"/>
    <a:srgbClr val="FFFFFF"/>
    <a:srgbClr val="FFCC00"/>
    <a:srgbClr val="FFFF00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693B-5233-4BC7-B45D-D77C09B7A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AA64-AAF4-4ADD-8BB7-B98739C9F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E8ED-4449-409A-BECF-772E16A3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319A-E63A-432C-BDDF-7D8D2ADD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4D68-3C15-4862-91D1-A4820B56E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D034-80AA-42C9-8DDE-EF86B6CE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7E70-AA45-4E64-A45A-FD67810F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7F2-0320-4E09-A884-9C5A70EA7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523C-87B4-4927-B13D-A58CFE80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0E67-CA33-42E3-9A5F-8C1716A6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F8A4-B56C-4C95-A87E-906E9701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3D95BE6-1DF8-442A-A18F-F92165CF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8.png"/><Relationship Id="rId3" Type="http://schemas.microsoft.com/office/2007/relationships/media" Target="../media/media1.wma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1.wma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hac\Lop%205-1.wma" TargetMode="Externa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gif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ma"/><Relationship Id="rId7" Type="http://schemas.openxmlformats.org/officeDocument/2006/relationships/image" Target="../media/image13.gif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media7.wma"/><Relationship Id="rId7" Type="http://schemas.openxmlformats.org/officeDocument/2006/relationships/image" Target="../media/image5.gif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228600" y="0"/>
          <a:ext cx="3532188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7" imgW="1060704" imgH="1335024" progId="MS_ClipArt_Gallery.2">
                  <p:embed/>
                </p:oleObj>
              </mc:Choice>
              <mc:Fallback>
                <p:oleObj name="Clip" r:id="rId7" imgW="1060704" imgH="1335024" progId="MS_ClipArt_Gallery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3532188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7" descr="VietSof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4121150"/>
            <a:ext cx="4114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2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4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4724400"/>
            <a:ext cx="99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6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7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4648200"/>
            <a:ext cx="99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9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50292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0" descr="Butterfly-02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50292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 descr="Butterfly-02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2400" y="16764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blumen-pflanzen0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5257800"/>
            <a:ext cx="99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33" descr="Butterfly-02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5029200"/>
            <a:ext cx="1000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34" descr="Butterfly-03-jun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12954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5" name="WordArt 39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715000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3668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ECF1AD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ÂM NHẠC LỚP 5</a:t>
            </a: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1752600" y="33528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77"/>
    </mc:Choice>
    <mc:Fallback>
      <p:transition spd="slow" advTm="19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22222E-6 L -0.00469 0.3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09167 -0.5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9001E-7 L 0.3382 -0.757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615" grpId="0" animBg="1"/>
      <p:bldP spid="24615" grpId="1" animBg="1"/>
      <p:bldP spid="24618" grpId="0"/>
      <p:bldP spid="246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5703094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Câu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1+2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1628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Reo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vang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reo! Ca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vang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ca! </a:t>
            </a:r>
          </a:p>
          <a:p>
            <a:pPr marL="0" indent="0">
              <a:buNone/>
            </a:pP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Cất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tiếng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hát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vang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rừng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xanh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vang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đồng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!</a:t>
            </a:r>
          </a:p>
          <a:p>
            <a:pPr marL="0" indent="0">
              <a:buNone/>
            </a:pPr>
            <a:r>
              <a:rPr lang="en-US" sz="2800" dirty="0" smtClean="0">
                <a:ln w="0"/>
                <a:solidFill>
                  <a:schemeClr val="bg1"/>
                </a:solidFill>
                <a:effectLst/>
                <a:latin typeface="Arial" charset="0"/>
              </a:rPr>
              <a:t>La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bao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la,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tươi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xanh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tươi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, </a:t>
            </a:r>
            <a:endParaRPr lang="en-US" sz="2800" dirty="0" smtClean="0">
              <a:ln w="0"/>
              <a:solidFill>
                <a:schemeClr val="bg1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2800" dirty="0" err="1" smtClean="0">
                <a:ln w="0"/>
                <a:solidFill>
                  <a:schemeClr val="bg1"/>
                </a:solidFill>
                <a:effectLst/>
                <a:latin typeface="Arial" charset="0"/>
              </a:rPr>
              <a:t>ánh</a:t>
            </a:r>
            <a:r>
              <a:rPr lang="en-US" sz="2800" dirty="0" smtClean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sáng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tưng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bừng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hoa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/>
                <a:latin typeface="Arial" charset="0"/>
              </a:rPr>
              <a:t>lá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rial" charset="0"/>
              </a:rPr>
              <a:t>. </a:t>
            </a:r>
          </a:p>
          <a:p>
            <a:endParaRPr lang="en-US" sz="4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"/>
    </mc:Choice>
    <mc:Fallback>
      <p:transition spd="slow" advTm="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3" y="2819400"/>
            <a:ext cx="8540750" cy="44227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rung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đua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  <a:endParaRPr lang="en-US" b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effectLst/>
                <a:latin typeface="Arial" charset="0"/>
              </a:rPr>
              <a:t>Khắp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nơi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minh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rắc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gieo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nồng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4346575" cy="8683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/>
              </a:rPr>
              <a:t>Câu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3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34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91440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Gió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đón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gió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chiếu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  <a:r>
              <a:rPr lang="en-US" sz="2600" dirty="0" err="1" smtClean="0">
                <a:solidFill>
                  <a:srgbClr val="FF0000"/>
                </a:solidFill>
                <a:effectLst/>
                <a:latin typeface="Arial" charset="0"/>
              </a:rPr>
              <a:t>Bình</a:t>
            </a:r>
            <a:r>
              <a:rPr lang="en-US" sz="26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minh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ngập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Arial" charset="0"/>
              </a:rPr>
              <a:t>hồn</a:t>
            </a:r>
            <a:r>
              <a:rPr lang="en-US" sz="2600" dirty="0">
                <a:solidFill>
                  <a:srgbClr val="FF0000"/>
                </a:solidFill>
                <a:effectLst/>
                <a:latin typeface="Arial" charset="0"/>
              </a:rPr>
              <a:t> ta.</a:t>
            </a:r>
            <a:endParaRPr lang="en-US" sz="2600" b="1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4346575" cy="868363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  <a:effectLst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 4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2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458200" cy="205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rung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đua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Khắp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nơi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minh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rắc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gieo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nồng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effectLst/>
                <a:latin typeface="Arial" charset="0"/>
              </a:rPr>
              <a:t>Gió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đón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gió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chiếu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  <a:endParaRPr lang="en-US" b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effectLst/>
                <a:latin typeface="Arial" charset="0"/>
              </a:rPr>
              <a:t>Bình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minh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ngập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Arial" charset="0"/>
              </a:rPr>
              <a:t>hồn</a:t>
            </a:r>
            <a:r>
              <a:rPr lang="en-US" b="1" dirty="0">
                <a:solidFill>
                  <a:srgbClr val="FF0000"/>
                </a:solidFill>
                <a:effectLst/>
                <a:latin typeface="Arial" charset="0"/>
              </a:rPr>
              <a:t> ta.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990600"/>
            <a:ext cx="4346575" cy="868363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effectLst/>
              </a:rPr>
              <a:t> 3+4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1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346575" cy="868363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  <a:effectLst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 1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9139311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Reo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reo! Ca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ca!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Cất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tiếng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la,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ánh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tưng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bừng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lá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rung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đua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Khắp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nơi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rắc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gieo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hương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nồng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đón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chiếu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ngập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</a:rPr>
              <a:t>hồn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 ta.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4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667000"/>
            <a:ext cx="6564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8000"/>
                </a:solidFill>
                <a:latin typeface="+mn-lt"/>
              </a:rPr>
              <a:t>Líu</a:t>
            </a:r>
            <a:r>
              <a:rPr lang="en-US" sz="36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+mn-lt"/>
              </a:rPr>
              <a:t>líu</a:t>
            </a:r>
            <a:r>
              <a:rPr lang="en-US" sz="3600" dirty="0">
                <a:solidFill>
                  <a:srgbClr val="008000"/>
                </a:solidFill>
                <a:latin typeface="+mn-lt"/>
              </a:rPr>
              <a:t> lo </a:t>
            </a:r>
            <a:r>
              <a:rPr lang="en-US" sz="3600" dirty="0" err="1">
                <a:solidFill>
                  <a:srgbClr val="008000"/>
                </a:solidFill>
                <a:latin typeface="+mn-lt"/>
              </a:rPr>
              <a:t>lo</a:t>
            </a:r>
            <a:r>
              <a:rPr lang="en-US" sz="3600" dirty="0">
                <a:solidFill>
                  <a:srgbClr val="008000"/>
                </a:solidFill>
                <a:latin typeface="+mn-lt"/>
              </a:rPr>
              <a:t>! Ta ca </a:t>
            </a:r>
            <a:r>
              <a:rPr lang="en-US" sz="3600" dirty="0" err="1">
                <a:solidFill>
                  <a:srgbClr val="008000"/>
                </a:solidFill>
                <a:latin typeface="+mn-lt"/>
              </a:rPr>
              <a:t>hát</a:t>
            </a:r>
            <a:r>
              <a:rPr lang="en-US" sz="3600" dirty="0">
                <a:solidFill>
                  <a:srgbClr val="008000"/>
                </a:solidFill>
                <a:latin typeface="+mn-lt"/>
              </a:rPr>
              <a:t> say </a:t>
            </a:r>
            <a:r>
              <a:rPr lang="en-US" sz="3600" dirty="0" err="1">
                <a:solidFill>
                  <a:srgbClr val="008000"/>
                </a:solidFill>
                <a:latin typeface="+mn-lt"/>
              </a:rPr>
              <a:t>sưa</a:t>
            </a:r>
            <a:r>
              <a:rPr lang="en-US" sz="3600" dirty="0">
                <a:solidFill>
                  <a:srgbClr val="008000"/>
                </a:solidFill>
                <a:latin typeface="+mn-lt"/>
              </a:rPr>
              <a:t>. </a:t>
            </a:r>
          </a:p>
          <a:p>
            <a:endParaRPr lang="en-US" sz="36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219200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 2 –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 1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70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8382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215" y="236220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xuân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61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1066800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1+2</a:t>
            </a:r>
            <a:endParaRPr lang="en-US" sz="4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39794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Líu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líu</a:t>
            </a:r>
            <a:r>
              <a:rPr lang="en-US" sz="3200" dirty="0">
                <a:solidFill>
                  <a:srgbClr val="FF0000"/>
                </a:solidFill>
              </a:rPr>
              <a:t> lo </a:t>
            </a:r>
            <a:r>
              <a:rPr lang="en-US" sz="3200" dirty="0" err="1">
                <a:solidFill>
                  <a:srgbClr val="FF0000"/>
                </a:solidFill>
              </a:rPr>
              <a:t>lo</a:t>
            </a:r>
            <a:r>
              <a:rPr lang="en-US" sz="3200" dirty="0">
                <a:solidFill>
                  <a:srgbClr val="FF0000"/>
                </a:solidFill>
              </a:rPr>
              <a:t>! Ta ca </a:t>
            </a:r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say </a:t>
            </a:r>
            <a:r>
              <a:rPr lang="en-US" sz="3200" dirty="0" err="1">
                <a:solidFill>
                  <a:srgbClr val="FF0000"/>
                </a:solidFill>
              </a:rPr>
              <a:t>sưa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xuân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 smtClean="0">
                <a:solidFill>
                  <a:srgbClr val="008000"/>
                </a:solidFill>
                <a:latin typeface="Arial"/>
              </a:rPr>
              <a:t>. </a:t>
            </a:r>
            <a:endParaRPr lang="en-US" sz="3600" dirty="0">
              <a:solidFill>
                <a:srgbClr val="008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0668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4137" y="2362200"/>
            <a:ext cx="643618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! Ta ca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10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8382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4</a:t>
            </a:r>
            <a:endParaRPr lang="en-US" sz="4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3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CFF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286000"/>
            <a:ext cx="4572000" cy="4572000"/>
            <a:chOff x="1392" y="96"/>
            <a:chExt cx="2832" cy="3312"/>
          </a:xfrm>
        </p:grpSpPr>
        <p:pic>
          <p:nvPicPr>
            <p:cNvPr id="5128" name="Picture 6" descr="untitled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96"/>
              <a:ext cx="283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1392" y="96"/>
              <a:ext cx="2832" cy="3312"/>
            </a:xfrm>
            <a:prstGeom prst="rect">
              <a:avLst/>
            </a:prstGeom>
            <a:noFill/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24400" y="2286000"/>
            <a:ext cx="4419600" cy="4572000"/>
            <a:chOff x="3072" y="384"/>
            <a:chExt cx="2496" cy="3552"/>
          </a:xfrm>
        </p:grpSpPr>
        <p:pic>
          <p:nvPicPr>
            <p:cNvPr id="5126" name="Picture 4" descr="Picture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384"/>
              <a:ext cx="2496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3072" y="384"/>
              <a:ext cx="2496" cy="3552"/>
            </a:xfrm>
            <a:prstGeom prst="rect">
              <a:avLst/>
            </a:prstGeom>
            <a:noFill/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86568" y="685800"/>
            <a:ext cx="847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3"/>
    </mc:Choice>
    <mc:Fallback>
      <p:transition spd="slow" advTm="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838200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3+4</a:t>
            </a:r>
            <a:endParaRPr lang="en-US" sz="4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! Ta ca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muôn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4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295400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/>
              </a:rPr>
              <a:t>Đoạn</a:t>
            </a:r>
            <a:r>
              <a:rPr lang="en-US" sz="4000" b="1" dirty="0" smtClean="0">
                <a:solidFill>
                  <a:srgbClr val="008000"/>
                </a:solidFill>
                <a:latin typeface="Arial"/>
              </a:rPr>
              <a:t> 2</a:t>
            </a:r>
            <a:endParaRPr lang="en-US" sz="4000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! Ta ca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xuân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! Ta ca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muôn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11588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04800" y="990600"/>
            <a:ext cx="8563212" cy="5487096"/>
          </a:xfrm>
          <a:prstGeom prst="rect">
            <a:avLst/>
          </a:prstGeom>
          <a:gradFill>
            <a:gsLst>
              <a:gs pos="100000">
                <a:schemeClr val="tx1"/>
              </a:gs>
              <a:gs pos="74000">
                <a:schemeClr val="tx1"/>
              </a:gs>
              <a:gs pos="78500">
                <a:schemeClr val="tx1"/>
              </a:gs>
              <a:gs pos="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Reo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reo!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ca!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Cất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          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x                  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       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                            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             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x</a:t>
            </a:r>
            <a:endParaRPr lang="en-US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la,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ánh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lá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  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     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   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      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rung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đua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Khắp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rắc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gieo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hương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nồng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    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x           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     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đón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chiếu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ngập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hồn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ta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      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       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            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lo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! Ta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xuân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       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! Ta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     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năm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x                                </a:t>
            </a:r>
            <a:r>
              <a:rPr lang="en-US" sz="2000" dirty="0" err="1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A4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        </a:t>
            </a:r>
            <a:r>
              <a:rPr lang="en-US" sz="2000" dirty="0" err="1" smtClean="0">
                <a:solidFill>
                  <a:srgbClr val="0000A4"/>
                </a:solidFill>
                <a:latin typeface="Arial" charset="0"/>
              </a:rPr>
              <a:t>x</a:t>
            </a:r>
            <a:r>
              <a:rPr lang="en-US" sz="2000" dirty="0" smtClean="0">
                <a:solidFill>
                  <a:srgbClr val="0000A4"/>
                </a:solidFill>
                <a:latin typeface="Arial" charset="0"/>
              </a:rPr>
              <a:t>                 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228600"/>
            <a:ext cx="5272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Hát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kết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hợp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gõ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đệm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theo</a:t>
            </a:r>
            <a:r>
              <a:rPr lang="en-US" sz="2800" b="1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Arial"/>
              </a:rPr>
              <a:t>nhịp</a:t>
            </a:r>
            <a:endParaRPr lang="en-US" sz="2800" b="1" dirty="0">
              <a:solidFill>
                <a:srgbClr val="FF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7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9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9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91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9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91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1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91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91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Tạm biệt các em !</a:t>
            </a:r>
          </a:p>
        </p:txBody>
      </p:sp>
      <p:pic>
        <p:nvPicPr>
          <p:cNvPr id="16387" name="Picture 10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762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762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9050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8768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17526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500" y="2181225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16002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39624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304800" y="1524000"/>
            <a:ext cx="85344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Tiết học đã kết thúc </a:t>
            </a:r>
            <a:endParaRPr lang="en-US" sz="28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240" name="Lop 5-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4160" fill="hold"/>
                                        <p:tgtEl>
                                          <p:spTgt spid="9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0"/>
                </p:tgtEl>
              </p:cMediaNode>
            </p:audio>
          </p:childTnLst>
        </p:cTn>
      </p:par>
    </p:tnLst>
    <p:bldLst>
      <p:bldP spid="9225" grpId="0" animBg="1"/>
      <p:bldP spid="9225" grpId="1" animBg="1"/>
      <p:bldP spid="9225" grpId="2" animBg="1"/>
      <p:bldP spid="9239" grpId="0" animBg="1"/>
      <p:bldP spid="92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7" name="Picture 3" descr="Hinh nen (frame-flower-border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lum bright="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148" name="Picture 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44196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6482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4196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33400" y="40386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10000"/>
            <a:ext cx="180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9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1248">
            <a:off x="609600" y="3048000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0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1248">
            <a:off x="1219200" y="3200400"/>
            <a:ext cx="828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1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1248">
            <a:off x="7450138" y="3962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1248">
            <a:off x="7924800" y="3276600"/>
            <a:ext cx="828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3113088" y="2273161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Nhạc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Lưu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Hữu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Phước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8" name="Rectangle 26"/>
          <p:cNvSpPr>
            <a:spLocks noChangeArrowheads="1"/>
          </p:cNvSpPr>
          <p:nvPr/>
        </p:nvSpPr>
        <p:spPr bwMode="auto">
          <a:xfrm>
            <a:off x="3352800" y="838200"/>
            <a:ext cx="235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FF0066"/>
                </a:solidFill>
                <a:latin typeface="Arial" charset="0"/>
              </a:rPr>
              <a:t>Âm nhạc</a:t>
            </a: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676275" y="1514881"/>
            <a:ext cx="7868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Tiết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1: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Arial" charset="0"/>
              </a:rPr>
              <a:t>hát</a:t>
            </a:r>
            <a:r>
              <a:rPr lang="en-US" sz="3200" b="1" dirty="0" smtClean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3200" b="1" i="1" dirty="0" smtClean="0">
                <a:solidFill>
                  <a:srgbClr val="000099"/>
                </a:solidFill>
                <a:latin typeface="Arial" charset="0"/>
              </a:rPr>
              <a:t>Reo </a:t>
            </a:r>
            <a:r>
              <a:rPr lang="en-US" sz="3200" b="1" i="1" dirty="0" err="1">
                <a:solidFill>
                  <a:srgbClr val="000099"/>
                </a:solidFill>
                <a:latin typeface="Arial" charset="0"/>
              </a:rPr>
              <a:t>vang</a:t>
            </a:r>
            <a:r>
              <a:rPr lang="en-US" sz="3200" b="1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Arial" charset="0"/>
              </a:rPr>
              <a:t>bình</a:t>
            </a:r>
            <a:r>
              <a:rPr lang="en-US" sz="3200" b="1" i="1" dirty="0">
                <a:solidFill>
                  <a:srgbClr val="000099"/>
                </a:solidFill>
                <a:latin typeface="Arial" charset="0"/>
              </a:rPr>
              <a:t> minh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7"/>
    </mc:Choice>
    <mc:Fallback>
      <p:transition spd="slow" advTm="3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200" grpId="0"/>
      <p:bldP spid="50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04175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Nhạc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Hữu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Phước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229374"/>
            <a:ext cx="3310415" cy="4419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2580" y="2438400"/>
            <a:ext cx="56621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sĩ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Lưu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Hữu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Phước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(1921-1989)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quê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ở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huyện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Ô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Môn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(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Cần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Thơ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)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là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sĩ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nổi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tiếng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ở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nước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ta.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Ông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nhiều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đóng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góp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quan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trọng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nền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âm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nhạc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Việt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Nam.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Đặc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biệt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đối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thiếu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nhi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, </a:t>
            </a:r>
            <a:endParaRPr lang="en-US" sz="2400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dirty="0" err="1" smtClean="0">
                <a:solidFill>
                  <a:srgbClr val="660066"/>
                </a:solidFill>
                <a:latin typeface="Arial" charset="0"/>
              </a:rPr>
              <a:t>Ông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sáng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tác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rất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nhiều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hát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</a:rPr>
              <a:t>như</a:t>
            </a:r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: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Múa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vui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,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thiếu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nhi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thế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giới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liên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hoan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, </a:t>
            </a:r>
            <a:endParaRPr lang="en-US" sz="2400" b="1" i="1" dirty="0" smtClean="0">
              <a:solidFill>
                <a:srgbClr val="660066"/>
              </a:solidFill>
              <a:latin typeface="Arial" charset="0"/>
            </a:endParaRPr>
          </a:p>
          <a:p>
            <a:r>
              <a:rPr lang="en-US" sz="2400" b="1" i="1" dirty="0" smtClean="0">
                <a:solidFill>
                  <a:srgbClr val="660066"/>
                </a:solidFill>
                <a:latin typeface="Arial" charset="0"/>
              </a:rPr>
              <a:t>Reo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vang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Arial" charset="0"/>
              </a:rPr>
              <a:t>bình</a:t>
            </a:r>
            <a:r>
              <a:rPr lang="en-US" sz="2400" b="1" i="1" dirty="0">
                <a:solidFill>
                  <a:srgbClr val="660066"/>
                </a:solidFill>
                <a:latin typeface="Arial" charset="0"/>
              </a:rPr>
              <a:t> minh…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"/>
    </mc:Choice>
    <mc:Fallback>
      <p:transition spd="slow" advTm="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6769"/>
            <a:ext cx="6705600" cy="679123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"/>
    </mc:Choice>
    <mc:Fallback>
      <p:transition spd="slow" advTm="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5911850"/>
            <a:ext cx="9144000" cy="1384300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Arial" charset="0"/>
              </a:rPr>
              <a:t>Bài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hát</a:t>
            </a:r>
            <a:r>
              <a:rPr lang="en-US" sz="2800" dirty="0">
                <a:latin typeface="Arial" charset="0"/>
              </a:rPr>
              <a:t> “Reo </a:t>
            </a:r>
            <a:r>
              <a:rPr lang="en-US" sz="2800" dirty="0" err="1">
                <a:latin typeface="Arial" charset="0"/>
              </a:rPr>
              <a:t>vang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bình</a:t>
            </a:r>
            <a:r>
              <a:rPr lang="en-US" sz="2800" dirty="0">
                <a:latin typeface="Arial" charset="0"/>
              </a:rPr>
              <a:t> minh” </a:t>
            </a:r>
            <a:r>
              <a:rPr lang="en-US" sz="2800" dirty="0" err="1">
                <a:latin typeface="Arial" charset="0"/>
              </a:rPr>
              <a:t>nh</a:t>
            </a:r>
            <a:r>
              <a:rPr lang="vi-VN" sz="2800" dirty="0">
                <a:latin typeface="Arial" charset="0"/>
              </a:rPr>
              <a:t>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một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bức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tranh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phong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buổi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sáng</a:t>
            </a:r>
            <a:r>
              <a:rPr lang="en-US" sz="2800" dirty="0">
                <a:latin typeface="Arial" charset="0"/>
              </a:rPr>
              <a:t> </a:t>
            </a:r>
            <a:r>
              <a:rPr lang="vi-VN" sz="2800" dirty="0">
                <a:latin typeface="Arial" charset="0"/>
              </a:rPr>
              <a:t>đ</a:t>
            </a:r>
            <a:r>
              <a:rPr lang="en-US" sz="2800" dirty="0" err="1">
                <a:latin typeface="Arial" charset="0"/>
              </a:rPr>
              <a:t>ầy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màu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sắc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rực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rỡ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âm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thanh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lôi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cuốn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hấp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dẫn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5867400"/>
            <a:chOff x="1392" y="96"/>
            <a:chExt cx="2832" cy="3312"/>
          </a:xfrm>
        </p:grpSpPr>
        <p:pic>
          <p:nvPicPr>
            <p:cNvPr id="14340" name="Picture 7" descr="untitled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96"/>
              <a:ext cx="283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Rectangle 10"/>
            <p:cNvSpPr>
              <a:spLocks noChangeArrowheads="1"/>
            </p:cNvSpPr>
            <p:nvPr/>
          </p:nvSpPr>
          <p:spPr bwMode="auto">
            <a:xfrm>
              <a:off x="1392" y="96"/>
              <a:ext cx="2832" cy="3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"/>
    </mc:Choice>
    <mc:Fallback>
      <p:transition spd="slow" advTm="1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74000">
              <a:schemeClr val="tx1"/>
            </a:gs>
            <a:gs pos="78500">
              <a:schemeClr val="tx1"/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blumen-pflanzen0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733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FloralCorner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98582" flipV="1">
            <a:off x="152400" y="4875213"/>
            <a:ext cx="1711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5791200"/>
            <a:ext cx="1363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5791200"/>
            <a:ext cx="1363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019800"/>
            <a:ext cx="1363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5943600"/>
            <a:ext cx="1363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715000"/>
            <a:ext cx="1363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blumenpflanzen05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4738" y="5715000"/>
            <a:ext cx="1363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11588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8206" name="Picture 23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914400" y="4875213"/>
            <a:ext cx="1522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5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2057400" y="4800600"/>
            <a:ext cx="130651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04800" y="1102144"/>
            <a:ext cx="8229600" cy="3416320"/>
          </a:xfrm>
          <a:prstGeom prst="rect">
            <a:avLst/>
          </a:prstGeom>
          <a:gradFill>
            <a:gsLst>
              <a:gs pos="100000">
                <a:schemeClr val="tx1"/>
              </a:gs>
              <a:gs pos="74000">
                <a:schemeClr val="tx1"/>
              </a:gs>
              <a:gs pos="78500">
                <a:schemeClr val="tx1"/>
              </a:gs>
              <a:gs pos="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0070C0"/>
                </a:solidFill>
                <a:latin typeface="Arial" charset="0"/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 1: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Reo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reo!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ca!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Cất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vang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la,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ánh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lá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rung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đua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Khắp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rắc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gieo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hương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nồng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đón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gió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chiếu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ngập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hồn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ta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0070C0"/>
                </a:solidFill>
                <a:latin typeface="Arial" charset="0"/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 2:</a:t>
            </a:r>
            <a:endParaRPr lang="en-US" sz="20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líu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lo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! Ta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xuân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! Ta ca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say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sưa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Hát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chào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mừng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muôn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6069" y="252184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ca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6"/>
    </mc:Choice>
    <mc:Fallback>
      <p:transition spd="slow" advTm="6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9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9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510588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Đoạn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1-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Câu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1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96829"/>
            <a:ext cx="854075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Reo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vang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reo! Ca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vang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ca! </a:t>
            </a:r>
            <a:endParaRPr lang="en-US" dirty="0" smtClean="0">
              <a:solidFill>
                <a:srgbClr val="0000CC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CC"/>
                </a:solidFill>
                <a:effectLst/>
                <a:latin typeface="Arial" charset="0"/>
              </a:rPr>
              <a:t>Cất</a:t>
            </a:r>
            <a:r>
              <a:rPr lang="en-US" dirty="0" smtClean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tiếng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hát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vang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rừng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xanh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vang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/>
                <a:latin typeface="Arial" charset="0"/>
              </a:rPr>
              <a:t>đồng</a:t>
            </a:r>
            <a:r>
              <a:rPr lang="en-US" dirty="0">
                <a:solidFill>
                  <a:srgbClr val="0000CC"/>
                </a:solidFill>
                <a:effectLst/>
                <a:latin typeface="Arial" charset="0"/>
              </a:rPr>
              <a:t>!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"/>
    </mc:Choice>
    <mc:Fallback>
      <p:transition spd="slow" advTm="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838200"/>
            <a:ext cx="8510588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Câu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2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La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bao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la,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tươi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xanh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tươi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, </a:t>
            </a:r>
            <a:endParaRPr lang="en-US" sz="4400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  <a:effectLst/>
                <a:latin typeface="Arial" charset="0"/>
              </a:rPr>
              <a:t>ánh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sáng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tưng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bừng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hoa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Arial" charset="0"/>
              </a:rPr>
              <a:t>lá</a:t>
            </a:r>
            <a:r>
              <a:rPr lang="en-US" sz="4400" dirty="0">
                <a:solidFill>
                  <a:srgbClr val="FF0000"/>
                </a:solidFill>
                <a:effectLst/>
                <a:latin typeface="Arial" charset="0"/>
              </a:rPr>
              <a:t>. </a:t>
            </a:r>
          </a:p>
          <a:p>
            <a:endParaRPr lang="en-US" sz="4400" dirty="0">
              <a:effectLst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4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"/>
    </mc:Choice>
    <mc:Fallback>
      <p:transition spd="slow" advTm="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7|0.8|0.9|0.7"/>
</p:tagLst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1699</TotalTime>
  <Words>791</Words>
  <Application>Microsoft Office PowerPoint</Application>
  <PresentationFormat>On-screen Show (4:3)</PresentationFormat>
  <Paragraphs>93</Paragraphs>
  <Slides>23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.VnTime</vt:lpstr>
      <vt:lpstr>Arial</vt:lpstr>
      <vt:lpstr>Times New Roman</vt:lpstr>
      <vt:lpstr>Wingdings</vt:lpstr>
      <vt:lpstr>Clouds</vt:lpstr>
      <vt:lpstr>Clip</vt:lpstr>
      <vt:lpstr>PowerPoint Presentation</vt:lpstr>
      <vt:lpstr>PowerPoint Presentation</vt:lpstr>
      <vt:lpstr>PowerPoint Presentation</vt:lpstr>
      <vt:lpstr>Nhạc sĩ Lưu Hữu Phước</vt:lpstr>
      <vt:lpstr>PowerPoint Presentation</vt:lpstr>
      <vt:lpstr>PowerPoint Presentation</vt:lpstr>
      <vt:lpstr>PowerPoint Presentation</vt:lpstr>
      <vt:lpstr>Đoạn 1- Câu 1  </vt:lpstr>
      <vt:lpstr>Câu 2  </vt:lpstr>
      <vt:lpstr>Câu 1+2  </vt:lpstr>
      <vt:lpstr>Câu 3</vt:lpstr>
      <vt:lpstr>Câu 4</vt:lpstr>
      <vt:lpstr>Câu 3+4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HOP NHAT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HONG TRUONG</dc:creator>
  <cp:lastModifiedBy>Admin</cp:lastModifiedBy>
  <cp:revision>42</cp:revision>
  <dcterms:created xsi:type="dcterms:W3CDTF">2006-12-20T08:33:15Z</dcterms:created>
  <dcterms:modified xsi:type="dcterms:W3CDTF">2021-08-29T08:55:55Z</dcterms:modified>
</cp:coreProperties>
</file>