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22"/>
  </p:notesMasterIdLst>
  <p:sldIdLst>
    <p:sldId id="276" r:id="rId4"/>
    <p:sldId id="363" r:id="rId5"/>
    <p:sldId id="304" r:id="rId6"/>
    <p:sldId id="305" r:id="rId7"/>
    <p:sldId id="307" r:id="rId8"/>
    <p:sldId id="308" r:id="rId9"/>
    <p:sldId id="263" r:id="rId10"/>
    <p:sldId id="361" r:id="rId11"/>
    <p:sldId id="364" r:id="rId12"/>
    <p:sldId id="366" r:id="rId13"/>
    <p:sldId id="365" r:id="rId14"/>
    <p:sldId id="354" r:id="rId15"/>
    <p:sldId id="355" r:id="rId16"/>
    <p:sldId id="368" r:id="rId17"/>
    <p:sldId id="358" r:id="rId18"/>
    <p:sldId id="362" r:id="rId19"/>
    <p:sldId id="272" r:id="rId20"/>
    <p:sldId id="260" r:id="rId21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240" autoAdjust="0"/>
  </p:normalViewPr>
  <p:slideViewPr>
    <p:cSldViewPr snapToGrid="0">
      <p:cViewPr varScale="1">
        <p:scale>
          <a:sx n="46" d="100"/>
          <a:sy n="46" d="100"/>
        </p:scale>
        <p:origin x="1420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9027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BT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CV 3799,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Nêu</a:t>
            </a:r>
            <a:r>
              <a:rPr lang="en-US" dirty="0"/>
              <a:t> mph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mua</a:t>
            </a:r>
            <a:r>
              <a:rPr lang="en-US" dirty="0"/>
              <a:t> </a:t>
            </a:r>
            <a:r>
              <a:rPr lang="en-US" dirty="0" err="1"/>
              <a:t>vở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quyển</a:t>
            </a:r>
            <a:r>
              <a:rPr lang="en-US" dirty="0"/>
              <a:t> </a:t>
            </a:r>
            <a:r>
              <a:rPr lang="en-US" dirty="0" err="1"/>
              <a:t>vở</a:t>
            </a:r>
            <a:r>
              <a:rPr lang="en-US" dirty="0"/>
              <a:t> </a:t>
            </a:r>
            <a:r>
              <a:rPr lang="en-US" dirty="0" err="1"/>
              <a:t>mua</a:t>
            </a:r>
            <a:r>
              <a:rPr lang="en-US" dirty="0"/>
              <a:t> </a:t>
            </a:r>
            <a:r>
              <a:rPr lang="en-US" dirty="0" err="1"/>
              <a:t>được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=&gt; Qua BT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1813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BT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CV 3799,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Nêu</a:t>
            </a:r>
            <a:r>
              <a:rPr lang="en-US" dirty="0"/>
              <a:t> mph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mua</a:t>
            </a:r>
            <a:r>
              <a:rPr lang="en-US" dirty="0"/>
              <a:t> </a:t>
            </a:r>
            <a:r>
              <a:rPr lang="en-US" dirty="0" err="1"/>
              <a:t>vở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quyển</a:t>
            </a:r>
            <a:r>
              <a:rPr lang="en-US" dirty="0"/>
              <a:t> </a:t>
            </a:r>
            <a:r>
              <a:rPr lang="en-US" dirty="0" err="1"/>
              <a:t>vở</a:t>
            </a:r>
            <a:r>
              <a:rPr lang="en-US" dirty="0"/>
              <a:t> </a:t>
            </a:r>
            <a:r>
              <a:rPr lang="en-US" dirty="0" err="1"/>
              <a:t>mua</a:t>
            </a:r>
            <a:r>
              <a:rPr lang="en-US" dirty="0"/>
              <a:t> </a:t>
            </a:r>
            <a:r>
              <a:rPr lang="en-US" dirty="0" err="1"/>
              <a:t>được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=&gt; Qua BT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2257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BT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CV 3799,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7940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5060" indent="-2904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1631" indent="-23232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6283" indent="-23232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0936" indent="-23232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100D4A-1857-4D6E-A62F-345EB8AA07FE}" type="slidenum">
              <a:rPr lang="en-US" smtClean="0"/>
              <a:pPr eaLnBrk="1" hangingPunct="1"/>
              <a:t>13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khác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3162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Qua </a:t>
            </a:r>
            <a:r>
              <a:rPr lang="en-US" dirty="0" err="1"/>
              <a:t>các</a:t>
            </a:r>
            <a:r>
              <a:rPr lang="en-US" dirty="0"/>
              <a:t> BT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6321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HS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: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ra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54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dirty="0"/>
              <a:t>Khi </a:t>
            </a:r>
            <a:r>
              <a:rPr lang="en-US" dirty="0" err="1"/>
              <a:t>giải</a:t>
            </a:r>
            <a:r>
              <a:rPr lang="en-US" baseline="0" dirty="0"/>
              <a:t> </a:t>
            </a:r>
            <a:r>
              <a:rPr lang="en-US" baseline="0" dirty="0" err="1"/>
              <a:t>bài</a:t>
            </a:r>
            <a:r>
              <a:rPr lang="en-US" baseline="0" dirty="0"/>
              <a:t> </a:t>
            </a:r>
            <a:r>
              <a:rPr lang="en-US" baseline="0" dirty="0" err="1"/>
              <a:t>toán</a:t>
            </a:r>
            <a:r>
              <a:rPr lang="en-US" baseline="0" dirty="0"/>
              <a:t> </a:t>
            </a:r>
            <a:r>
              <a:rPr lang="en-US" baseline="0" dirty="0" err="1"/>
              <a:t>cần</a:t>
            </a:r>
            <a:r>
              <a:rPr lang="en-US" baseline="0" dirty="0"/>
              <a:t> </a:t>
            </a:r>
            <a:r>
              <a:rPr lang="en-US" baseline="0" dirty="0" err="1"/>
              <a:t>lưu</a:t>
            </a:r>
            <a:r>
              <a:rPr lang="en-US" baseline="0" dirty="0"/>
              <a:t> ý </a:t>
            </a:r>
            <a:r>
              <a:rPr lang="en-US" baseline="0" dirty="0" err="1"/>
              <a:t>điều</a:t>
            </a:r>
            <a:r>
              <a:rPr lang="en-US" baseline="0" dirty="0"/>
              <a:t> </a:t>
            </a:r>
            <a:r>
              <a:rPr lang="en-US" baseline="0" dirty="0" err="1"/>
              <a:t>gì</a:t>
            </a:r>
            <a:r>
              <a:rPr lang="en-US" baseline="0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847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0F1F-6A0B-4DB9-84D7-DFDC2FE38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E317-9F5D-4BE2-82E5-4C10C762E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E840D-A4DD-44DF-A344-36EAD0D1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B163E-ABFC-4DD3-86D9-F60715AC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D4887-EC00-40EA-B0D3-4B0A3ECE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291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8A23-FF33-4213-84DF-D9646231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F594D-0891-4D04-9383-FD125A6DD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5F090-0F75-4670-8123-B8807B09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1DB30-B540-40B1-86B1-BAEF8EBE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8219-3C4C-4876-BAB1-80CB193D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B470B-B147-4461-844C-7DF2238F0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3D972-FDDB-4E45-AC1C-E1825392B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C2B7D-951B-4594-BE70-26820786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ECBA6-5FF4-48C3-9EF4-58BA8DDC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F6A52-5F45-4A5D-AF4D-2CE48580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382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5C9F7-D39A-4E0E-B03C-A61F9F63A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69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48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17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13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8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1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51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2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C60C-8618-46AD-82FB-74EFFF22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C9C31-DB43-4DE0-BBAE-F6533C7D0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BF5FA-C717-47B0-9147-7095DAD6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16B44-75AE-4021-8DA4-C2C9231D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8A47E-0FA1-4D07-9575-3DAE9B3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9695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29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1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866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72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83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3173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933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1248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173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3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1CF6-67B5-485A-AFB2-FC21C726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35E1A-39CC-441E-B90C-4356CEF96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EF07A-9F41-451F-8ABB-B8032FD5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DB6F8-4ACC-4A4D-A7FC-D70EA8C5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CE8AE-BF2D-4327-BC7C-68E82697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0911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3291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393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389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082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FF15-655C-4582-BD93-0E0D78D47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9B8A-59DA-43EC-8D31-417E5BE67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0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166E8-70FA-498F-A185-66694154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69655-3A4A-4E4B-9C62-0C9ED45ED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489C4-AF11-4BFD-81C1-1025F5633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6C25E-ECBE-4B92-8E86-21375819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D08B1-C7A0-4AA1-826A-EB7B249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D1532-F6D5-444C-AA1E-3C957426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083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C42C-C8D8-487F-9C00-C48EBBA9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D0D14-930A-4682-84CF-38DB0E0AE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5F1D2-5EDC-47C7-A9D1-785E1C8B1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A686-148F-4DAD-BD39-9BD8331D9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0777B-E858-4CF5-9160-EC8707666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BE4070-16AC-4EDD-96C5-5AE361D6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B043A7-929C-470D-A4BE-C2F4D588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4C6AA-44DE-4D51-9510-0A806B7A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30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9964-08F6-4BC0-BD1D-B3099953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84694-FC6B-47F0-B6D6-9BF58624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23B09-0F29-4D33-8B65-851AC550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10744A-2483-4891-945B-C0B16975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6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EF1E3-8B28-4ACC-B472-69AE99ED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EBF5C-03F3-4922-B6F5-65DD0C76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CB553-09C5-4FF7-8BE8-32496D27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34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CFF6-2056-4B58-ADD3-51595110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9CE0-C8FE-472C-9C20-A80C3C462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DF73F-6AB4-41C3-BA4C-3C4E890D9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0722A-50A2-489F-9A73-4E8FE306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F741A-656B-4A0A-921D-76E436A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869C7-3458-44DA-9C1B-A95D28E4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601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EE83-D48E-4134-A69C-30F2DB41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25701-90DE-41E4-AE94-C173571E7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50613-A124-46F2-BB74-6CF629F59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43506-D81B-47EE-AD1C-DDC7DE67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686FE-DB66-494C-9874-A780A818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C207F-772D-4434-B846-24E2D526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992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8569-83E0-495F-A414-B3FA911A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0D851-540A-4C2B-80DF-E973A01E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E3F5E-249B-450D-BFB8-31B192538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938F0-CD65-4F7F-9B72-F499B6126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FDB71-DFAF-4BE5-8CD5-AF1EF98BE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171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BFF15-655C-4582-BD93-0E0D78D47BE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59B8A-59DA-43EC-8D31-417E5BE6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BFF15-655C-4582-BD93-0E0D78D47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59B8A-59DA-43EC-8D31-417E5BE67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8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5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1888617" y="2921167"/>
            <a:ext cx="78467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LUYỆN TẬP (21)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148943"/>
              </p:ext>
            </p:extLst>
          </p:nvPr>
        </p:nvGraphicFramePr>
        <p:xfrm>
          <a:off x="290946" y="4393177"/>
          <a:ext cx="3512127" cy="228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2191817" imgH="1424635" progId="MS_ClipArt_Gallery.2">
                  <p:embed/>
                </p:oleObj>
              </mc:Choice>
              <mc:Fallback>
                <p:oleObj name="Clip" r:id="rId4" imgW="2191817" imgH="1424635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6" y="4393177"/>
                        <a:ext cx="3512127" cy="2281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3741316" y="1905505"/>
            <a:ext cx="47093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48"/>
          <p:cNvSpPr txBox="1">
            <a:spLocks noChangeArrowheads="1"/>
          </p:cNvSpPr>
          <p:nvPr/>
        </p:nvSpPr>
        <p:spPr bwMode="auto">
          <a:xfrm>
            <a:off x="2336800" y="304801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/>
          </a:p>
        </p:txBody>
      </p:sp>
      <p:sp>
        <p:nvSpPr>
          <p:cNvPr id="3077" name="Text Box 154"/>
          <p:cNvSpPr txBox="1">
            <a:spLocks noChangeArrowheads="1"/>
          </p:cNvSpPr>
          <p:nvPr/>
        </p:nvSpPr>
        <p:spPr bwMode="auto">
          <a:xfrm>
            <a:off x="2336800" y="685800"/>
            <a:ext cx="721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</a:rPr>
              <a:t>        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83109" name="Text Box 165"/>
          <p:cNvSpPr txBox="1">
            <a:spLocks noChangeArrowheads="1"/>
          </p:cNvSpPr>
          <p:nvPr/>
        </p:nvSpPr>
        <p:spPr bwMode="auto">
          <a:xfrm>
            <a:off x="215551" y="197767"/>
            <a:ext cx="1179315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10 000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5000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eaLnBrk="1" hangingPunct="1"/>
            <a:r>
              <a:rPr lang="en-US" sz="2400" b="1" dirty="0"/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just" eaLnBrk="1" hangingPunct="1">
              <a:spcBef>
                <a:spcPct val="50000"/>
              </a:spcBef>
            </a:pPr>
            <a:endParaRPr lang="en-US" sz="2400" b="1" dirty="0"/>
          </a:p>
        </p:txBody>
      </p:sp>
      <p:sp>
        <p:nvSpPr>
          <p:cNvPr id="83116" name="Text Box 172"/>
          <p:cNvSpPr txBox="1">
            <a:spLocks noChangeArrowheads="1"/>
          </p:cNvSpPr>
          <p:nvPr/>
        </p:nvSpPr>
        <p:spPr bwMode="auto">
          <a:xfrm>
            <a:off x="5101055" y="2505403"/>
            <a:ext cx="264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117" name="Text Box 173"/>
          <p:cNvSpPr txBox="1">
            <a:spLocks noChangeArrowheads="1"/>
          </p:cNvSpPr>
          <p:nvPr/>
        </p:nvSpPr>
        <p:spPr bwMode="auto">
          <a:xfrm>
            <a:off x="3336909" y="3183581"/>
            <a:ext cx="629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3118" name="Text Box 174"/>
          <p:cNvSpPr txBox="1">
            <a:spLocks noChangeArrowheads="1"/>
          </p:cNvSpPr>
          <p:nvPr/>
        </p:nvSpPr>
        <p:spPr bwMode="auto">
          <a:xfrm>
            <a:off x="3546838" y="3871207"/>
            <a:ext cx="548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10 000 x 25 =  250 000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83119" name="Text Box 175"/>
          <p:cNvSpPr txBox="1">
            <a:spLocks noChangeArrowheads="1"/>
          </p:cNvSpPr>
          <p:nvPr/>
        </p:nvSpPr>
        <p:spPr bwMode="auto">
          <a:xfrm>
            <a:off x="2064328" y="4573596"/>
            <a:ext cx="976745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5000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3120" name="Text Box 176"/>
          <p:cNvSpPr txBox="1">
            <a:spLocks noChangeArrowheads="1"/>
          </p:cNvSpPr>
          <p:nvPr/>
        </p:nvSpPr>
        <p:spPr bwMode="auto">
          <a:xfrm>
            <a:off x="3837709" y="5434652"/>
            <a:ext cx="52224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250 000 : 5000 = 50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83121" name="Text Box 177"/>
          <p:cNvSpPr txBox="1">
            <a:spLocks noChangeArrowheads="1"/>
          </p:cNvSpPr>
          <p:nvPr/>
        </p:nvSpPr>
        <p:spPr bwMode="auto">
          <a:xfrm>
            <a:off x="5046325" y="5963612"/>
            <a:ext cx="44915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 50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70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40" name="Text Box 76"/>
          <p:cNvSpPr txBox="1">
            <a:spLocks noChangeArrowheads="1"/>
          </p:cNvSpPr>
          <p:nvPr/>
        </p:nvSpPr>
        <p:spPr bwMode="auto">
          <a:xfrm>
            <a:off x="1574799" y="1594142"/>
            <a:ext cx="87075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10000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5000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8141" name="Text Box 77"/>
          <p:cNvSpPr txBox="1">
            <a:spLocks noChangeArrowheads="1"/>
          </p:cNvSpPr>
          <p:nvPr/>
        </p:nvSpPr>
        <p:spPr bwMode="auto">
          <a:xfrm>
            <a:off x="3881581" y="2357368"/>
            <a:ext cx="6400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10000 : 5000 = 2 (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102" name="Text Box 78"/>
          <p:cNvSpPr txBox="1">
            <a:spLocks noChangeArrowheads="1"/>
          </p:cNvSpPr>
          <p:nvPr/>
        </p:nvSpPr>
        <p:spPr bwMode="auto">
          <a:xfrm>
            <a:off x="2540000" y="3124201"/>
            <a:ext cx="508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/>
          </a:p>
        </p:txBody>
      </p:sp>
      <p:sp>
        <p:nvSpPr>
          <p:cNvPr id="88143" name="Text Box 79"/>
          <p:cNvSpPr txBox="1">
            <a:spLocks noChangeArrowheads="1"/>
          </p:cNvSpPr>
          <p:nvPr/>
        </p:nvSpPr>
        <p:spPr bwMode="auto">
          <a:xfrm>
            <a:off x="796636" y="3031091"/>
            <a:ext cx="114115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5000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8144" name="Text Box 80"/>
          <p:cNvSpPr txBox="1">
            <a:spLocks noChangeArrowheads="1"/>
          </p:cNvSpPr>
          <p:nvPr/>
        </p:nvSpPr>
        <p:spPr bwMode="auto">
          <a:xfrm>
            <a:off x="2399144" y="3863931"/>
            <a:ext cx="5892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/>
              <a:t>           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25 x 2 = 50 (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8145" name="Text Box 81"/>
          <p:cNvSpPr txBox="1">
            <a:spLocks noChangeArrowheads="1"/>
          </p:cNvSpPr>
          <p:nvPr/>
        </p:nvSpPr>
        <p:spPr bwMode="auto">
          <a:xfrm>
            <a:off x="5907614" y="4482008"/>
            <a:ext cx="44915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 50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Oval 82"/>
          <p:cNvSpPr>
            <a:spLocks noChangeArrowheads="1"/>
          </p:cNvSpPr>
          <p:nvPr/>
        </p:nvSpPr>
        <p:spPr bwMode="auto">
          <a:xfrm>
            <a:off x="415637" y="342900"/>
            <a:ext cx="32512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88147" name="Text Box 83"/>
          <p:cNvSpPr txBox="1">
            <a:spLocks noChangeArrowheads="1"/>
          </p:cNvSpPr>
          <p:nvPr/>
        </p:nvSpPr>
        <p:spPr bwMode="auto">
          <a:xfrm>
            <a:off x="5181600" y="762000"/>
            <a:ext cx="264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</p:spTree>
    <p:extLst>
      <p:ext uri="{BB962C8B-B14F-4D97-AF65-F5344CB8AC3E}">
        <p14:creationId xmlns:p14="http://schemas.microsoft.com/office/powerpoint/2010/main" val="1996152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184364" y="3222148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</a:rPr>
              <a:t>  </a:t>
            </a:r>
            <a:r>
              <a:rPr lang="en-US" sz="3600" b="1" u="sng" dirty="0" err="1">
                <a:solidFill>
                  <a:srgbClr val="3333FF"/>
                </a:solidFill>
                <a:latin typeface="Times New Roman" pitchFamily="18" charset="0"/>
              </a:rPr>
              <a:t>Tóm</a:t>
            </a:r>
            <a:r>
              <a:rPr lang="en-US" sz="3600" b="1" u="sng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3333FF"/>
                </a:solidFill>
                <a:latin typeface="Times New Roman" pitchFamily="18" charset="0"/>
              </a:rPr>
              <a:t>tắt</a:t>
            </a:r>
            <a:r>
              <a:rPr lang="en-US" sz="3600" b="1" u="sng" dirty="0">
                <a:solidFill>
                  <a:srgbClr val="3333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5123" name="Line 29"/>
          <p:cNvSpPr>
            <a:spLocks noChangeShapeType="1"/>
          </p:cNvSpPr>
          <p:nvPr/>
        </p:nvSpPr>
        <p:spPr bwMode="auto">
          <a:xfrm>
            <a:off x="5384800" y="556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997" name="Text Box 413"/>
          <p:cNvSpPr txBox="1">
            <a:spLocks noChangeArrowheads="1"/>
          </p:cNvSpPr>
          <p:nvPr/>
        </p:nvSpPr>
        <p:spPr bwMode="auto">
          <a:xfrm>
            <a:off x="184364" y="223996"/>
            <a:ext cx="1178274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con).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3 000 000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7998" name="Text Box 414"/>
          <p:cNvSpPr txBox="1">
            <a:spLocks noChangeArrowheads="1"/>
          </p:cNvSpPr>
          <p:nvPr/>
        </p:nvSpPr>
        <p:spPr bwMode="auto">
          <a:xfrm>
            <a:off x="724362" y="3886462"/>
            <a:ext cx="93139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3 000 000 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67999" name="Text Box 415"/>
          <p:cNvSpPr txBox="1">
            <a:spLocks noChangeArrowheads="1"/>
          </p:cNvSpPr>
          <p:nvPr/>
        </p:nvSpPr>
        <p:spPr bwMode="auto">
          <a:xfrm>
            <a:off x="681081" y="4611545"/>
            <a:ext cx="86608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8841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7" grpId="0"/>
      <p:bldP spid="5123" grpId="0" animBg="1"/>
      <p:bldP spid="67998" grpId="0"/>
      <p:bldP spid="679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4777526" y="173051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 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</a:rPr>
              <a:t>giải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414184" y="923471"/>
            <a:ext cx="751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414184" y="1606672"/>
            <a:ext cx="650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3 000 000 x 3 = 9 000 000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54468" y="2191447"/>
            <a:ext cx="1153753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3160184" y="3259174"/>
            <a:ext cx="701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9 000 000 :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 + 1)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= 2 250 000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654468" y="3843949"/>
            <a:ext cx="112941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3210984" y="4793082"/>
            <a:ext cx="843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3 000 000 – 2 250 000 = 750 000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5446184" y="5475228"/>
            <a:ext cx="548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: 750 000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64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399" y="168764"/>
            <a:ext cx="118872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35m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575497"/>
            <a:ext cx="45961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10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35 m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mương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BS 20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39162" y="2867885"/>
            <a:ext cx="7239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là: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10 + 20 = 30 (người)</a:t>
            </a:r>
          </a:p>
          <a:p>
            <a:pPr algn="ctr"/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30 người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10 người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30 : 10 = 3 (lần)</a:t>
            </a:r>
          </a:p>
          <a:p>
            <a:pPr algn="ctr"/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Vậy 30 người đào trong 1 ngày được:</a:t>
            </a:r>
          </a:p>
          <a:p>
            <a:pPr algn="ctr"/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35 x 3 = 105 (m)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Đáp số: 105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mương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16765" y="2141572"/>
            <a:ext cx="841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68F892-E37D-40D2-9D06-507759A8B1D4}"/>
              </a:ext>
            </a:extLst>
          </p:cNvPr>
          <p:cNvSpPr txBox="1"/>
          <p:nvPr/>
        </p:nvSpPr>
        <p:spPr>
          <a:xfrm>
            <a:off x="578426" y="4145157"/>
            <a:ext cx="43537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m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10" name="Line 171">
            <a:extLst>
              <a:ext uri="{FF2B5EF4-FFF2-40B4-BE49-F238E27FC236}">
                <a16:creationId xmlns:a16="http://schemas.microsoft.com/office/drawing/2014/main" id="{EEA93E32-00D9-4FD1-A78C-3223CB442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8714" y="2141572"/>
            <a:ext cx="26536" cy="4224333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383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799" y="279600"/>
            <a:ext cx="118872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50 kg.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75kg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599" y="2228285"/>
            <a:ext cx="39164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50 kg/1 bao: 300 bao</a:t>
            </a:r>
          </a:p>
          <a:p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75 kg/1 bao: … bao?</a:t>
            </a:r>
          </a:p>
        </p:txBody>
      </p:sp>
      <p:sp>
        <p:nvSpPr>
          <p:cNvPr id="6" name="Rectangle 5"/>
          <p:cNvSpPr/>
          <p:nvPr/>
        </p:nvSpPr>
        <p:spPr>
          <a:xfrm>
            <a:off x="4503715" y="2028230"/>
            <a:ext cx="79099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ki-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-gam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50 x 300 = 15 000 (kg)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75kg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15 000 : 75 = 200 (bao)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200 bao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44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1324477"/>
            <a:ext cx="7772400" cy="2873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3799640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"/>
          <p:cNvSpPr>
            <a:spLocks noChangeArrowheads="1"/>
          </p:cNvSpPr>
          <p:nvPr/>
        </p:nvSpPr>
        <p:spPr bwMode="auto">
          <a:xfrm>
            <a:off x="570700" y="225160"/>
            <a:ext cx="10767250" cy="99699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743322" y="1734267"/>
            <a:ext cx="111390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7997" y="4524055"/>
            <a:ext cx="30925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10390" y="225160"/>
            <a:ext cx="6330526" cy="11723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9" name="Picture 10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69" y="1618324"/>
            <a:ext cx="522153" cy="87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09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1FF984-8AB3-4D9F-A311-7DABB226D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D6018C-F17E-4655-A45A-7B9AAD3354A8}"/>
              </a:ext>
            </a:extLst>
          </p:cNvPr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1218955" y="3429000"/>
            <a:ext cx="10070611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(22)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4474510" y="2183975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1324477"/>
            <a:ext cx="7772400" cy="2873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>
                <a:ln w="9525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50101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17370" y="5152390"/>
            <a:ext cx="8556625" cy="15462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28825" y="5193665"/>
            <a:ext cx="8532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Nobita đang gặp phải những câu hỏi khó, các em hãy cùng nhau giúp đỡ cậu chàng hậu đậu trả lời những câu hỏi đó nhé!</a:t>
            </a:r>
          </a:p>
        </p:txBody>
      </p:sp>
      <p:pic>
        <p:nvPicPr>
          <p:cNvPr id="8" name="Picture 7" descr="pngeg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470" y="0"/>
            <a:ext cx="4367530" cy="2861945"/>
          </a:xfrm>
          <a:prstGeom prst="rect">
            <a:avLst/>
          </a:prstGeom>
        </p:spPr>
      </p:pic>
      <p:sp>
        <p:nvSpPr>
          <p:cNvPr id="9" name="Rectangles 8"/>
          <p:cNvSpPr/>
          <p:nvPr/>
        </p:nvSpPr>
        <p:spPr>
          <a:xfrm>
            <a:off x="6858000" y="609600"/>
            <a:ext cx="323532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r>
              <a:rPr kumimoji="0" lang="en-US" altLang="zh-CN" sz="4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P001 Kieu 2 5H" panose="020B0603050302020204" charset="0"/>
                <a:cs typeface="HP001 Kieu 2 5H" panose="020B0603050302020204" charset="0"/>
                <a:sym typeface="Arial" panose="020B0604020202020204"/>
              </a:rPr>
              <a:t>Học cùng Nobita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5595" y="260350"/>
            <a:ext cx="7300595" cy="21348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05200" y="3124200"/>
            <a:ext cx="5791200" cy="1905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4510" y="609600"/>
            <a:ext cx="677608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16 người làm xong một công việc trong 3 ngày. Hỏi 8 người thì làm xong công việc đó trong bao nhiêu ngày?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115" b="86458" l="48242" r="90039">
                        <a14:foregroundMark x1="58789" y1="76042" x2="58789" y2="67708"/>
                        <a14:foregroundMark x1="66797" y1="75521" x2="65625" y2="68750"/>
                        <a14:foregroundMark x1="58594" y1="35156" x2="67578" y2="23958"/>
                        <a14:foregroundMark x1="51758" y1="61458" x2="58203" y2="38802"/>
                        <a14:foregroundMark x1="68945" y1="35156" x2="65039" y2="403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579" t="11175" r="14773" b="13446"/>
          <a:stretch>
            <a:fillRect/>
          </a:stretch>
        </p:blipFill>
        <p:spPr>
          <a:xfrm>
            <a:off x="46990" y="2348632"/>
            <a:ext cx="2971800" cy="4584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72015" y="3799979"/>
            <a:ext cx="525780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6 ngày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2100" y="381000"/>
            <a:ext cx="6266180" cy="280606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09800" y="4343539"/>
            <a:ext cx="5791200" cy="1905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425" y="620395"/>
            <a:ext cx="588962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2 người làm xong một công việc trong 10 ngày. Hỏi muốn làm xong công việc đó trong 5 ngày thì cần bao nhiêu người? (Biết rằng mức làm của mỗi người là như nhau)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6500" y="5029138"/>
            <a:ext cx="5257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4 người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5087" y1="11500" x2="58960" y2="29500"/>
                        <a14:foregroundMark x1="56069" y1="82000" x2="70520" y2="80500"/>
                        <a14:foregroundMark x1="71098" y1="85500" x2="67630" y2="79000"/>
                        <a14:foregroundMark x1="14451" y1="56000" x2="10405" y2="76000"/>
                        <a14:foregroundMark x1="34104" y1="69500" x2="15607" y2="68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260" y="3501390"/>
            <a:ext cx="3033713" cy="3507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4419600" y="69850"/>
            <a:ext cx="2774950" cy="1461135"/>
          </a:xfrm>
          <a:prstGeom prst="wedgeRoundRectCallout">
            <a:avLst>
              <a:gd name="adj1" fmla="val -55465"/>
              <a:gd name="adj2" fmla="val 7068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55820" y="230505"/>
            <a:ext cx="240665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Nobita, cậu giỏi quá!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9336405" y="100965"/>
            <a:ext cx="2650490" cy="1334770"/>
          </a:xfrm>
          <a:prstGeom prst="wedgeRoundRectCallout">
            <a:avLst>
              <a:gd name="adj1" fmla="val -36489"/>
              <a:gd name="adj2" fmla="val 6492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79915" y="292100"/>
            <a:ext cx="243332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rPr>
              <a:t>Hihi….Cảm ơn các bạn.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57641F3-6F4B-40F8-9BAB-CEBE7B5C9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" y="0"/>
            <a:ext cx="12088091" cy="6852880"/>
          </a:xfrm>
          <a:prstGeom prst="rect">
            <a:avLst/>
          </a:prstGeom>
        </p:spPr>
      </p:pic>
      <p:sp>
        <p:nvSpPr>
          <p:cNvPr id="9" name="Freeform 11">
            <a:extLst>
              <a:ext uri="{FF2B5EF4-FFF2-40B4-BE49-F238E27FC236}">
                <a16:creationId xmlns:a16="http://schemas.microsoft.com/office/drawing/2014/main" id="{68F07B36-3BA2-40D8-B9B9-5ECB3AE0FCAF}"/>
              </a:ext>
            </a:extLst>
          </p:cNvPr>
          <p:cNvSpPr/>
          <p:nvPr/>
        </p:nvSpPr>
        <p:spPr bwMode="auto">
          <a:xfrm>
            <a:off x="419366" y="2670484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63E4E5C-77B3-46BB-977F-8C732BFEE130}"/>
              </a:ext>
            </a:extLst>
          </p:cNvPr>
          <p:cNvSpPr/>
          <p:nvPr/>
        </p:nvSpPr>
        <p:spPr bwMode="auto">
          <a:xfrm>
            <a:off x="388314" y="391432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4808" y="1968006"/>
            <a:ext cx="10481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4808" y="3722392"/>
            <a:ext cx="10086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2704" y="2541322"/>
            <a:ext cx="10086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3748723"/>
            <a:ext cx="96172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2E3BA32-19BB-406D-ADF0-478E6858EB15}"/>
              </a:ext>
            </a:extLst>
          </p:cNvPr>
          <p:cNvSpPr txBox="1">
            <a:spLocks/>
          </p:cNvSpPr>
          <p:nvPr/>
        </p:nvSpPr>
        <p:spPr>
          <a:xfrm>
            <a:off x="1537855" y="769669"/>
            <a:ext cx="8229600" cy="11723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1324477"/>
            <a:ext cx="7772400" cy="2873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397637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48"/>
          <p:cNvSpPr txBox="1">
            <a:spLocks noChangeArrowheads="1"/>
          </p:cNvSpPr>
          <p:nvPr/>
        </p:nvSpPr>
        <p:spPr bwMode="auto">
          <a:xfrm>
            <a:off x="2336800" y="304801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/>
          </a:p>
        </p:txBody>
      </p:sp>
      <p:sp>
        <p:nvSpPr>
          <p:cNvPr id="3077" name="Text Box 154"/>
          <p:cNvSpPr txBox="1">
            <a:spLocks noChangeArrowheads="1"/>
          </p:cNvSpPr>
          <p:nvPr/>
        </p:nvSpPr>
        <p:spPr bwMode="auto">
          <a:xfrm>
            <a:off x="2336800" y="685800"/>
            <a:ext cx="721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</a:rPr>
              <a:t>        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3078" name="Text Box 164"/>
          <p:cNvSpPr txBox="1">
            <a:spLocks noChangeArrowheads="1"/>
          </p:cNvSpPr>
          <p:nvPr/>
        </p:nvSpPr>
        <p:spPr bwMode="auto">
          <a:xfrm>
            <a:off x="3702949" y="3285026"/>
            <a:ext cx="386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/>
          </a:p>
        </p:txBody>
      </p:sp>
      <p:sp>
        <p:nvSpPr>
          <p:cNvPr id="83109" name="Text Box 165"/>
          <p:cNvSpPr txBox="1">
            <a:spLocks noChangeArrowheads="1"/>
          </p:cNvSpPr>
          <p:nvPr/>
        </p:nvSpPr>
        <p:spPr bwMode="auto">
          <a:xfrm>
            <a:off x="215551" y="197767"/>
            <a:ext cx="1179315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10 000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5000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eaLnBrk="1" hangingPunct="1"/>
            <a:r>
              <a:rPr lang="en-US" sz="2400" b="1" dirty="0"/>
              <a:t> </a:t>
            </a:r>
          </a:p>
          <a:p>
            <a:pPr algn="just" eaLnBrk="1" hangingPunct="1">
              <a:spcBef>
                <a:spcPct val="50000"/>
              </a:spcBef>
            </a:pPr>
            <a:endParaRPr lang="en-US" sz="2400" b="1" dirty="0"/>
          </a:p>
        </p:txBody>
      </p:sp>
      <p:sp>
        <p:nvSpPr>
          <p:cNvPr id="83110" name="Text Box 166"/>
          <p:cNvSpPr txBox="1">
            <a:spLocks noChangeArrowheads="1"/>
          </p:cNvSpPr>
          <p:nvPr/>
        </p:nvSpPr>
        <p:spPr bwMode="auto">
          <a:xfrm>
            <a:off x="762000" y="2398369"/>
            <a:ext cx="375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b="1" u="sng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111" name="Text Box 167"/>
          <p:cNvSpPr txBox="1">
            <a:spLocks noChangeArrowheads="1"/>
          </p:cNvSpPr>
          <p:nvPr/>
        </p:nvSpPr>
        <p:spPr bwMode="auto">
          <a:xfrm>
            <a:off x="2873216" y="3505524"/>
            <a:ext cx="7947184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10 000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25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5000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/ 1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41221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831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1060</Words>
  <Application>Microsoft Office PowerPoint</Application>
  <PresentationFormat>Widescreen</PresentationFormat>
  <Paragraphs>102</Paragraphs>
  <Slides>18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HP001 Kieu 2 5H</vt:lpstr>
      <vt:lpstr>Tahoma</vt:lpstr>
      <vt:lpstr>Times New Roman</vt:lpstr>
      <vt:lpstr>Office Theme</vt:lpstr>
      <vt:lpstr>1_Office Theme</vt:lpstr>
      <vt:lpstr>4_Office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207</cp:revision>
  <cp:lastPrinted>2021-04-06T22:48:27Z</cp:lastPrinted>
  <dcterms:created xsi:type="dcterms:W3CDTF">2021-04-05T03:43:09Z</dcterms:created>
  <dcterms:modified xsi:type="dcterms:W3CDTF">2022-09-22T06:10:44Z</dcterms:modified>
</cp:coreProperties>
</file>