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3" r:id="rId3"/>
  </p:sldMasterIdLst>
  <p:notesMasterIdLst>
    <p:notesMasterId r:id="rId22"/>
  </p:notesMasterIdLst>
  <p:sldIdLst>
    <p:sldId id="276" r:id="rId4"/>
    <p:sldId id="363" r:id="rId5"/>
    <p:sldId id="304" r:id="rId6"/>
    <p:sldId id="305" r:id="rId7"/>
    <p:sldId id="307" r:id="rId8"/>
    <p:sldId id="308" r:id="rId9"/>
    <p:sldId id="263" r:id="rId10"/>
    <p:sldId id="361" r:id="rId11"/>
    <p:sldId id="364" r:id="rId12"/>
    <p:sldId id="366" r:id="rId13"/>
    <p:sldId id="365" r:id="rId14"/>
    <p:sldId id="354" r:id="rId15"/>
    <p:sldId id="355" r:id="rId16"/>
    <p:sldId id="368" r:id="rId17"/>
    <p:sldId id="358" r:id="rId18"/>
    <p:sldId id="362" r:id="rId19"/>
    <p:sldId id="272" r:id="rId20"/>
    <p:sldId id="260" r:id="rId21"/>
  </p:sldIdLst>
  <p:sldSz cx="12192000" cy="6858000"/>
  <p:notesSz cx="6954838" cy="93091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66FF99"/>
    <a:srgbClr val="5C8E3A"/>
    <a:srgbClr val="646464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240" autoAdjust="0"/>
  </p:normalViewPr>
  <p:slideViewPr>
    <p:cSldViewPr snapToGrid="0">
      <p:cViewPr varScale="1">
        <p:scale>
          <a:sx n="46" d="100"/>
          <a:sy n="46" d="100"/>
        </p:scale>
        <p:origin x="1420" y="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9501B424-D0F4-4D7E-BF95-50D7048069E3}" type="datetimeFigureOut">
              <a:rPr lang="vi-VN" smtClean="0"/>
              <a:t>22/09/2022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7A1CED1F-2A60-4BCF-A982-B1DE6039188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3543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990272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18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63315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7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82719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BT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CV 3799,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tế</a:t>
            </a:r>
            <a:r>
              <a:rPr lang="en-US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/>
              <a:t>Nêu</a:t>
            </a:r>
            <a:r>
              <a:rPr lang="en-US" dirty="0"/>
              <a:t> mph </a:t>
            </a:r>
            <a:r>
              <a:rPr lang="en-US" dirty="0" err="1"/>
              <a:t>giữa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tiền</a:t>
            </a:r>
            <a:r>
              <a:rPr lang="en-US" dirty="0"/>
              <a:t> </a:t>
            </a:r>
            <a:r>
              <a:rPr lang="en-US" dirty="0" err="1"/>
              <a:t>mua</a:t>
            </a:r>
            <a:r>
              <a:rPr lang="en-US" dirty="0"/>
              <a:t> </a:t>
            </a:r>
            <a:r>
              <a:rPr lang="en-US" dirty="0" err="1"/>
              <a:t>vở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quyển</a:t>
            </a:r>
            <a:r>
              <a:rPr lang="en-US" dirty="0"/>
              <a:t> </a:t>
            </a:r>
            <a:r>
              <a:rPr lang="en-US" dirty="0" err="1"/>
              <a:t>vở</a:t>
            </a:r>
            <a:r>
              <a:rPr lang="en-US" dirty="0"/>
              <a:t> </a:t>
            </a:r>
            <a:r>
              <a:rPr lang="en-US" dirty="0" err="1"/>
              <a:t>mua</a:t>
            </a:r>
            <a:r>
              <a:rPr lang="en-US" dirty="0"/>
              <a:t> </a:t>
            </a:r>
            <a:r>
              <a:rPr lang="en-US" dirty="0" err="1"/>
              <a:t>được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=&gt; Qua BT con </a:t>
            </a:r>
            <a:r>
              <a:rPr lang="en-US" dirty="0" err="1"/>
              <a:t>đạt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9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61813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BT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CV 3799,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tế</a:t>
            </a:r>
            <a:r>
              <a:rPr lang="en-US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/>
              <a:t>Nêu</a:t>
            </a:r>
            <a:r>
              <a:rPr lang="en-US" dirty="0"/>
              <a:t> mph </a:t>
            </a:r>
            <a:r>
              <a:rPr lang="en-US" dirty="0" err="1"/>
              <a:t>giữa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tiền</a:t>
            </a:r>
            <a:r>
              <a:rPr lang="en-US" dirty="0"/>
              <a:t> </a:t>
            </a:r>
            <a:r>
              <a:rPr lang="en-US" dirty="0" err="1"/>
              <a:t>mua</a:t>
            </a:r>
            <a:r>
              <a:rPr lang="en-US" dirty="0"/>
              <a:t> </a:t>
            </a:r>
            <a:r>
              <a:rPr lang="en-US" dirty="0" err="1"/>
              <a:t>vở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quyển</a:t>
            </a:r>
            <a:r>
              <a:rPr lang="en-US" dirty="0"/>
              <a:t> </a:t>
            </a:r>
            <a:r>
              <a:rPr lang="en-US" dirty="0" err="1"/>
              <a:t>vở</a:t>
            </a:r>
            <a:r>
              <a:rPr lang="en-US" dirty="0"/>
              <a:t> </a:t>
            </a:r>
            <a:r>
              <a:rPr lang="en-US" dirty="0" err="1"/>
              <a:t>mua</a:t>
            </a:r>
            <a:r>
              <a:rPr lang="en-US" dirty="0"/>
              <a:t> </a:t>
            </a:r>
            <a:r>
              <a:rPr lang="en-US" dirty="0" err="1"/>
              <a:t>được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=&gt; Qua BT con </a:t>
            </a:r>
            <a:r>
              <a:rPr lang="en-US" dirty="0" err="1"/>
              <a:t>đạt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10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32257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BT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CV 3799,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tế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7940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5060" indent="-29040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1631" indent="-23232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6283" indent="-23232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90936" indent="-23232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55588" indent="-232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0240" indent="-232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84893" indent="-232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9545" indent="-232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E100D4A-1857-4D6E-A62F-345EB8AA07FE}" type="slidenum">
              <a:rPr lang="en-US" smtClean="0"/>
              <a:pPr eaLnBrk="1" hangingPunct="1"/>
              <a:t>13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khác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031627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 Qua </a:t>
            </a:r>
            <a:r>
              <a:rPr lang="en-US" dirty="0" err="1"/>
              <a:t>các</a:t>
            </a:r>
            <a:r>
              <a:rPr lang="en-US" dirty="0"/>
              <a:t> BT con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đạt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563212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HS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thích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: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 ra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54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nhân</a:t>
            </a:r>
            <a:r>
              <a:rPr lang="en-US" dirty="0"/>
              <a:t>?</a:t>
            </a:r>
          </a:p>
          <a:p>
            <a:pPr marL="171450" indent="-171450">
              <a:buFontTx/>
              <a:buChar char="-"/>
            </a:pPr>
            <a:r>
              <a:rPr lang="en-US" dirty="0"/>
              <a:t>Khi </a:t>
            </a:r>
            <a:r>
              <a:rPr lang="en-US" dirty="0" err="1"/>
              <a:t>giải</a:t>
            </a:r>
            <a:r>
              <a:rPr lang="en-US" baseline="0" dirty="0"/>
              <a:t> </a:t>
            </a:r>
            <a:r>
              <a:rPr lang="en-US" baseline="0" dirty="0" err="1"/>
              <a:t>bài</a:t>
            </a:r>
            <a:r>
              <a:rPr lang="en-US" baseline="0" dirty="0"/>
              <a:t> </a:t>
            </a:r>
            <a:r>
              <a:rPr lang="en-US" baseline="0" dirty="0" err="1"/>
              <a:t>toán</a:t>
            </a:r>
            <a:r>
              <a:rPr lang="en-US" baseline="0" dirty="0"/>
              <a:t> </a:t>
            </a:r>
            <a:r>
              <a:rPr lang="en-US" baseline="0" dirty="0" err="1"/>
              <a:t>cần</a:t>
            </a:r>
            <a:r>
              <a:rPr lang="en-US" baseline="0" dirty="0"/>
              <a:t> </a:t>
            </a:r>
            <a:r>
              <a:rPr lang="en-US" baseline="0" dirty="0" err="1"/>
              <a:t>lưu</a:t>
            </a:r>
            <a:r>
              <a:rPr lang="en-US" baseline="0" dirty="0"/>
              <a:t> ý </a:t>
            </a:r>
            <a:r>
              <a:rPr lang="en-US" baseline="0" dirty="0" err="1"/>
              <a:t>điều</a:t>
            </a:r>
            <a:r>
              <a:rPr lang="en-US" baseline="0" dirty="0"/>
              <a:t> </a:t>
            </a:r>
            <a:r>
              <a:rPr lang="en-US" baseline="0" dirty="0" err="1"/>
              <a:t>gì</a:t>
            </a:r>
            <a:r>
              <a:rPr lang="en-US" baseline="0" dirty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17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28471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E0F1F-6A0B-4DB9-84D7-DFDC2FE385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CEE317-9F5D-4BE2-82E5-4C10C762E5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E840D-A4DD-44DF-A344-36EAD0D14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B163E-ABFC-4DD3-86D9-F60715AC9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D4887-EC00-40EA-B0D3-4B0A3ECE3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02918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D8A23-FF33-4213-84DF-D96462318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6F594D-0891-4D04-9383-FD125A6DDC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5F090-0F75-4670-8123-B8807B09D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1DB30-B540-40B1-86B1-BAEF8EBE1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08219-3C4C-4876-BAB1-80CB193D4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25282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7B470B-B147-4461-844C-7DF2238F04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43D972-FDDB-4E45-AC1C-E1825392B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AC2B7D-951B-4594-BE70-268207865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ECBA6-5FF4-48C3-9EF4-58BA8DDCC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F6A52-5F45-4A5D-AF4D-2CE485807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23829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5C9F7-D39A-4E0E-B03C-A61F9F63AF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697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FF15-655C-4582-BD93-0E0D78D47BED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9B8A-59DA-43EC-8D31-417E5BE67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048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FF15-655C-4582-BD93-0E0D78D47BED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9B8A-59DA-43EC-8D31-417E5BE67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6177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FF15-655C-4582-BD93-0E0D78D47BED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9B8A-59DA-43EC-8D31-417E5BE67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139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FF15-655C-4582-BD93-0E0D78D47BED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9B8A-59DA-43EC-8D31-417E5BE67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281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FF15-655C-4582-BD93-0E0D78D47BED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9B8A-59DA-43EC-8D31-417E5BE67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10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FF15-655C-4582-BD93-0E0D78D47BED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9B8A-59DA-43EC-8D31-417E5BE67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4514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FF15-655C-4582-BD93-0E0D78D47BED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9B8A-59DA-43EC-8D31-417E5BE67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723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5C60C-8618-46AD-82FB-74EFFF22E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C9C31-DB43-4DE0-BBAE-F6533C7D0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BF5FA-C717-47B0-9147-7095DAD6D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16B44-75AE-4021-8DA4-C2C9231D6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8A47E-0FA1-4D07-9575-3DAE9B35E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096953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FF15-655C-4582-BD93-0E0D78D47BED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9B8A-59DA-43EC-8D31-417E5BE67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6295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FF15-655C-4582-BD93-0E0D78D47BED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9B8A-59DA-43EC-8D31-417E5BE67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17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FF15-655C-4582-BD93-0E0D78D47BED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9B8A-59DA-43EC-8D31-417E5BE67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1866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FF15-655C-4582-BD93-0E0D78D47BED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9B8A-59DA-43EC-8D31-417E5BE67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2728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FF15-655C-4582-BD93-0E0D78D47B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9B8A-59DA-43EC-8D31-417E5BE676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8836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FF15-655C-4582-BD93-0E0D78D47B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9B8A-59DA-43EC-8D31-417E5BE676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3173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FF15-655C-4582-BD93-0E0D78D47B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9B8A-59DA-43EC-8D31-417E5BE676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5933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FF15-655C-4582-BD93-0E0D78D47B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9B8A-59DA-43EC-8D31-417E5BE676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1248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FF15-655C-4582-BD93-0E0D78D47B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9B8A-59DA-43EC-8D31-417E5BE676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7173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FF15-655C-4582-BD93-0E0D78D47B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9B8A-59DA-43EC-8D31-417E5BE676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036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A1CF6-67B5-485A-AFB2-FC21C7260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A35E1A-39CC-441E-B90C-4356CEF96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EF07A-9F41-451F-8ABB-B8032FD58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DB6F8-4ACC-4A4D-A7FC-D70EA8C59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ACE8AE-BF2D-4327-BC7C-68E826976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960911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FF15-655C-4582-BD93-0E0D78D47B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9B8A-59DA-43EC-8D31-417E5BE676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3291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FF15-655C-4582-BD93-0E0D78D47B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9B8A-59DA-43EC-8D31-417E5BE676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4393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FF15-655C-4582-BD93-0E0D78D47B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9B8A-59DA-43EC-8D31-417E5BE676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9389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FF15-655C-4582-BD93-0E0D78D47B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9B8A-59DA-43EC-8D31-417E5BE676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1082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FF15-655C-4582-BD93-0E0D78D47B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9B8A-59DA-43EC-8D31-417E5BE676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80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166E8-70FA-498F-A185-666941549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69655-3A4A-4E4B-9C62-0C9ED45EDD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6489C4-AF11-4BFD-81C1-1025F5633F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76C25E-ECBE-4B92-8E86-213758190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DD08B1-C7A0-4AA1-826A-EB7B2490B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9D1532-F6D5-444C-AA1E-3C9574260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90833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1C42C-C8D8-487F-9C00-C48EBBA9A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D0D14-930A-4682-84CF-38DB0E0AE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95F1D2-5EDC-47C7-A9D1-785E1C8B1C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7FA686-148F-4DAD-BD39-9BD8331D90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00777B-E858-4CF5-9160-EC8707666F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BE4070-16AC-4EDD-96C5-5AE361D61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22/09/2022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B043A7-929C-470D-A4BE-C2F4D588D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E4C6AA-44DE-4D51-9510-0A806B7A6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72305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29964-08F6-4BC0-BD1D-B3099953C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884694-FC6B-47F0-B6D6-9BF586244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22/09/2022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423B09-0F29-4D33-8B65-851AC5505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10744A-2483-4891-945B-C0B169750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7061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DEF1E3-8B28-4ACC-B472-69AE99EDC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22/09/2022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0EBF5C-03F3-4922-B6F5-65DD0C76E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6CB553-09C5-4FF7-8BE8-32496D27B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03427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6CFF6-2056-4B58-ADD3-515951106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F9CE0-C8FE-472C-9C20-A80C3C462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ADF73F-6AB4-41C3-BA4C-3C4E890D9C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A0722A-50A2-489F-9A73-4E8FE3067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2F741A-656B-4A0A-921D-76E436AAF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4869C7-3458-44DA-9C1B-A95D28E42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0601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6EE83-D48E-4134-A69C-30F2DB411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F25701-90DE-41E4-AE94-C173571E7C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C50613-A124-46F2-BB74-6CF629F592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A43506-D81B-47EE-AD1C-DDC7DE678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5686FE-DB66-494C-9874-A780A8183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C207F-772D-4434-B846-24E2D526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49923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F28569-83E0-495F-A414-B3FA911AC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40D851-540A-4C2B-80DF-E973A01E4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E3F5E-249B-450D-BFB8-31B1925384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9A0EC-FB5A-4645-BDA8-B69FA18BFD46}" type="datetimeFigureOut">
              <a:rPr lang="vi-VN" smtClean="0"/>
              <a:t>22/09/2022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938F0-CD65-4F7F-9B72-F499B6126F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FDB71-DFAF-4BE5-8CD5-AF1EF98BEB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91713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BFF15-655C-4582-BD93-0E0D78D47BED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59B8A-59DA-43EC-8D31-417E5BE67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857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BFF15-655C-4582-BD93-0E0D78D47B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59B8A-59DA-43EC-8D31-417E5BE676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784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5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f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DD4F1A8-2090-4098-988F-B5D010AE19B2}"/>
              </a:ext>
            </a:extLst>
          </p:cNvPr>
          <p:cNvSpPr txBox="1"/>
          <p:nvPr/>
        </p:nvSpPr>
        <p:spPr>
          <a:xfrm>
            <a:off x="1888617" y="2921167"/>
            <a:ext cx="784676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BÀI: LUYỆN TẬP (21)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1148943"/>
              </p:ext>
            </p:extLst>
          </p:nvPr>
        </p:nvGraphicFramePr>
        <p:xfrm>
          <a:off x="290946" y="4393177"/>
          <a:ext cx="3512127" cy="2281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4" imgW="2191817" imgH="1424635" progId="MS_ClipArt_Gallery.2">
                  <p:embed/>
                </p:oleObj>
              </mc:Choice>
              <mc:Fallback>
                <p:oleObj name="Clip" r:id="rId4" imgW="2191817" imgH="1424635" progId="MS_ClipArt_Gallery.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946" y="4393177"/>
                        <a:ext cx="3512127" cy="22816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DD4F1A8-2090-4098-988F-B5D010AE19B2}"/>
              </a:ext>
            </a:extLst>
          </p:cNvPr>
          <p:cNvSpPr txBox="1"/>
          <p:nvPr/>
        </p:nvSpPr>
        <p:spPr>
          <a:xfrm>
            <a:off x="3741316" y="1905505"/>
            <a:ext cx="47093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MÔN: TOÁN</a:t>
            </a:r>
          </a:p>
        </p:txBody>
      </p:sp>
    </p:spTree>
    <p:extLst>
      <p:ext uri="{BB962C8B-B14F-4D97-AF65-F5344CB8AC3E}">
        <p14:creationId xmlns:p14="http://schemas.microsoft.com/office/powerpoint/2010/main" val="3548172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148"/>
          <p:cNvSpPr txBox="1">
            <a:spLocks noChangeArrowheads="1"/>
          </p:cNvSpPr>
          <p:nvPr/>
        </p:nvSpPr>
        <p:spPr bwMode="auto">
          <a:xfrm>
            <a:off x="2336800" y="304801"/>
            <a:ext cx="335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b="1"/>
          </a:p>
        </p:txBody>
      </p:sp>
      <p:sp>
        <p:nvSpPr>
          <p:cNvPr id="3077" name="Text Box 154"/>
          <p:cNvSpPr txBox="1">
            <a:spLocks noChangeArrowheads="1"/>
          </p:cNvSpPr>
          <p:nvPr/>
        </p:nvSpPr>
        <p:spPr bwMode="auto">
          <a:xfrm>
            <a:off x="2336800" y="685800"/>
            <a:ext cx="721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>
                <a:latin typeface="Times New Roman" pitchFamily="18" charset="0"/>
              </a:rPr>
              <a:t>        </a:t>
            </a:r>
            <a:endParaRPr lang="en-US" sz="2400" b="1">
              <a:latin typeface="Times New Roman" pitchFamily="18" charset="0"/>
            </a:endParaRPr>
          </a:p>
        </p:txBody>
      </p:sp>
      <p:sp>
        <p:nvSpPr>
          <p:cNvPr id="83109" name="Text Box 165"/>
          <p:cNvSpPr txBox="1">
            <a:spLocks noChangeArrowheads="1"/>
          </p:cNvSpPr>
          <p:nvPr/>
        </p:nvSpPr>
        <p:spPr bwMode="auto">
          <a:xfrm>
            <a:off x="215551" y="197767"/>
            <a:ext cx="11793150" cy="26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25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10 000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5000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algn="just" eaLnBrk="1" hangingPunct="1"/>
            <a:r>
              <a:rPr lang="en-US" sz="2400" b="1" dirty="0"/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 algn="just" eaLnBrk="1" hangingPunct="1">
              <a:spcBef>
                <a:spcPct val="50000"/>
              </a:spcBef>
            </a:pPr>
            <a:endParaRPr lang="en-US" sz="2400" b="1" dirty="0"/>
          </a:p>
        </p:txBody>
      </p:sp>
      <p:sp>
        <p:nvSpPr>
          <p:cNvPr id="83116" name="Text Box 172"/>
          <p:cNvSpPr txBox="1">
            <a:spLocks noChangeArrowheads="1"/>
          </p:cNvSpPr>
          <p:nvPr/>
        </p:nvSpPr>
        <p:spPr bwMode="auto">
          <a:xfrm>
            <a:off x="5101055" y="2505403"/>
            <a:ext cx="2641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117" name="Text Box 173"/>
          <p:cNvSpPr txBox="1">
            <a:spLocks noChangeArrowheads="1"/>
          </p:cNvSpPr>
          <p:nvPr/>
        </p:nvSpPr>
        <p:spPr bwMode="auto">
          <a:xfrm>
            <a:off x="3336909" y="3183581"/>
            <a:ext cx="6299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3118" name="Text Box 174"/>
          <p:cNvSpPr txBox="1">
            <a:spLocks noChangeArrowheads="1"/>
          </p:cNvSpPr>
          <p:nvPr/>
        </p:nvSpPr>
        <p:spPr bwMode="auto">
          <a:xfrm>
            <a:off x="3546838" y="3871207"/>
            <a:ext cx="5486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10 000 x 25 =  250 000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)</a:t>
            </a:r>
          </a:p>
        </p:txBody>
      </p:sp>
      <p:sp>
        <p:nvSpPr>
          <p:cNvPr id="83119" name="Text Box 175"/>
          <p:cNvSpPr txBox="1">
            <a:spLocks noChangeArrowheads="1"/>
          </p:cNvSpPr>
          <p:nvPr/>
        </p:nvSpPr>
        <p:spPr bwMode="auto">
          <a:xfrm>
            <a:off x="2064328" y="4573596"/>
            <a:ext cx="976745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5000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3120" name="Text Box 176"/>
          <p:cNvSpPr txBox="1">
            <a:spLocks noChangeArrowheads="1"/>
          </p:cNvSpPr>
          <p:nvPr/>
        </p:nvSpPr>
        <p:spPr bwMode="auto">
          <a:xfrm>
            <a:off x="3837709" y="5434652"/>
            <a:ext cx="52224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250 000 : 5000 = 50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)</a:t>
            </a:r>
          </a:p>
        </p:txBody>
      </p:sp>
      <p:sp>
        <p:nvSpPr>
          <p:cNvPr id="83121" name="Text Box 177"/>
          <p:cNvSpPr txBox="1">
            <a:spLocks noChangeArrowheads="1"/>
          </p:cNvSpPr>
          <p:nvPr/>
        </p:nvSpPr>
        <p:spPr bwMode="auto">
          <a:xfrm>
            <a:off x="5046325" y="5963612"/>
            <a:ext cx="449156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 50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vở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8700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40" name="Text Box 76"/>
          <p:cNvSpPr txBox="1">
            <a:spLocks noChangeArrowheads="1"/>
          </p:cNvSpPr>
          <p:nvPr/>
        </p:nvSpPr>
        <p:spPr bwMode="auto">
          <a:xfrm>
            <a:off x="1574799" y="1594142"/>
            <a:ext cx="87075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10000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5000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8141" name="Text Box 77"/>
          <p:cNvSpPr txBox="1">
            <a:spLocks noChangeArrowheads="1"/>
          </p:cNvSpPr>
          <p:nvPr/>
        </p:nvSpPr>
        <p:spPr bwMode="auto">
          <a:xfrm>
            <a:off x="3881581" y="2357368"/>
            <a:ext cx="6400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10000 : 5000 = 2 (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102" name="Text Box 78"/>
          <p:cNvSpPr txBox="1">
            <a:spLocks noChangeArrowheads="1"/>
          </p:cNvSpPr>
          <p:nvPr/>
        </p:nvSpPr>
        <p:spPr bwMode="auto">
          <a:xfrm>
            <a:off x="2540000" y="3124201"/>
            <a:ext cx="508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b="1"/>
          </a:p>
        </p:txBody>
      </p:sp>
      <p:sp>
        <p:nvSpPr>
          <p:cNvPr id="88143" name="Text Box 79"/>
          <p:cNvSpPr txBox="1">
            <a:spLocks noChangeArrowheads="1"/>
          </p:cNvSpPr>
          <p:nvPr/>
        </p:nvSpPr>
        <p:spPr bwMode="auto">
          <a:xfrm>
            <a:off x="796636" y="3031091"/>
            <a:ext cx="114115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5000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8144" name="Text Box 80"/>
          <p:cNvSpPr txBox="1">
            <a:spLocks noChangeArrowheads="1"/>
          </p:cNvSpPr>
          <p:nvPr/>
        </p:nvSpPr>
        <p:spPr bwMode="auto">
          <a:xfrm>
            <a:off x="2399144" y="3863931"/>
            <a:ext cx="5892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/>
              <a:t>            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25 x 2 = 50 (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8145" name="Text Box 81"/>
          <p:cNvSpPr txBox="1">
            <a:spLocks noChangeArrowheads="1"/>
          </p:cNvSpPr>
          <p:nvPr/>
        </p:nvSpPr>
        <p:spPr bwMode="auto">
          <a:xfrm>
            <a:off x="5907614" y="4482008"/>
            <a:ext cx="449156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  50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quyển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6" name="Oval 82"/>
          <p:cNvSpPr>
            <a:spLocks noChangeArrowheads="1"/>
          </p:cNvSpPr>
          <p:nvPr/>
        </p:nvSpPr>
        <p:spPr bwMode="auto">
          <a:xfrm>
            <a:off x="415637" y="342900"/>
            <a:ext cx="3251200" cy="762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sp>
        <p:nvSpPr>
          <p:cNvPr id="88147" name="Text Box 83"/>
          <p:cNvSpPr txBox="1">
            <a:spLocks noChangeArrowheads="1"/>
          </p:cNvSpPr>
          <p:nvPr/>
        </p:nvSpPr>
        <p:spPr bwMode="auto">
          <a:xfrm>
            <a:off x="5181600" y="762000"/>
            <a:ext cx="2641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u="sng">
                <a:latin typeface="Times New Roman" pitchFamily="18" charset="0"/>
                <a:cs typeface="Times New Roman" pitchFamily="18" charset="0"/>
              </a:rPr>
              <a:t>Giải</a:t>
            </a:r>
          </a:p>
        </p:txBody>
      </p:sp>
    </p:spTree>
    <p:extLst>
      <p:ext uri="{BB962C8B-B14F-4D97-AF65-F5344CB8AC3E}">
        <p14:creationId xmlns:p14="http://schemas.microsoft.com/office/powerpoint/2010/main" val="1996152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07" name="Rectangle 23"/>
          <p:cNvSpPr>
            <a:spLocks noChangeArrowheads="1"/>
          </p:cNvSpPr>
          <p:nvPr/>
        </p:nvSpPr>
        <p:spPr bwMode="auto">
          <a:xfrm>
            <a:off x="184364" y="3222148"/>
            <a:ext cx="3048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4000" b="1" dirty="0">
                <a:solidFill>
                  <a:srgbClr val="3333FF"/>
                </a:solidFill>
                <a:latin typeface="Times New Roman" pitchFamily="18" charset="0"/>
              </a:rPr>
              <a:t>  </a:t>
            </a:r>
            <a:r>
              <a:rPr lang="en-US" sz="3600" b="1" u="sng" dirty="0" err="1">
                <a:solidFill>
                  <a:srgbClr val="3333FF"/>
                </a:solidFill>
                <a:latin typeface="Times New Roman" pitchFamily="18" charset="0"/>
              </a:rPr>
              <a:t>Tóm</a:t>
            </a:r>
            <a:r>
              <a:rPr lang="en-US" sz="3600" b="1" u="sng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3333FF"/>
                </a:solidFill>
                <a:latin typeface="Times New Roman" pitchFamily="18" charset="0"/>
              </a:rPr>
              <a:t>tắt</a:t>
            </a:r>
            <a:r>
              <a:rPr lang="en-US" sz="3600" b="1" u="sng" dirty="0">
                <a:solidFill>
                  <a:srgbClr val="3333FF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5123" name="Line 29"/>
          <p:cNvSpPr>
            <a:spLocks noChangeShapeType="1"/>
          </p:cNvSpPr>
          <p:nvPr/>
        </p:nvSpPr>
        <p:spPr bwMode="auto">
          <a:xfrm>
            <a:off x="5384800" y="55626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997" name="Text Box 413"/>
          <p:cNvSpPr txBox="1">
            <a:spLocks noChangeArrowheads="1"/>
          </p:cNvSpPr>
          <p:nvPr/>
        </p:nvSpPr>
        <p:spPr bwMode="auto">
          <a:xfrm>
            <a:off x="184364" y="223996"/>
            <a:ext cx="11782749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con).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3 000 000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7998" name="Text Box 414"/>
          <p:cNvSpPr txBox="1">
            <a:spLocks noChangeArrowheads="1"/>
          </p:cNvSpPr>
          <p:nvPr/>
        </p:nvSpPr>
        <p:spPr bwMode="auto">
          <a:xfrm>
            <a:off x="724362" y="3886462"/>
            <a:ext cx="931397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3 000 000 </a:t>
            </a:r>
            <a:r>
              <a:rPr lang="en-US" sz="36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6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6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67999" name="Text Box 415"/>
          <p:cNvSpPr txBox="1">
            <a:spLocks noChangeArrowheads="1"/>
          </p:cNvSpPr>
          <p:nvPr/>
        </p:nvSpPr>
        <p:spPr bwMode="auto">
          <a:xfrm>
            <a:off x="681081" y="4611545"/>
            <a:ext cx="86608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36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… </a:t>
            </a:r>
            <a:r>
              <a:rPr lang="en-US" sz="36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6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6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78841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7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7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7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07" grpId="0"/>
      <p:bldP spid="5123" grpId="0" animBg="1"/>
      <p:bldP spid="67998" grpId="0"/>
      <p:bldP spid="6799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4777526" y="173051"/>
            <a:ext cx="3048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</a:rPr>
              <a:t>   </a:t>
            </a:r>
            <a:r>
              <a:rPr lang="en-US" sz="3200" b="1" u="sng" dirty="0" err="1">
                <a:solidFill>
                  <a:srgbClr val="3333FF"/>
                </a:solidFill>
                <a:latin typeface="Times New Roman" pitchFamily="18" charset="0"/>
              </a:rPr>
              <a:t>Bài</a:t>
            </a:r>
            <a:r>
              <a:rPr lang="en-US" sz="3200" b="1" u="sng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3333FF"/>
                </a:solidFill>
                <a:latin typeface="Times New Roman" pitchFamily="18" charset="0"/>
              </a:rPr>
              <a:t>giải</a:t>
            </a:r>
            <a:r>
              <a:rPr lang="en-US" sz="3200" b="1" u="sng" dirty="0">
                <a:solidFill>
                  <a:srgbClr val="3333FF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3414184" y="923471"/>
            <a:ext cx="7518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3414184" y="1606672"/>
            <a:ext cx="6502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3 000 000 x 3 = 9 000 000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9095" name="Text Box 7"/>
          <p:cNvSpPr txBox="1">
            <a:spLocks noChangeArrowheads="1"/>
          </p:cNvSpPr>
          <p:nvPr/>
        </p:nvSpPr>
        <p:spPr bwMode="auto">
          <a:xfrm>
            <a:off x="654468" y="2191447"/>
            <a:ext cx="1153753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Khi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9096" name="Text Box 8"/>
          <p:cNvSpPr txBox="1">
            <a:spLocks noChangeArrowheads="1"/>
          </p:cNvSpPr>
          <p:nvPr/>
        </p:nvSpPr>
        <p:spPr bwMode="auto">
          <a:xfrm>
            <a:off x="3160184" y="3259174"/>
            <a:ext cx="7010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9 000 000 :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(3 + 1)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= 2 250 000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9098" name="Rectangle 10"/>
          <p:cNvSpPr>
            <a:spLocks noChangeArrowheads="1"/>
          </p:cNvSpPr>
          <p:nvPr/>
        </p:nvSpPr>
        <p:spPr bwMode="auto">
          <a:xfrm>
            <a:off x="654468" y="3843949"/>
            <a:ext cx="112941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hằng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9099" name="Text Box 11"/>
          <p:cNvSpPr txBox="1">
            <a:spLocks noChangeArrowheads="1"/>
          </p:cNvSpPr>
          <p:nvPr/>
        </p:nvSpPr>
        <p:spPr bwMode="auto">
          <a:xfrm>
            <a:off x="3210984" y="4793082"/>
            <a:ext cx="8432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3 000 000 – 2 250 000 = 750 000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9100" name="Text Box 12"/>
          <p:cNvSpPr txBox="1">
            <a:spLocks noChangeArrowheads="1"/>
          </p:cNvSpPr>
          <p:nvPr/>
        </p:nvSpPr>
        <p:spPr bwMode="auto">
          <a:xfrm>
            <a:off x="5446184" y="5475228"/>
            <a:ext cx="5486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: 750 000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7648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399" y="168764"/>
            <a:ext cx="1188720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35m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mương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sung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mương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 (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2575497"/>
            <a:ext cx="459613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b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10 </a:t>
            </a:r>
            <a:r>
              <a:rPr lang="en-US" sz="32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35 m </a:t>
            </a:r>
            <a:r>
              <a:rPr lang="en-US" sz="32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mương</a:t>
            </a:r>
            <a:endParaRPr lang="en-US" sz="32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BS 20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4639162" y="2867885"/>
            <a:ext cx="7239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là:</a:t>
            </a:r>
          </a:p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10 + 20 = 30 (người)</a:t>
            </a:r>
          </a:p>
          <a:p>
            <a:pPr algn="ctr"/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30 người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10 người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30 : 10 = 3 (lần)</a:t>
            </a:r>
          </a:p>
          <a:p>
            <a:pPr algn="ctr"/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Vậy 30 người đào trong 1 ngày được:</a:t>
            </a:r>
          </a:p>
          <a:p>
            <a:pPr algn="ctr"/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35 x 3 = 105 (m)</a:t>
            </a:r>
          </a:p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Đáp số: 105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mương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16765" y="2141572"/>
            <a:ext cx="841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E68F892-E37D-40D2-9D06-507759A8B1D4}"/>
              </a:ext>
            </a:extLst>
          </p:cNvPr>
          <p:cNvSpPr txBox="1"/>
          <p:nvPr/>
        </p:nvSpPr>
        <p:spPr>
          <a:xfrm>
            <a:off x="578426" y="4145157"/>
            <a:ext cx="435379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en-US" sz="32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… m </a:t>
            </a:r>
            <a:r>
              <a:rPr lang="en-US" sz="32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mương</a:t>
            </a:r>
            <a:r>
              <a:rPr lang="en-US" sz="32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en-US" sz="3200" dirty="0">
              <a:solidFill>
                <a:srgbClr val="3333FF"/>
              </a:solidFill>
            </a:endParaRPr>
          </a:p>
        </p:txBody>
      </p:sp>
      <p:sp>
        <p:nvSpPr>
          <p:cNvPr id="10" name="Line 171">
            <a:extLst>
              <a:ext uri="{FF2B5EF4-FFF2-40B4-BE49-F238E27FC236}">
                <a16:creationId xmlns:a16="http://schemas.microsoft.com/office/drawing/2014/main" id="{EEA93E32-00D9-4FD1-A78C-3223CB4424A1}"/>
              </a:ext>
            </a:extLst>
          </p:cNvPr>
          <p:cNvSpPr>
            <a:spLocks noChangeShapeType="1"/>
          </p:cNvSpPr>
          <p:nvPr/>
        </p:nvSpPr>
        <p:spPr bwMode="auto">
          <a:xfrm>
            <a:off x="4948714" y="2141572"/>
            <a:ext cx="26536" cy="4224333"/>
          </a:xfrm>
          <a:prstGeom prst="line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13832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799" y="279600"/>
            <a:ext cx="1188720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4: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tải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300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50 kg.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75kg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599" y="2228285"/>
            <a:ext cx="391645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b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50 kg/1 bao: 300 bao</a:t>
            </a:r>
          </a:p>
          <a:p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75 kg/1 bao: … bao?</a:t>
            </a:r>
          </a:p>
        </p:txBody>
      </p:sp>
      <p:sp>
        <p:nvSpPr>
          <p:cNvPr id="6" name="Rectangle 5"/>
          <p:cNvSpPr/>
          <p:nvPr/>
        </p:nvSpPr>
        <p:spPr>
          <a:xfrm>
            <a:off x="4503715" y="2028230"/>
            <a:ext cx="790995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ki-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-gam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    50 x 300 = 15 000 (kg)</a:t>
            </a:r>
          </a:p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75kg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    15 000 : 75 = 200 (bao)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200 bao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44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6" name="WordArt 5">
            <a:extLst>
              <a:ext uri="{FF2B5EF4-FFF2-40B4-BE49-F238E27FC236}">
                <a16:creationId xmlns:a16="http://schemas.microsoft.com/office/drawing/2014/main" id="{5EF23C13-9442-4D1B-B2A6-EE5854313A5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28800" y="1324477"/>
            <a:ext cx="7772400" cy="28734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VẬN DỤNG</a:t>
            </a:r>
          </a:p>
        </p:txBody>
      </p:sp>
    </p:spTree>
    <p:extLst>
      <p:ext uri="{BB962C8B-B14F-4D97-AF65-F5344CB8AC3E}">
        <p14:creationId xmlns:p14="http://schemas.microsoft.com/office/powerpoint/2010/main" val="3799640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1"/>
          <p:cNvSpPr>
            <a:spLocks noChangeArrowheads="1"/>
          </p:cNvSpPr>
          <p:nvPr/>
        </p:nvSpPr>
        <p:spPr bwMode="auto">
          <a:xfrm>
            <a:off x="570700" y="225160"/>
            <a:ext cx="10767250" cy="99699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rgbClr val="FFC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3" name="Rectangle 2"/>
          <p:cNvSpPr/>
          <p:nvPr/>
        </p:nvSpPr>
        <p:spPr>
          <a:xfrm>
            <a:off x="743322" y="1734267"/>
            <a:ext cx="1113905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thợ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27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57997" y="4524055"/>
            <a:ext cx="30925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54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710390" y="225160"/>
            <a:ext cx="6330526" cy="117232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9" name="Picture 10" descr="Cau hoi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69" y="1618324"/>
            <a:ext cx="522153" cy="873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709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81FF984-8AB3-4D9F-A311-7DABB226D1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4D6018C-F17E-4655-A45A-7B9AAD3354A8}"/>
              </a:ext>
            </a:extLst>
          </p:cNvPr>
          <p:cNvSpPr/>
          <p:nvPr/>
        </p:nvSpPr>
        <p:spPr>
          <a:xfrm>
            <a:off x="2590800" y="2836985"/>
            <a:ext cx="7326923" cy="1805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67D968D-955B-4E6C-AB17-820227EE9A27}"/>
              </a:ext>
            </a:extLst>
          </p:cNvPr>
          <p:cNvSpPr txBox="1">
            <a:spLocks noChangeArrowheads="1"/>
          </p:cNvSpPr>
          <p:nvPr/>
        </p:nvSpPr>
        <p:spPr>
          <a:xfrm>
            <a:off x="1218955" y="3429000"/>
            <a:ext cx="10070611" cy="295421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(22)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3EC1BA2-DE39-4B98-94B6-A7C3EA36F1B7}"/>
              </a:ext>
            </a:extLst>
          </p:cNvPr>
          <p:cNvSpPr txBox="1">
            <a:spLocks noChangeArrowheads="1"/>
          </p:cNvSpPr>
          <p:nvPr/>
        </p:nvSpPr>
        <p:spPr>
          <a:xfrm>
            <a:off x="4474510" y="2183975"/>
            <a:ext cx="3559499" cy="94901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791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6" name="WordArt 5">
            <a:extLst>
              <a:ext uri="{FF2B5EF4-FFF2-40B4-BE49-F238E27FC236}">
                <a16:creationId xmlns:a16="http://schemas.microsoft.com/office/drawing/2014/main" id="{5EF23C13-9442-4D1B-B2A6-EE5854313A5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28800" y="1324477"/>
            <a:ext cx="7772400" cy="28734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0" cap="none" spc="0" normalizeH="0" baseline="0" noProof="0" dirty="0">
                <a:ln w="9525">
                  <a:solidFill>
                    <a:prstClr val="black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3501010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817370" y="5152390"/>
            <a:ext cx="8556625" cy="154622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28825" y="5193665"/>
            <a:ext cx="85324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Nobita đang gặp phải những câu hỏi khó, các em hãy cùng nhau giúp đỡ cậu chàng hậu đậu trả lời những câu hỏi đó nhé!</a:t>
            </a:r>
          </a:p>
        </p:txBody>
      </p:sp>
      <p:pic>
        <p:nvPicPr>
          <p:cNvPr id="8" name="Picture 7" descr="pngeg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470" y="0"/>
            <a:ext cx="4367530" cy="2861945"/>
          </a:xfrm>
          <a:prstGeom prst="rect">
            <a:avLst/>
          </a:prstGeom>
        </p:spPr>
      </p:pic>
      <p:sp>
        <p:nvSpPr>
          <p:cNvPr id="9" name="Rectangles 8"/>
          <p:cNvSpPr/>
          <p:nvPr/>
        </p:nvSpPr>
        <p:spPr>
          <a:xfrm>
            <a:off x="6858000" y="609600"/>
            <a:ext cx="3235325" cy="156845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/>
              <a:buNone/>
              <a:tabLst/>
              <a:defRPr/>
            </a:pPr>
            <a:r>
              <a:rPr kumimoji="0" lang="en-US" altLang="zh-CN" sz="48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HP001 Kieu 2 5H" panose="020B0603050302020204" charset="0"/>
                <a:cs typeface="HP001 Kieu 2 5H" panose="020B0603050302020204" charset="0"/>
                <a:sym typeface="Arial" panose="020B0604020202020204"/>
              </a:rPr>
              <a:t>Học cùng Nobita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855595" y="260350"/>
            <a:ext cx="7300595" cy="213487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505200" y="3124200"/>
            <a:ext cx="5791200" cy="1905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64510" y="609600"/>
            <a:ext cx="677608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16 người làm xong một công việc trong 3 ngày. Hỏi 8 người thì làm xong công việc đó trong bao nhiêu ngày?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115" b="86458" l="48242" r="90039">
                        <a14:foregroundMark x1="58789" y1="76042" x2="58789" y2="67708"/>
                        <a14:foregroundMark x1="66797" y1="75521" x2="65625" y2="68750"/>
                        <a14:foregroundMark x1="58594" y1="35156" x2="67578" y2="23958"/>
                        <a14:foregroundMark x1="51758" y1="61458" x2="58203" y2="38802"/>
                        <a14:foregroundMark x1="68945" y1="35156" x2="65039" y2="403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8579" t="11175" r="14773" b="13446"/>
          <a:stretch>
            <a:fillRect/>
          </a:stretch>
        </p:blipFill>
        <p:spPr>
          <a:xfrm>
            <a:off x="46990" y="2348632"/>
            <a:ext cx="2971800" cy="458440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72015" y="3799979"/>
            <a:ext cx="525780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6 ngày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92100" y="381000"/>
            <a:ext cx="6266180" cy="280606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209800" y="4343539"/>
            <a:ext cx="5791200" cy="1905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9425" y="620395"/>
            <a:ext cx="5889625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2 người làm xong một công việc trong 10 ngày. Hỏi muốn làm xong công việc đó trong 5 ngày thì cần bao nhiêu người? (Biết rằng mức làm của mỗi người là như nhau)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76500" y="5029138"/>
            <a:ext cx="52578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4 người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45087" y1="11500" x2="58960" y2="29500"/>
                        <a14:foregroundMark x1="56069" y1="82000" x2="70520" y2="80500"/>
                        <a14:foregroundMark x1="71098" y1="85500" x2="67630" y2="79000"/>
                        <a14:foregroundMark x1="14451" y1="56000" x2="10405" y2="76000"/>
                        <a14:foregroundMark x1="34104" y1="69500" x2="15607" y2="68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2260" y="3501390"/>
            <a:ext cx="3033713" cy="35071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>
          <a:xfrm>
            <a:off x="4419600" y="69850"/>
            <a:ext cx="2774950" cy="1461135"/>
          </a:xfrm>
          <a:prstGeom prst="wedgeRoundRectCallout">
            <a:avLst>
              <a:gd name="adj1" fmla="val -55465"/>
              <a:gd name="adj2" fmla="val 70682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55820" y="230505"/>
            <a:ext cx="240665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Nobita, cậu giỏi quá!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9336405" y="100965"/>
            <a:ext cx="2650490" cy="1334770"/>
          </a:xfrm>
          <a:prstGeom prst="wedgeRoundRectCallout">
            <a:avLst>
              <a:gd name="adj1" fmla="val -36489"/>
              <a:gd name="adj2" fmla="val 64920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479915" y="292100"/>
            <a:ext cx="243332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cs typeface="Arial" panose="020B0604020202020204"/>
                <a:sym typeface="Arial" panose="020B0604020202020204"/>
              </a:rPr>
              <a:t>Hihi….Cảm ơn các bạn.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57641F3-6F4B-40F8-9BAB-CEBE7B5C90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4" y="0"/>
            <a:ext cx="12088091" cy="6852880"/>
          </a:xfrm>
          <a:prstGeom prst="rect">
            <a:avLst/>
          </a:prstGeom>
        </p:spPr>
      </p:pic>
      <p:sp>
        <p:nvSpPr>
          <p:cNvPr id="9" name="Freeform 11">
            <a:extLst>
              <a:ext uri="{FF2B5EF4-FFF2-40B4-BE49-F238E27FC236}">
                <a16:creationId xmlns:a16="http://schemas.microsoft.com/office/drawing/2014/main" id="{68F07B36-3BA2-40D8-B9B9-5ECB3AE0FCAF}"/>
              </a:ext>
            </a:extLst>
          </p:cNvPr>
          <p:cNvSpPr/>
          <p:nvPr/>
        </p:nvSpPr>
        <p:spPr bwMode="auto">
          <a:xfrm>
            <a:off x="419366" y="2670484"/>
            <a:ext cx="602286" cy="455613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663E4E5C-77B3-46BB-977F-8C732BFEE130}"/>
              </a:ext>
            </a:extLst>
          </p:cNvPr>
          <p:cNvSpPr/>
          <p:nvPr/>
        </p:nvSpPr>
        <p:spPr bwMode="auto">
          <a:xfrm>
            <a:off x="388314" y="3914320"/>
            <a:ext cx="602286" cy="455613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14808" y="1968006"/>
            <a:ext cx="104814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4808" y="3722392"/>
            <a:ext cx="100865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52704" y="2541322"/>
            <a:ext cx="100865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nghịch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3" name="Rectangle 2"/>
          <p:cNvSpPr/>
          <p:nvPr/>
        </p:nvSpPr>
        <p:spPr>
          <a:xfrm>
            <a:off x="990600" y="3748723"/>
            <a:ext cx="961722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2E3BA32-19BB-406D-ADF0-478E6858EB15}"/>
              </a:ext>
            </a:extLst>
          </p:cNvPr>
          <p:cNvSpPr txBox="1">
            <a:spLocks/>
          </p:cNvSpPr>
          <p:nvPr/>
        </p:nvSpPr>
        <p:spPr>
          <a:xfrm>
            <a:off x="1537855" y="769669"/>
            <a:ext cx="8229600" cy="11723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</a:p>
        </p:txBody>
      </p:sp>
    </p:spTree>
    <p:extLst>
      <p:ext uri="{BB962C8B-B14F-4D97-AF65-F5344CB8AC3E}">
        <p14:creationId xmlns:p14="http://schemas.microsoft.com/office/powerpoint/2010/main" val="2675341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6" name="WordArt 5">
            <a:extLst>
              <a:ext uri="{FF2B5EF4-FFF2-40B4-BE49-F238E27FC236}">
                <a16:creationId xmlns:a16="http://schemas.microsoft.com/office/drawing/2014/main" id="{5EF23C13-9442-4D1B-B2A6-EE5854313A5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28800" y="1324477"/>
            <a:ext cx="7772400" cy="28734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THỰC HÀNH</a:t>
            </a:r>
          </a:p>
        </p:txBody>
      </p:sp>
    </p:spTree>
    <p:extLst>
      <p:ext uri="{BB962C8B-B14F-4D97-AF65-F5344CB8AC3E}">
        <p14:creationId xmlns:p14="http://schemas.microsoft.com/office/powerpoint/2010/main" val="3976374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148"/>
          <p:cNvSpPr txBox="1">
            <a:spLocks noChangeArrowheads="1"/>
          </p:cNvSpPr>
          <p:nvPr/>
        </p:nvSpPr>
        <p:spPr bwMode="auto">
          <a:xfrm>
            <a:off x="2336800" y="304801"/>
            <a:ext cx="335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b="1"/>
          </a:p>
        </p:txBody>
      </p:sp>
      <p:sp>
        <p:nvSpPr>
          <p:cNvPr id="3077" name="Text Box 154"/>
          <p:cNvSpPr txBox="1">
            <a:spLocks noChangeArrowheads="1"/>
          </p:cNvSpPr>
          <p:nvPr/>
        </p:nvSpPr>
        <p:spPr bwMode="auto">
          <a:xfrm>
            <a:off x="2336800" y="685800"/>
            <a:ext cx="721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>
                <a:latin typeface="Times New Roman" pitchFamily="18" charset="0"/>
              </a:rPr>
              <a:t>        </a:t>
            </a:r>
            <a:endParaRPr lang="en-US" sz="2400" b="1">
              <a:latin typeface="Times New Roman" pitchFamily="18" charset="0"/>
            </a:endParaRPr>
          </a:p>
        </p:txBody>
      </p:sp>
      <p:sp>
        <p:nvSpPr>
          <p:cNvPr id="3078" name="Text Box 164"/>
          <p:cNvSpPr txBox="1">
            <a:spLocks noChangeArrowheads="1"/>
          </p:cNvSpPr>
          <p:nvPr/>
        </p:nvSpPr>
        <p:spPr bwMode="auto">
          <a:xfrm>
            <a:off x="3702949" y="3285026"/>
            <a:ext cx="3860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b="1"/>
          </a:p>
        </p:txBody>
      </p:sp>
      <p:sp>
        <p:nvSpPr>
          <p:cNvPr id="83109" name="Text Box 165"/>
          <p:cNvSpPr txBox="1">
            <a:spLocks noChangeArrowheads="1"/>
          </p:cNvSpPr>
          <p:nvPr/>
        </p:nvSpPr>
        <p:spPr bwMode="auto">
          <a:xfrm>
            <a:off x="215551" y="197767"/>
            <a:ext cx="11793150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25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10 000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5000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algn="just" eaLnBrk="1" hangingPunct="1"/>
            <a:r>
              <a:rPr lang="en-US" sz="2400" b="1" dirty="0"/>
              <a:t> </a:t>
            </a:r>
          </a:p>
          <a:p>
            <a:pPr algn="just" eaLnBrk="1" hangingPunct="1">
              <a:spcBef>
                <a:spcPct val="50000"/>
              </a:spcBef>
            </a:pPr>
            <a:endParaRPr lang="en-US" sz="2400" b="1" dirty="0"/>
          </a:p>
        </p:txBody>
      </p:sp>
      <p:sp>
        <p:nvSpPr>
          <p:cNvPr id="83110" name="Text Box 166"/>
          <p:cNvSpPr txBox="1">
            <a:spLocks noChangeArrowheads="1"/>
          </p:cNvSpPr>
          <p:nvPr/>
        </p:nvSpPr>
        <p:spPr bwMode="auto">
          <a:xfrm>
            <a:off x="762000" y="2398369"/>
            <a:ext cx="3759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endParaRPr lang="en-US" sz="3200" b="1" u="sng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111" name="Text Box 167"/>
          <p:cNvSpPr txBox="1">
            <a:spLocks noChangeArrowheads="1"/>
          </p:cNvSpPr>
          <p:nvPr/>
        </p:nvSpPr>
        <p:spPr bwMode="auto">
          <a:xfrm>
            <a:off x="2873216" y="3505524"/>
            <a:ext cx="7947184" cy="12772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10 000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25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endParaRPr lang="en-US" sz="32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5000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/ 1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…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412215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3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3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3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  <p:bldP spid="831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1298</TotalTime>
  <Words>1060</Words>
  <Application>Microsoft Office PowerPoint</Application>
  <PresentationFormat>Widescreen</PresentationFormat>
  <Paragraphs>102</Paragraphs>
  <Slides>18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Calibri</vt:lpstr>
      <vt:lpstr>Calibri Light</vt:lpstr>
      <vt:lpstr>HP001 Kieu 2 5H</vt:lpstr>
      <vt:lpstr>Tahoma</vt:lpstr>
      <vt:lpstr>Times New Roman</vt:lpstr>
      <vt:lpstr>Office Theme</vt:lpstr>
      <vt:lpstr>1_Office Theme</vt:lpstr>
      <vt:lpstr>4_Office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207</cp:revision>
  <cp:lastPrinted>2021-04-06T22:48:27Z</cp:lastPrinted>
  <dcterms:created xsi:type="dcterms:W3CDTF">2021-04-05T03:43:09Z</dcterms:created>
  <dcterms:modified xsi:type="dcterms:W3CDTF">2022-09-22T06:10:44Z</dcterms:modified>
</cp:coreProperties>
</file>