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19" r:id="rId2"/>
    <p:sldId id="258" r:id="rId3"/>
    <p:sldId id="275" r:id="rId4"/>
    <p:sldId id="276" r:id="rId5"/>
    <p:sldId id="335" r:id="rId6"/>
    <p:sldId id="320" r:id="rId7"/>
    <p:sldId id="322" r:id="rId8"/>
    <p:sldId id="280" r:id="rId9"/>
    <p:sldId id="323" r:id="rId10"/>
    <p:sldId id="316" r:id="rId11"/>
    <p:sldId id="324" r:id="rId12"/>
    <p:sldId id="286" r:id="rId13"/>
    <p:sldId id="289" r:id="rId14"/>
    <p:sldId id="327" r:id="rId15"/>
    <p:sldId id="288" r:id="rId16"/>
    <p:sldId id="291" r:id="rId17"/>
    <p:sldId id="293" r:id="rId18"/>
    <p:sldId id="294" r:id="rId19"/>
    <p:sldId id="328" r:id="rId20"/>
    <p:sldId id="296" r:id="rId21"/>
    <p:sldId id="297" r:id="rId22"/>
    <p:sldId id="300" r:id="rId23"/>
    <p:sldId id="301" r:id="rId24"/>
    <p:sldId id="330" r:id="rId25"/>
    <p:sldId id="329" r:id="rId26"/>
    <p:sldId id="302" r:id="rId27"/>
    <p:sldId id="333" r:id="rId28"/>
    <p:sldId id="307" r:id="rId29"/>
    <p:sldId id="331" r:id="rId30"/>
    <p:sldId id="309" r:id="rId31"/>
    <p:sldId id="270" r:id="rId32"/>
    <p:sldId id="334" r:id="rId33"/>
    <p:sldId id="306" r:id="rId34"/>
    <p:sldId id="305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E1F3FA"/>
    <a:srgbClr val="FFCCFF"/>
    <a:srgbClr val="CCECFF"/>
    <a:srgbClr val="000099"/>
    <a:srgbClr val="FF0066"/>
    <a:srgbClr val="0000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94660"/>
  </p:normalViewPr>
  <p:slideViewPr>
    <p:cSldViewPr>
      <p:cViewPr varScale="1">
        <p:scale>
          <a:sx n="80" d="100"/>
          <a:sy n="80" d="100"/>
        </p:scale>
        <p:origin x="68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347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21990-1315-4D91-8DBA-F845BC021AE4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F8ADD-924D-4EF8-BBD7-9D6BF0C53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F8ADD-924D-4EF8-BBD7-9D6BF0C53A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81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F8ADD-924D-4EF8-BBD7-9D6BF0C53A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82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 biết được chuyện gì xảy ra khi cậu bé bị dẫn đến trước mặt vua và cậu bé bị thoát được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A06CD-5BC3-4CF1-9516-FFDBF6B2AA86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3095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 đoạn có nhắc đến từ “tức cảnh” vậy các con cho cô biết tức cảnh là gì?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TL: Tức cảnh nghĩa là thấy cảnh mà có cảm xúc liền nảy ra thơ, văn.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A06CD-5BC3-4CF1-9516-FFDBF6B2AA86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4635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A06CD-5BC3-4CF1-9516-FFDBF6B2AA86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3652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4DA47-0A65-4BEA-862D-381CBB532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88E52-7053-4D23-93AA-59DC4EA17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E1BC3-6CF7-4B1E-9501-DDB8D609F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27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686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281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684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294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034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298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6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D2199-AC11-43DB-A9D9-1EFCA88CD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862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46B6D-53D5-4532-B9EE-518EB232B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B5AD1-137C-4DAD-861C-97FF560E4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9844A-50A7-40F4-90CE-42439F907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F2786-5A8F-418D-A740-0F84CE9FC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26717-DEBD-4AD7-8D4E-8B34C89BE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28FE9-629D-47BE-AE2E-DBC82FCDA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84821-B099-42D1-98F6-F06F3D7994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FD60FAD-AF27-435C-A071-BC61F0450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  <p:sldLayoutId id="2147483666" r:id="rId15"/>
    <p:sldLayoutId id="2147483667" r:id="rId16"/>
    <p:sldLayoutId id="2147483670" r:id="rId17"/>
    <p:sldLayoutId id="2147483671" r:id="rId18"/>
    <p:sldLayoutId id="2147483672" r:id="rId19"/>
    <p:sldLayoutId id="2147483673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file:///C:\Users\MyPC\Downloads\L&#7876;%20H&#7896;I%20CH&#7916;%20&#272;&#7890;NG%20T&#7916;%20TI&#202;N%20DUNG%20-%20H&#7896;I%20T&#7892;NG%20M&#7876;%202019%20(%20KHO&#193;I%20CH&#194;U%20-%20H&#431;NG%20Y&#202;N%20).mp4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34.jpeg"/><Relationship Id="rId5" Type="http://schemas.openxmlformats.org/officeDocument/2006/relationships/slide" Target="slide3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3.png"/><Relationship Id="rId2" Type="http://schemas.microsoft.com/office/2007/relationships/media" Target="../media/media3.wav"/><Relationship Id="rId1" Type="http://schemas.openxmlformats.org/officeDocument/2006/relationships/tags" Target="../tags/tag22.xml"/><Relationship Id="rId6" Type="http://schemas.openxmlformats.org/officeDocument/2006/relationships/slide" Target="slide3.xml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42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.wav"/><Relationship Id="rId7" Type="http://schemas.openxmlformats.org/officeDocument/2006/relationships/image" Target="../media/image44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sự tích lễ hội chử đồng tử\hinh-khung-powerpoint-dep-nhat_1053196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 txBox="1">
            <a:spLocks/>
          </p:cNvSpPr>
          <p:nvPr/>
        </p:nvSpPr>
        <p:spPr bwMode="auto">
          <a:xfrm>
            <a:off x="1485723" y="2551516"/>
            <a:ext cx="6603275" cy="8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859" y="3599353"/>
            <a:ext cx="1508468" cy="150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5602" y="1676400"/>
            <a:ext cx="766703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2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TRƯỜNG TIỂU HỌC PHAN ĐÌNH GIÓT</a:t>
            </a:r>
            <a:endParaRPr lang="en-US" sz="225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99855" y="4488728"/>
            <a:ext cx="4031672" cy="6096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7" name="Picture 2" descr="C:\Users\Administrator\Downloads\sự tích lễ hội chử đồng tử\29d1963467a39a8206ded1937f11295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 bwMode="auto">
          <a:xfrm>
            <a:off x="1676400" y="2650796"/>
            <a:ext cx="6603275" cy="869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56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27"/>
    </mc:Choice>
    <mc:Fallback xmlns="">
      <p:transition spd="slow" advTm="22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498"/>
            <a:ext cx="9144000" cy="6887497"/>
          </a:xfrm>
          <a:prstGeom prst="rect">
            <a:avLst/>
          </a:prstGeom>
        </p:spPr>
      </p:pic>
      <p:pic>
        <p:nvPicPr>
          <p:cNvPr id="5" name="Picture 4" descr="k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3657600" cy="3809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4648200"/>
            <a:ext cx="876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quấn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k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3800" y="381000"/>
            <a:ext cx="5410200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2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0"/>
    </mc:Choice>
    <mc:Fallback xmlns="">
      <p:transition spd="slow" advTm="1655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62000" y="1191064"/>
            <a:ext cx="3124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 ngoạn: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895600" y="8382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743200" y="1143000"/>
            <a:ext cx="5943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Đi chơi ngắm cảnh các nơi.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57200" y="1915180"/>
            <a:ext cx="3124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Bàng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hoàng: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57200" y="3806112"/>
            <a:ext cx="3200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 trời: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143000" y="4931430"/>
            <a:ext cx="2971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Hiển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linh: 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2819400" y="1905000"/>
            <a:ext cx="5486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2674938" algn="r"/>
              </a:tabLst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Ở trong trạng thái tinh thần như sững sờ,  không ngờ tới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2819400" y="3778250"/>
            <a:ext cx="533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Không chết mà trở thành tiên, thánh trên trời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819400" y="4953000"/>
            <a:ext cx="6019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Thần thánh linh thiêng hiện về giúp đỡ mọi người</a:t>
            </a: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609600" y="3048000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Duyên trời:    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Chuyện may mắn, hạnh phúc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320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78"/>
    </mc:Choice>
    <mc:Fallback xmlns="">
      <p:transition spd="slow" advTm="34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4"/>
          <p:cNvSpPr>
            <a:spLocks noChangeArrowheads="1" noChangeShapeType="1" noTextEdit="1"/>
          </p:cNvSpPr>
          <p:nvPr/>
        </p:nvSpPr>
        <p:spPr bwMode="auto">
          <a:xfrm>
            <a:off x="457200" y="152400"/>
            <a:ext cx="76962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Tìm hiểu bài</a:t>
            </a:r>
          </a:p>
        </p:txBody>
      </p:sp>
      <p:pic>
        <p:nvPicPr>
          <p:cNvPr id="8" name="Picture 2" descr="C:\Users\Administrator\Downloads\sự tích lễ hội chử đồng tử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9" y="1855281"/>
            <a:ext cx="7645791" cy="485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78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1"/>
    </mc:Choice>
    <mc:Fallback xmlns="">
      <p:transition spd="slow" advTm="9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11214"/>
            <a:ext cx="3750329" cy="405072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Oval Callout 4"/>
          <p:cNvSpPr/>
          <p:nvPr/>
        </p:nvSpPr>
        <p:spPr>
          <a:xfrm>
            <a:off x="381000" y="533400"/>
            <a:ext cx="5638800" cy="2209800"/>
          </a:xfrm>
          <a:prstGeom prst="wedgeEllipseCallout">
            <a:avLst>
              <a:gd name="adj1" fmla="val 26893"/>
              <a:gd name="adj2" fmla="val 7160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en-US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95600" y="3429000"/>
            <a:ext cx="5960129" cy="230832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200" dirty="0" err="1">
                <a:latin typeface="Times New Roman"/>
                <a:ea typeface="Calibri"/>
              </a:rPr>
              <a:t>Câu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chuyện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xảy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ra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vào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đời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vua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Hùng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Vương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thứ</a:t>
            </a:r>
            <a:r>
              <a:rPr lang="en-US" sz="3200" dirty="0">
                <a:latin typeface="Times New Roman"/>
                <a:ea typeface="Calibri"/>
              </a:rPr>
              <a:t> 18, </a:t>
            </a:r>
            <a:r>
              <a:rPr lang="en-US" sz="3200" dirty="0" err="1">
                <a:latin typeface="Times New Roman"/>
                <a:ea typeface="Calibri"/>
              </a:rPr>
              <a:t>tại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làng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Chử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Xá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ven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bờ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sông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latin typeface="Times New Roman"/>
                <a:ea typeface="Calibri"/>
              </a:rPr>
              <a:t>Hồng</a:t>
            </a:r>
            <a:r>
              <a:rPr lang="en-US" sz="3200" dirty="0" smtClean="0">
                <a:latin typeface="Times New Roman"/>
                <a:ea typeface="Calibri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160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1"/>
    </mc:Choice>
    <mc:Fallback xmlns="">
      <p:transition spd="slow" advTm="2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514600" y="47625"/>
            <a:ext cx="6515100" cy="2133600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Con hãy tìm những chi tiết cho thấy gia cảnh nhà Chử Đồng Tử rất nghèo khó?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2438400" cy="279744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0" y="2286000"/>
            <a:ext cx="9144000" cy="4572000"/>
          </a:xfrm>
          <a:prstGeom prst="cloud">
            <a:avLst/>
          </a:prstGeom>
          <a:solidFill>
            <a:srgbClr val="FFCC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Mẹ Chử Đồng Tử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mất sớm. Hai cha con chỉ có một chiếc khố mặc chung. </a:t>
            </a: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Khi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cha mất,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Chử Đồng Tử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thương cha đã quấn khố chôn cha, còn mình đành ở không.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42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44"/>
    </mc:Choice>
    <mc:Fallback xmlns="">
      <p:transition spd="slow" advTm="33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5">
            <a:extLst>
              <a:ext uri="{FF2B5EF4-FFF2-40B4-BE49-F238E27FC236}">
                <a16:creationId xmlns:a16="http://schemas.microsoft.com/office/drawing/2014/main" id="{B05E4F47-B148-49E0-B472-BBF1493155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857250"/>
            <a:ext cx="4816291" cy="51435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27">
            <a:extLst>
              <a:ext uri="{FF2B5EF4-FFF2-40B4-BE49-F238E27FC236}">
                <a16:creationId xmlns:a16="http://schemas.microsoft.com/office/drawing/2014/main" id="{7A2CE8EB-F719-4F84-9E91-F538438CAC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8478F17-1A80-42D5-97CE-8302F76A1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752600"/>
            <a:ext cx="3886200" cy="3657600"/>
          </a:xfrm>
          <a:solidFill>
            <a:srgbClr val="FFFFCC"/>
          </a:solidFill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2800" b="1" dirty="0" smtClean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 err="1" smtClean="0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“</a:t>
            </a:r>
            <a:r>
              <a:rPr lang="en-US" sz="2800" b="1" dirty="0" err="1" smtClean="0">
                <a:latin typeface="Times New Roman"/>
                <a:ea typeface="Calibri"/>
                <a:cs typeface="Times New Roman"/>
              </a:rPr>
              <a:t>quấn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khố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chôn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cha,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còn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mình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đành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800" b="1" dirty="0" err="1" smtClean="0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”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con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thấy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  <a:cs typeface="Times New Roman"/>
              </a:rPr>
              <a:t>Chử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  <a:cs typeface="Times New Roman"/>
              </a:rPr>
              <a:t>Tử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là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  <a:cs typeface="Times New Roman"/>
              </a:rPr>
              <a:t>như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  <a:cs typeface="Times New Roman"/>
              </a:rPr>
              <a:t>thế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  <a:cs typeface="Times New Roman"/>
              </a:rPr>
              <a:t>nào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?</a:t>
            </a:r>
            <a:endParaRPr lang="en-US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Thought Bubble: Cloud 2">
            <a:extLst>
              <a:ext uri="{FF2B5EF4-FFF2-40B4-BE49-F238E27FC236}">
                <a16:creationId xmlns:a16="http://schemas.microsoft.com/office/drawing/2014/main" id="{D142EEF0-E3C6-4803-AAFE-D428014DE04F}"/>
              </a:ext>
            </a:extLst>
          </p:cNvPr>
          <p:cNvSpPr/>
          <p:nvPr/>
        </p:nvSpPr>
        <p:spPr>
          <a:xfrm flipH="1">
            <a:off x="4816291" y="1905000"/>
            <a:ext cx="4369550" cy="2571749"/>
          </a:xfrm>
          <a:prstGeom prst="cloudCallout">
            <a:avLst>
              <a:gd name="adj1" fmla="val 62944"/>
              <a:gd name="adj2" fmla="val 3155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Chử Đồng Tử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là người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con có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hiếu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và rất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thương cha.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18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92"/>
    </mc:Choice>
    <mc:Fallback xmlns="">
      <p:transition spd="slow" advTm="21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3B4B37-4871-4107-8F34-8AFC1CD07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76" y="325016"/>
            <a:ext cx="2016224" cy="1656184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7C66E4-DFC1-4E45-8F6F-3E43FFB23E5B}"/>
              </a:ext>
            </a:extLst>
          </p:cNvPr>
          <p:cNvSpPr txBox="1"/>
          <p:nvPr/>
        </p:nvSpPr>
        <p:spPr>
          <a:xfrm>
            <a:off x="599256" y="3124200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Chử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Đồng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Tử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</a:rPr>
              <a:t>mò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</a:rPr>
              <a:t>sông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0139FC-9043-41A8-B1EB-CD5727C921CC}"/>
              </a:ext>
            </a:extLst>
          </p:cNvPr>
          <p:cNvSpPr txBox="1"/>
          <p:nvPr/>
        </p:nvSpPr>
        <p:spPr>
          <a:xfrm>
            <a:off x="467544" y="4676001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dirty="0" err="1" smtClean="0">
                <a:solidFill>
                  <a:srgbClr val="0D0D0D"/>
                </a:solidFill>
                <a:latin typeface="Times New Roman"/>
                <a:ea typeface="Calibri"/>
              </a:rPr>
              <a:t>Chử</a:t>
            </a:r>
            <a:r>
              <a:rPr lang="en-US" sz="3600" dirty="0" smtClean="0">
                <a:solidFill>
                  <a:srgbClr val="0D0D0D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srgbClr val="0D0D0D"/>
                </a:solidFill>
                <a:latin typeface="Times New Roman"/>
                <a:ea typeface="Calibri"/>
              </a:rPr>
              <a:t>Đồng</a:t>
            </a:r>
            <a:r>
              <a:rPr lang="en-US" sz="3600" dirty="0" smtClean="0">
                <a:solidFill>
                  <a:srgbClr val="0D0D0D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srgbClr val="0D0D0D"/>
                </a:solidFill>
                <a:latin typeface="Times New Roman"/>
                <a:ea typeface="Calibri"/>
              </a:rPr>
              <a:t>Tử</a:t>
            </a:r>
            <a:r>
              <a:rPr lang="en-US" sz="3600" dirty="0" smtClean="0">
                <a:solidFill>
                  <a:srgbClr val="0D0D0D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/>
                <a:ea typeface="Calibri"/>
              </a:rPr>
              <a:t>thấy</a:t>
            </a:r>
            <a:r>
              <a:rPr lang="en-US" sz="3600" dirty="0">
                <a:solidFill>
                  <a:srgbClr val="0D0D0D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/>
                <a:ea typeface="Calibri"/>
              </a:rPr>
              <a:t>một</a:t>
            </a:r>
            <a:r>
              <a:rPr lang="en-US" sz="3600" dirty="0">
                <a:solidFill>
                  <a:srgbClr val="0D0D0D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/>
                <a:ea typeface="Calibri"/>
              </a:rPr>
              <a:t>chiếc</a:t>
            </a:r>
            <a:r>
              <a:rPr lang="en-US" sz="3600" dirty="0">
                <a:solidFill>
                  <a:srgbClr val="0D0D0D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/>
                <a:ea typeface="Calibri"/>
              </a:rPr>
              <a:t>thuyền</a:t>
            </a:r>
            <a:r>
              <a:rPr lang="en-US" sz="3600" dirty="0">
                <a:solidFill>
                  <a:srgbClr val="0D0D0D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/>
                <a:ea typeface="Calibri"/>
              </a:rPr>
              <a:t>lớn</a:t>
            </a:r>
            <a:r>
              <a:rPr lang="en-US" sz="3600" dirty="0">
                <a:solidFill>
                  <a:srgbClr val="0D0D0D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/>
                <a:ea typeface="Calibri"/>
              </a:rPr>
              <a:t>và</a:t>
            </a:r>
            <a:r>
              <a:rPr lang="en-US" sz="3600" dirty="0">
                <a:solidFill>
                  <a:srgbClr val="0D0D0D"/>
                </a:solidFill>
                <a:latin typeface="Times New Roman"/>
                <a:ea typeface="Calibri"/>
              </a:rPr>
              <a:t> sang </a:t>
            </a:r>
            <a:r>
              <a:rPr lang="en-US" sz="3600" dirty="0" err="1">
                <a:solidFill>
                  <a:srgbClr val="0D0D0D"/>
                </a:solidFill>
                <a:latin typeface="Times New Roman"/>
                <a:ea typeface="Calibri"/>
              </a:rPr>
              <a:t>trọng</a:t>
            </a:r>
            <a:r>
              <a:rPr lang="en-US" sz="3600" dirty="0">
                <a:solidFill>
                  <a:srgbClr val="0D0D0D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/>
                <a:ea typeface="Calibri"/>
              </a:rPr>
              <a:t>của</a:t>
            </a:r>
            <a:r>
              <a:rPr lang="en-US" sz="3600" dirty="0">
                <a:solidFill>
                  <a:srgbClr val="0D0D0D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/>
                <a:ea typeface="Calibri"/>
              </a:rPr>
              <a:t>Tiên</a:t>
            </a:r>
            <a:r>
              <a:rPr lang="en-US" sz="3600" dirty="0">
                <a:solidFill>
                  <a:srgbClr val="0D0D0D"/>
                </a:solidFill>
                <a:latin typeface="Times New Roman"/>
                <a:ea typeface="Calibri"/>
              </a:rPr>
              <a:t> Dung – con </a:t>
            </a:r>
            <a:r>
              <a:rPr lang="en-US" sz="3600" dirty="0" err="1">
                <a:solidFill>
                  <a:srgbClr val="0D0D0D"/>
                </a:solidFill>
                <a:latin typeface="Times New Roman"/>
                <a:ea typeface="Calibri"/>
              </a:rPr>
              <a:t>gái</a:t>
            </a:r>
            <a:r>
              <a:rPr lang="en-US" sz="3600" dirty="0">
                <a:solidFill>
                  <a:srgbClr val="0D0D0D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/>
                <a:ea typeface="Calibri"/>
              </a:rPr>
              <a:t>vua</a:t>
            </a:r>
            <a:r>
              <a:rPr lang="en-US" sz="3600" dirty="0">
                <a:solidFill>
                  <a:srgbClr val="0D0D0D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/>
                <a:ea typeface="Calibri"/>
              </a:rPr>
              <a:t>Hùng</a:t>
            </a:r>
            <a:r>
              <a:rPr lang="en-US" sz="3600" dirty="0">
                <a:solidFill>
                  <a:srgbClr val="0D0D0D"/>
                </a:solidFill>
                <a:latin typeface="Times New Roman"/>
                <a:ea typeface="Calibri"/>
              </a:rPr>
              <a:t>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475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3"/>
    </mc:Choice>
    <mc:Fallback xmlns="">
      <p:transition spd="slow" advTm="25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69D78C5-6569-424C-B35F-A285C861E550}"/>
              </a:ext>
            </a:extLst>
          </p:cNvPr>
          <p:cNvSpPr/>
          <p:nvPr/>
        </p:nvSpPr>
        <p:spPr>
          <a:xfrm>
            <a:off x="114300" y="379529"/>
            <a:ext cx="6100891" cy="2520280"/>
          </a:xfrm>
          <a:prstGeom prst="wedgeEllipseCallout">
            <a:avLst>
              <a:gd name="adj1" fmla="val 48114"/>
              <a:gd name="adj2" fmla="val 63455"/>
            </a:avLst>
          </a:prstGeom>
          <a:solidFill>
            <a:srgbClr val="FF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>
                <a:solidFill>
                  <a:srgbClr val="7030A0"/>
                </a:solidFill>
                <a:latin typeface="Times New Roman"/>
                <a:ea typeface="Calibri"/>
              </a:rPr>
              <a:t>Công chúa Tiên Dung đang trên đường đi đâu?</a:t>
            </a:r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BA59FA-0422-4649-9E7F-AC616A7F10C7}"/>
              </a:ext>
            </a:extLst>
          </p:cNvPr>
          <p:cNvSpPr/>
          <p:nvPr/>
        </p:nvSpPr>
        <p:spPr>
          <a:xfrm>
            <a:off x="152400" y="3544669"/>
            <a:ext cx="8395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Công chúa đang trên đường đi du ngoạn.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81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0"/>
    </mc:Choice>
    <mc:Fallback xmlns="">
      <p:transition spd="slow" advTm="15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40E612-97D1-4243-8C79-A6EBE81681A8}"/>
              </a:ext>
            </a:extLst>
          </p:cNvPr>
          <p:cNvSpPr/>
          <p:nvPr/>
        </p:nvSpPr>
        <p:spPr>
          <a:xfrm>
            <a:off x="827584" y="2227732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dirty="0" err="1">
                <a:solidFill>
                  <a:srgbClr val="C00000"/>
                </a:solidFill>
                <a:latin typeface="Times New Roman"/>
                <a:ea typeface="Times New Roman"/>
              </a:rPr>
              <a:t>Hoảng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Times New Roman"/>
              </a:rPr>
              <a:t>hốt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Times New Roman"/>
              </a:rPr>
              <a:t>vì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Times New Roman"/>
              </a:rPr>
              <a:t>chàng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Times New Roman"/>
              </a:rPr>
              <a:t>đang</a:t>
            </a:r>
            <a:r>
              <a:rPr lang="en-US" sz="3600" dirty="0">
                <a:solidFill>
                  <a:srgbClr val="C00000"/>
                </a:solidFill>
                <a:latin typeface="Times New Roman"/>
                <a:ea typeface="Times New Roman"/>
              </a:rPr>
              <a:t> ở </a:t>
            </a:r>
            <a:r>
              <a:rPr lang="en-US" sz="3600" dirty="0" err="1">
                <a:solidFill>
                  <a:srgbClr val="C00000"/>
                </a:solidFill>
                <a:latin typeface="Times New Roman"/>
                <a:ea typeface="Times New Roman"/>
              </a:rPr>
              <a:t>không</a:t>
            </a:r>
            <a:endParaRPr lang="en-US" sz="32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3E542A-3956-453B-926D-3DEBDF6425A0}"/>
              </a:ext>
            </a:extLst>
          </p:cNvPr>
          <p:cNvSpPr txBox="1"/>
          <p:nvPr/>
        </p:nvSpPr>
        <p:spPr>
          <a:xfrm>
            <a:off x="395536" y="3392269"/>
            <a:ext cx="8352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>
                <a:solidFill>
                  <a:srgbClr val="7030A0"/>
                </a:solidFill>
                <a:latin typeface="Times New Roman"/>
                <a:ea typeface="Times New Roman"/>
              </a:rPr>
              <a:t>Vậy </a:t>
            </a:r>
            <a:r>
              <a:rPr lang="en-US" sz="3600" smtClean="0">
                <a:solidFill>
                  <a:srgbClr val="7030A0"/>
                </a:solidFill>
                <a:latin typeface="Times New Roman"/>
                <a:ea typeface="Times New Roman"/>
              </a:rPr>
              <a:t>Chử Đồng Tử </a:t>
            </a:r>
            <a:r>
              <a:rPr lang="en-US" sz="3600">
                <a:solidFill>
                  <a:srgbClr val="7030A0"/>
                </a:solidFill>
                <a:latin typeface="Times New Roman"/>
                <a:ea typeface="Times New Roman"/>
              </a:rPr>
              <a:t>đã làm gì để tránh bị bắt gặp?</a:t>
            </a:r>
            <a:endParaRPr lang="en-US" sz="3200">
              <a:solidFill>
                <a:srgbClr val="7030A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BE39B8-50FE-49FE-9396-A1D85A8EAE2C}"/>
              </a:ext>
            </a:extLst>
          </p:cNvPr>
          <p:cNvSpPr/>
          <p:nvPr/>
        </p:nvSpPr>
        <p:spPr>
          <a:xfrm>
            <a:off x="2743200" y="4127821"/>
            <a:ext cx="6149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Chàng chạy tới bãi lau thưa, nằm xuống, bới đất phủ lên mình để ẩn trốn.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AE0507-A979-4425-BF4F-1255C473E170}"/>
              </a:ext>
            </a:extLst>
          </p:cNvPr>
          <p:cNvSpPr/>
          <p:nvPr/>
        </p:nvSpPr>
        <p:spPr>
          <a:xfrm>
            <a:off x="152400" y="509197"/>
            <a:ext cx="835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smtClean="0">
                <a:solidFill>
                  <a:srgbClr val="0070C0"/>
                </a:solidFill>
                <a:latin typeface="Times New Roman"/>
              </a:rPr>
              <a:t>Chử Đồng Tử </a:t>
            </a:r>
            <a:r>
              <a:rPr lang="en-US" sz="3600">
                <a:solidFill>
                  <a:srgbClr val="0070C0"/>
                </a:solidFill>
                <a:latin typeface="Times New Roman"/>
              </a:rPr>
              <a:t>đã cảm thấy như thế nào khi nhìn thấy thuyền của công chúa? Và vì sao?</a:t>
            </a:r>
            <a:endParaRPr lang="en-US" sz="3200">
              <a:solidFill>
                <a:srgbClr val="0070C0"/>
              </a:solidFill>
              <a:effectLst/>
              <a:latin typeface="Times New Roman"/>
              <a:ea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04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10"/>
    </mc:Choice>
    <mc:Fallback xmlns="">
      <p:transition spd="slow" advTm="35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3865" y="119390"/>
            <a:ext cx="1930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Bãi lau thưa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dministrator\Downloads\sự tích lễ hội chử đồng tử\1574578393-2eeeadbcd0137f1afed6592dd0e0fbd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" y="763770"/>
            <a:ext cx="9129932" cy="609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7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0"/>
    </mc:Choice>
    <mc:Fallback xmlns="">
      <p:transition spd="slow" advTm="83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2667000" y="0"/>
            <a:ext cx="419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 u="sng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3600" b="1" i="1" u="sng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- Kể chuyện</a:t>
            </a:r>
            <a:endParaRPr lang="en-US" sz="3600" b="1" i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5900" y="663426"/>
            <a:ext cx="6667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tích lễ hội Chử Đồng Tử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dministrator\Downloads\sự tích lễ hội chử đồng tử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04" y="1371312"/>
            <a:ext cx="8407791" cy="533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74"/>
    </mc:Choice>
    <mc:Fallback xmlns="">
      <p:transition spd="slow" advTm="30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1" y="-76200"/>
            <a:ext cx="9144000" cy="6934200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6E414B6-87AF-498F-A5DC-5F50C3526067}"/>
              </a:ext>
            </a:extLst>
          </p:cNvPr>
          <p:cNvSpPr/>
          <p:nvPr/>
        </p:nvSpPr>
        <p:spPr>
          <a:xfrm>
            <a:off x="381000" y="452264"/>
            <a:ext cx="5867400" cy="2900536"/>
          </a:xfrm>
          <a:prstGeom prst="cloudCallout">
            <a:avLst>
              <a:gd name="adj1" fmla="val 53178"/>
              <a:gd name="adj2" fmla="val 5727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en-US" sz="2800" b="1">
                <a:solidFill>
                  <a:srgbClr val="1F497D"/>
                </a:solidFill>
                <a:latin typeface="Times New Roman"/>
                <a:ea typeface="Times New Roman"/>
              </a:rPr>
              <a:t>M</a:t>
            </a:r>
            <a:r>
              <a:rPr lang="en-US" sz="2800" b="1" smtClean="0">
                <a:solidFill>
                  <a:srgbClr val="1F497D"/>
                </a:solidFill>
                <a:latin typeface="Times New Roman"/>
                <a:ea typeface="Times New Roman"/>
              </a:rPr>
              <a:t>ong </a:t>
            </a:r>
            <a:r>
              <a:rPr lang="en-US" sz="2800" b="1">
                <a:solidFill>
                  <a:srgbClr val="1F497D"/>
                </a:solidFill>
                <a:latin typeface="Times New Roman"/>
                <a:ea typeface="Times New Roman"/>
              </a:rPr>
              <a:t>muốn </a:t>
            </a:r>
            <a:r>
              <a:rPr lang="en-US" sz="2800" b="1" smtClean="0">
                <a:solidFill>
                  <a:srgbClr val="1F497D"/>
                </a:solidFill>
                <a:latin typeface="Times New Roman"/>
                <a:ea typeface="Times New Roman"/>
              </a:rPr>
              <a:t>của Chử Đồng Tử </a:t>
            </a:r>
            <a:r>
              <a:rPr lang="en-US" sz="2800" b="1">
                <a:solidFill>
                  <a:srgbClr val="1F497D"/>
                </a:solidFill>
                <a:latin typeface="Times New Roman"/>
                <a:ea typeface="Times New Roman"/>
              </a:rPr>
              <a:t>có thực hiện được không?</a:t>
            </a:r>
            <a:endParaRPr lang="en-US" sz="2400"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B3F89-F46F-4441-9B04-0DD6A120F9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352800"/>
            <a:ext cx="2355726" cy="25922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B67656-83DF-45A3-88C5-D31833CE5221}"/>
              </a:ext>
            </a:extLst>
          </p:cNvPr>
          <p:cNvSpPr/>
          <p:nvPr/>
        </p:nvSpPr>
        <p:spPr>
          <a:xfrm>
            <a:off x="838200" y="3511877"/>
            <a:ext cx="5410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Chử Đồng Tử và Tiên Dung vẫn gặp nhau</a:t>
            </a:r>
            <a:r>
              <a:rPr lang="vi-VN" sz="28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605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39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0BA600-161B-4832-B806-6725B36D285E}"/>
              </a:ext>
            </a:extLst>
          </p:cNvPr>
          <p:cNvSpPr/>
          <p:nvPr/>
        </p:nvSpPr>
        <p:spPr>
          <a:xfrm>
            <a:off x="395536" y="1172652"/>
            <a:ext cx="78592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Vậy cuộc gặp gỡ kì </a:t>
            </a:r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lạ 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 </a:t>
            </a:r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Chử Đồng Tử 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 công chúa Tiên Dung diễn ra ntn?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16C998-BA34-4BCA-9F2E-3ED391953E79}"/>
              </a:ext>
            </a:extLst>
          </p:cNvPr>
          <p:cNvSpPr/>
          <p:nvPr/>
        </p:nvSpPr>
        <p:spPr>
          <a:xfrm>
            <a:off x="395537" y="3286325"/>
            <a:ext cx="80626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>
                <a:solidFill>
                  <a:srgbClr val="0D0D0D"/>
                </a:solidFill>
                <a:latin typeface="Times New Roman"/>
                <a:ea typeface="Times New Roman"/>
              </a:rPr>
              <a:t>Công chúa </a:t>
            </a:r>
            <a:r>
              <a:rPr lang="en-US" sz="3600" smtClean="0">
                <a:solidFill>
                  <a:srgbClr val="0D0D0D"/>
                </a:solidFill>
                <a:latin typeface="Times New Roman"/>
                <a:ea typeface="Times New Roman"/>
              </a:rPr>
              <a:t>Tiên Dung </a:t>
            </a:r>
            <a:r>
              <a:rPr lang="en-US" sz="3600">
                <a:solidFill>
                  <a:srgbClr val="0D0D0D"/>
                </a:solidFill>
                <a:latin typeface="Times New Roman"/>
                <a:ea typeface="Times New Roman"/>
              </a:rPr>
              <a:t>tình cờ cho vây màn để tắm </a:t>
            </a:r>
            <a:r>
              <a:rPr lang="en-US" sz="3600" smtClean="0">
                <a:solidFill>
                  <a:srgbClr val="0D0D0D"/>
                </a:solidFill>
                <a:latin typeface="Times New Roman"/>
                <a:ea typeface="Times New Roman"/>
              </a:rPr>
              <a:t>đúng </a:t>
            </a:r>
            <a:r>
              <a:rPr lang="en-US" sz="3600">
                <a:solidFill>
                  <a:srgbClr val="0D0D0D"/>
                </a:solidFill>
                <a:latin typeface="Times New Roman"/>
                <a:ea typeface="Times New Roman"/>
              </a:rPr>
              <a:t>chỗ </a:t>
            </a:r>
            <a:r>
              <a:rPr lang="en-US" sz="3600" smtClean="0">
                <a:solidFill>
                  <a:srgbClr val="0D0D0D"/>
                </a:solidFill>
                <a:latin typeface="Times New Roman"/>
                <a:ea typeface="Times New Roman"/>
              </a:rPr>
              <a:t>Chử Đồng Tử </a:t>
            </a:r>
            <a:r>
              <a:rPr lang="en-US" sz="3600">
                <a:solidFill>
                  <a:srgbClr val="0D0D0D"/>
                </a:solidFill>
                <a:latin typeface="Times New Roman"/>
                <a:ea typeface="Times New Roman"/>
              </a:rPr>
              <a:t>ẩn trốn. Nước dội làm trôi cát, lộ </a:t>
            </a:r>
            <a:r>
              <a:rPr lang="en-US" sz="3600" smtClean="0">
                <a:solidFill>
                  <a:srgbClr val="0D0D0D"/>
                </a:solidFill>
                <a:latin typeface="Times New Roman"/>
                <a:ea typeface="Times New Roman"/>
              </a:rPr>
              <a:t>ra chàng.</a:t>
            </a:r>
            <a:endParaRPr lang="en-US" sz="3200">
              <a:latin typeface="Times New Roman"/>
              <a:ea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27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31"/>
    </mc:Choice>
    <mc:Fallback xmlns="">
      <p:transition spd="slow" advTm="23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4FFD598-DDA5-4CE2-82C4-56B4A789042B}"/>
              </a:ext>
            </a:extLst>
          </p:cNvPr>
          <p:cNvSpPr/>
          <p:nvPr/>
        </p:nvSpPr>
        <p:spPr>
          <a:xfrm>
            <a:off x="348842" y="1447800"/>
            <a:ext cx="5904656" cy="2160240"/>
          </a:xfrm>
          <a:prstGeom prst="cloudCallout">
            <a:avLst>
              <a:gd name="adj1" fmla="val 31673"/>
              <a:gd name="adj2" fmla="val 787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đó công chúa thấy thế nào?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E5BAA0-C24B-4047-BC00-7D2661D293DC}"/>
              </a:ext>
            </a:extLst>
          </p:cNvPr>
          <p:cNvSpPr txBox="1"/>
          <p:nvPr/>
        </p:nvSpPr>
        <p:spPr>
          <a:xfrm>
            <a:off x="348842" y="453526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Công chúa rất đỗi bàng hoàng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26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9"/>
    </mc:Choice>
    <mc:Fallback xmlns="">
      <p:transition spd="slow" advTm="9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1"/>
            <a:ext cx="9144000" cy="6849438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5BC66BA4-2879-455E-A568-DD8A3000EE58}"/>
              </a:ext>
            </a:extLst>
          </p:cNvPr>
          <p:cNvSpPr/>
          <p:nvPr/>
        </p:nvSpPr>
        <p:spPr>
          <a:xfrm>
            <a:off x="609600" y="808703"/>
            <a:ext cx="7391400" cy="2160240"/>
          </a:xfrm>
          <a:prstGeom prst="cloudCallout">
            <a:avLst>
              <a:gd name="adj1" fmla="val 31673"/>
              <a:gd name="adj2" fmla="val 787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Vì sao công chúa lại kết duyên cùng với Chử Đồng Tử?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B04E9-7783-4DF1-8B5F-FE1AE0A5BE16}"/>
              </a:ext>
            </a:extLst>
          </p:cNvPr>
          <p:cNvSpPr txBox="1"/>
          <p:nvPr/>
        </p:nvSpPr>
        <p:spPr>
          <a:xfrm>
            <a:off x="477888" y="3832359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Công chúa cảm động khi biết tình cảnh của Chử Đồng Tử. Nàng cho là duyên trời sắp đặt nên mở tiệc ăn mừng và kết duyên cùng chàng.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37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3"/>
    </mc:Choice>
    <mc:Fallback xmlns="">
      <p:transition spd="slow" advTm="21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+200 Hình Nền &lt;strong&gt;PowerPoint&lt;/strong&gt; Thuyết Trình Đẹp - Kế toán tài chính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4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40E612-97D1-4243-8C79-A6EBE81681A8}"/>
              </a:ext>
            </a:extLst>
          </p:cNvPr>
          <p:cNvSpPr/>
          <p:nvPr/>
        </p:nvSpPr>
        <p:spPr>
          <a:xfrm>
            <a:off x="395536" y="1847671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0D0D0D"/>
                </a:solidFill>
                <a:latin typeface="Times New Roman"/>
                <a:ea typeface="Times New Roman"/>
              </a:rPr>
              <a:t>Hai ng đi khắp nơi truyền cho dân cách trồng lúa, nuôi tằm, dệt vải</a:t>
            </a:r>
            <a:endParaRPr lang="en-US" sz="3200">
              <a:effectLst/>
              <a:latin typeface="Times New Roman"/>
              <a:ea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E542A-3956-453B-926D-3DEBDF6425A0}"/>
              </a:ext>
            </a:extLst>
          </p:cNvPr>
          <p:cNvSpPr txBox="1"/>
          <p:nvPr/>
        </p:nvSpPr>
        <p:spPr>
          <a:xfrm>
            <a:off x="395536" y="3200400"/>
            <a:ext cx="8352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>
                <a:solidFill>
                  <a:srgbClr val="FFFF00"/>
                </a:solidFill>
                <a:latin typeface="Times New Roman"/>
                <a:ea typeface="Times New Roman"/>
              </a:rPr>
              <a:t>Sau khi đã hóa lên trời, </a:t>
            </a:r>
            <a:r>
              <a:rPr lang="nl-NL" sz="3600" smtClean="0">
                <a:solidFill>
                  <a:srgbClr val="FFFF00"/>
                </a:solidFill>
                <a:latin typeface="Times New Roman"/>
                <a:ea typeface="Times New Roman"/>
              </a:rPr>
              <a:t>Chử Đồng Tử </a:t>
            </a:r>
            <a:r>
              <a:rPr lang="nl-NL" sz="3600">
                <a:solidFill>
                  <a:srgbClr val="FFFF00"/>
                </a:solidFill>
                <a:latin typeface="Times New Roman"/>
                <a:ea typeface="Times New Roman"/>
              </a:rPr>
              <a:t>còn giúp dân bằng cách nào?</a:t>
            </a:r>
            <a:endParaRPr lang="en-US" sz="320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BE39B8-50FE-49FE-9396-A1D85A8EAE2C}"/>
              </a:ext>
            </a:extLst>
          </p:cNvPr>
          <p:cNvSpPr/>
          <p:nvPr/>
        </p:nvSpPr>
        <p:spPr>
          <a:xfrm>
            <a:off x="2743200" y="4819471"/>
            <a:ext cx="6149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smtClean="0">
                <a:solidFill>
                  <a:srgbClr val="0D0D0D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Chử Đồng Tử </a:t>
            </a:r>
            <a:r>
              <a:rPr lang="nl-NL" sz="3600">
                <a:solidFill>
                  <a:srgbClr val="0D0D0D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 lần hiển linh giúp dân đánh giặc</a:t>
            </a:r>
            <a:endParaRPr lang="vi-VN" sz="3600" dirty="0">
              <a:solidFill>
                <a:schemeClr val="accent1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AE0507-A979-4425-BF4F-1255C473E170}"/>
              </a:ext>
            </a:extLst>
          </p:cNvPr>
          <p:cNvSpPr/>
          <p:nvPr/>
        </p:nvSpPr>
        <p:spPr>
          <a:xfrm>
            <a:off x="395536" y="533400"/>
            <a:ext cx="835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smtClean="0">
                <a:solidFill>
                  <a:srgbClr val="FFFF00"/>
                </a:solidFill>
                <a:latin typeface="Times New Roman"/>
              </a:rPr>
              <a:t>Chử Đồng Tử</a:t>
            </a:r>
            <a:r>
              <a:rPr lang="en-US" sz="3600" smtClean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3600">
                <a:solidFill>
                  <a:srgbClr val="FFFF00"/>
                </a:solidFill>
                <a:latin typeface="Times New Roman"/>
                <a:ea typeface="Times New Roman"/>
              </a:rPr>
              <a:t>và </a:t>
            </a:r>
            <a:r>
              <a:rPr lang="en-US" sz="3600" smtClean="0">
                <a:solidFill>
                  <a:srgbClr val="FFFF00"/>
                </a:solidFill>
                <a:latin typeface="Times New Roman"/>
                <a:ea typeface="Times New Roman"/>
              </a:rPr>
              <a:t>Tiên Dung </a:t>
            </a:r>
            <a:r>
              <a:rPr lang="en-US" sz="3600">
                <a:solidFill>
                  <a:srgbClr val="FFFF00"/>
                </a:solidFill>
                <a:latin typeface="Times New Roman"/>
                <a:ea typeface="Times New Roman"/>
              </a:rPr>
              <a:t>đã giúp dân những việc gì?</a:t>
            </a:r>
            <a:endParaRPr lang="en-US" sz="320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99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44"/>
    </mc:Choice>
    <mc:Fallback xmlns="">
      <p:transition spd="slow" advTm="33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447800" y="76200"/>
            <a:ext cx="6515100" cy="21336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2800">
                <a:solidFill>
                  <a:srgbClr val="1F497D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Nhân dân đã làm gì để tỏ lòng biết ơn </a:t>
            </a:r>
            <a:r>
              <a:rPr lang="nl-NL" sz="2800" smtClean="0">
                <a:solidFill>
                  <a:srgbClr val="1F497D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Chử Đồng Tử?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1" y="4060556"/>
            <a:ext cx="4343401" cy="2797444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697502" y="2209800"/>
            <a:ext cx="7239000" cy="4572000"/>
          </a:xfrm>
          <a:prstGeom prst="cloud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>
                <a:solidFill>
                  <a:srgbClr val="0D0D0D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Nhân dân lập đền thờ </a:t>
            </a:r>
            <a:r>
              <a:rPr lang="nl-NL" sz="2800" smtClean="0">
                <a:solidFill>
                  <a:srgbClr val="0D0D0D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Chử Đồng Tử </a:t>
            </a:r>
            <a:r>
              <a:rPr lang="nl-NL" sz="2800">
                <a:solidFill>
                  <a:srgbClr val="0D0D0D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ở nhiều nơi ven sông Hồng. Hằng năm, suốt mấy tháng mùa xuân, các nơi lại nô nức làm lễ, mở hội để tưởng nhớ công lao của ông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64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77"/>
    </mc:Choice>
    <mc:Fallback xmlns="">
      <p:transition spd="slow" advTm="26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74"/>
            <a:ext cx="9144000" cy="6858000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D1EDAE6-4B0E-442B-BD1F-58E7D97381D5}"/>
              </a:ext>
            </a:extLst>
          </p:cNvPr>
          <p:cNvSpPr/>
          <p:nvPr/>
        </p:nvSpPr>
        <p:spPr>
          <a:xfrm>
            <a:off x="381000" y="685800"/>
            <a:ext cx="6629400" cy="2160240"/>
          </a:xfrm>
          <a:prstGeom prst="cloudCallout">
            <a:avLst>
              <a:gd name="adj1" fmla="val 31673"/>
              <a:gd name="adj2" fmla="val 787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chuyện ca ngợi ai? Ca ngợi điều gì?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C55B77-D030-496C-8734-89C6FBF2BBEB}"/>
              </a:ext>
            </a:extLst>
          </p:cNvPr>
          <p:cNvSpPr txBox="1"/>
          <p:nvPr/>
        </p:nvSpPr>
        <p:spPr>
          <a:xfrm>
            <a:off x="0" y="2544463"/>
            <a:ext cx="9144000" cy="34163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0D0D0D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chuyện ca ngợi </a:t>
            </a:r>
            <a:r>
              <a:rPr lang="en-US" sz="3600" b="1" smtClean="0">
                <a:solidFill>
                  <a:srgbClr val="0D0D0D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Chử Đồng Tử </a:t>
            </a:r>
            <a:r>
              <a:rPr lang="en-US" sz="3600" b="1">
                <a:solidFill>
                  <a:srgbClr val="0D0D0D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 người có hiếu, chăm chỉ, có công lớn với nhân dân, đất nước. Nhân dân kính yêu và ghi nhớ công ơn của </a:t>
            </a:r>
            <a:r>
              <a:rPr lang="en-US" sz="3600" b="1" smtClean="0">
                <a:solidFill>
                  <a:srgbClr val="0D0D0D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vợ chồng Chử đồng Tử. </a:t>
            </a:r>
            <a:r>
              <a:rPr lang="en-US" sz="3600" b="1">
                <a:solidFill>
                  <a:srgbClr val="0D0D0D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 lễ hội được tổ chức hàng năm ở nhiều nơi bên sông Hồng là để ghi nhớ công ơn đó.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hought Bubble: Cloud 1">
            <a:extLst>
              <a:ext uri="{FF2B5EF4-FFF2-40B4-BE49-F238E27FC236}">
                <a16:creationId xmlns:a16="http://schemas.microsoft.com/office/drawing/2014/main" id="{C8FD09C8-74F7-4209-858A-DD96457BD4A9}"/>
              </a:ext>
            </a:extLst>
          </p:cNvPr>
          <p:cNvSpPr/>
          <p:nvPr/>
        </p:nvSpPr>
        <p:spPr>
          <a:xfrm>
            <a:off x="0" y="218238"/>
            <a:ext cx="3960440" cy="1754326"/>
          </a:xfrm>
          <a:prstGeom prst="cloudCallout">
            <a:avLst>
              <a:gd name="adj1" fmla="val 31673"/>
              <a:gd name="adj2" fmla="val 787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 DUNG: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776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69"/>
    </mc:Choice>
    <mc:Fallback xmlns="">
      <p:transition spd="slow" advTm="37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-529"/>
            <a:ext cx="9144000" cy="6875992"/>
            <a:chOff x="144" y="1256"/>
            <a:chExt cx="5472" cy="2920"/>
          </a:xfrm>
        </p:grpSpPr>
        <p:pic>
          <p:nvPicPr>
            <p:cNvPr id="3" name="Picture 5" descr="Den20chu20d20t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256"/>
              <a:ext cx="5472" cy="2920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utoShape 14">
              <a:hlinkClick r:id="rId5" action="ppaction://hlinksldjump"/>
            </p:cNvPr>
            <p:cNvSpPr>
              <a:spLocks noChangeArrowheads="1"/>
            </p:cNvSpPr>
            <p:nvPr/>
          </p:nvSpPr>
          <p:spPr bwMode="gray">
            <a:xfrm>
              <a:off x="183" y="3816"/>
              <a:ext cx="2256" cy="33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EEEEEE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1A0597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990000"/>
                  </a:solidFill>
                </a:rPr>
                <a:t>Đền thờ Chử Đồng Tử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44" y="1248"/>
            <a:chExt cx="5472" cy="2928"/>
          </a:xfrm>
        </p:grpSpPr>
        <p:pic>
          <p:nvPicPr>
            <p:cNvPr id="6" name="Picture 20" descr="lhinchngthu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248"/>
              <a:ext cx="5472" cy="2928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AutoShape 21">
              <a:hlinkClick r:id="rId5" action="ppaction://hlinksldjump"/>
            </p:cNvPr>
            <p:cNvSpPr>
              <a:spLocks noChangeArrowheads="1"/>
            </p:cNvSpPr>
            <p:nvPr/>
          </p:nvSpPr>
          <p:spPr bwMode="gray">
            <a:xfrm>
              <a:off x="2208" y="3831"/>
              <a:ext cx="2158" cy="34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EEEEEE"/>
                </a:gs>
                <a:gs pos="100000">
                  <a:srgbClr val="DDDDDD"/>
                </a:gs>
              </a:gsLst>
              <a:lin ang="2700000" scaled="1"/>
            </a:gradFill>
            <a:ln w="28575">
              <a:solidFill>
                <a:srgbClr val="990000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en-US">
                  <a:solidFill>
                    <a:srgbClr val="000099"/>
                  </a:solidFill>
                </a:rPr>
                <a:t>Lễ hội Chữ Đồng Tử</a:t>
              </a:r>
            </a:p>
          </p:txBody>
        </p:sp>
      </p:grpSp>
      <p:pic>
        <p:nvPicPr>
          <p:cNvPr id="8" name="LỄ HỘI CHỬ ĐỒNG TỬ TIÊN DUNG - HỘI TỔNG MỄ 2019 ( KHOÁI CHÂU - HƯNG YÊN )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9"/>
            <a:ext cx="9144000" cy="701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-36342" y="-609600"/>
            <a:ext cx="9296400" cy="7502480"/>
            <a:chOff x="1248" y="1296"/>
            <a:chExt cx="3216" cy="2898"/>
          </a:xfrm>
        </p:grpSpPr>
        <p:pic>
          <p:nvPicPr>
            <p:cNvPr id="10" name="Picture 16" descr="76253-Vu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0" r="21269"/>
            <a:stretch>
              <a:fillRect/>
            </a:stretch>
          </p:blipFill>
          <p:spPr bwMode="auto">
            <a:xfrm>
              <a:off x="1248" y="1296"/>
              <a:ext cx="3216" cy="2898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AutoShape 17">
              <a:hlinkClick r:id="rId5" action="ppaction://hlinksldjump"/>
            </p:cNvPr>
            <p:cNvSpPr>
              <a:spLocks noChangeArrowheads="1"/>
            </p:cNvSpPr>
            <p:nvPr/>
          </p:nvSpPr>
          <p:spPr bwMode="gray">
            <a:xfrm>
              <a:off x="1248" y="3840"/>
              <a:ext cx="3216" cy="33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EEEEEE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1A0597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en-US" sz="4400">
                  <a:solidFill>
                    <a:srgbClr val="990000"/>
                  </a:solidFill>
                </a:rPr>
                <a:t>Tượng Chử Đồng Tử-Tiên Dung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22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34"/>
    </mc:Choice>
    <mc:Fallback xmlns="">
      <p:transition spd="slow" advTm="29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72723"/>
          <p:cNvSpPr>
            <a:spLocks noChangeArrowheads="1" noChangeShapeType="1" noTextEdit="1"/>
          </p:cNvSpPr>
          <p:nvPr/>
        </p:nvSpPr>
        <p:spPr bwMode="auto">
          <a:xfrm>
            <a:off x="533400" y="1066800"/>
            <a:ext cx="8610599" cy="33115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5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vi-VN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425595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5"/>
    </mc:Choice>
    <mc:Fallback xmlns="">
      <p:transition spd="slow" advTm="12065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04800" y="7620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vi-VN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73429" y="1340108"/>
            <a:ext cx="8382000" cy="483209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Một hôm,</a:t>
            </a:r>
            <a:r>
              <a:rPr lang="en-US" sz="28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đang mò cá dưới sông,</a:t>
            </a:r>
            <a:r>
              <a:rPr lang="en-US" sz="28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chàng thấy một chiếc thuyền lớn và sang trọng tiến dần đến.</a:t>
            </a:r>
            <a:r>
              <a:rPr lang="en-US" sz="28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Đó là thuyền của công chúa Tiên Dung,</a:t>
            </a:r>
            <a:r>
              <a:rPr lang="en-US" sz="28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con gái vua Hùng đang du ngoạn.</a:t>
            </a:r>
            <a:r>
              <a:rPr lang="en-US" sz="28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Chàng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hoảng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hốt</a:t>
            </a:r>
            <a:r>
              <a:rPr lang="en-US" sz="280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tới khóm lau thưa trên bãi,</a:t>
            </a:r>
            <a:r>
              <a:rPr lang="en-US" sz="28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 xuống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bới cát 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phủ lên mình để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 trốn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Nào ngờ,</a:t>
            </a:r>
            <a:r>
              <a:rPr lang="en-US" sz="28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công chúa thấy cảnh đẹp,</a:t>
            </a:r>
            <a:r>
              <a:rPr lang="en-US" sz="28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ra lệnh cắm thuyền,</a:t>
            </a:r>
            <a:r>
              <a:rPr lang="en-US" sz="28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lên bãi dạo rồi cho vây màn ở khóm lau mà tắm.</a:t>
            </a:r>
            <a:r>
              <a:rPr lang="en-US" sz="28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Nước dội làm trôi cát đi,</a:t>
            </a:r>
            <a:r>
              <a:rPr lang="en-US" sz="28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để lộ một chàng trai khỏe mạnh.</a:t>
            </a:r>
            <a:r>
              <a:rPr lang="en-US" sz="28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Công chúa rất đỗi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bàng hoàng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Nhưng khi biết rõ tình cảnh nhà chàng,</a:t>
            </a:r>
            <a:r>
              <a:rPr lang="en-US" sz="28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nàng rất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động 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 cho là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duyên trời 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sắp đặt</a:t>
            </a:r>
            <a:r>
              <a:rPr lang="en-US" sz="28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liền mở tiệc ăn mừng và kết duyên với chàng</a:t>
            </a:r>
            <a:r>
              <a:rPr lang="en-US" sz="28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.//</a:t>
            </a:r>
          </a:p>
        </p:txBody>
      </p:sp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2438400" y="381000"/>
            <a:ext cx="4267200" cy="6858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200" b="1" i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>
                    <a:alpha val="87057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Luyện đọc lại</a:t>
            </a:r>
            <a:endParaRPr lang="en-US" sz="3200" b="1" i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>
                  <a:alpha val="87057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90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54"/>
    </mc:Choice>
    <mc:Fallback xmlns="">
      <p:transition spd="slow" advTm="10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857"/>
            <a:ext cx="9142857" cy="6857143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2667000" y="1143000"/>
            <a:ext cx="5982789" cy="433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en-US" sz="7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7200" b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en-US" sz="7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  <a:p>
            <a:pPr algn="just">
              <a:spcBef>
                <a:spcPct val="20000"/>
              </a:spcBef>
            </a:pPr>
            <a:r>
              <a:rPr lang="en-US" sz="7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7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7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7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3"/>
    </mc:Choice>
    <mc:Fallback xmlns="">
      <p:transition spd="slow" advTm="12463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2667000" y="0"/>
            <a:ext cx="419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u="sng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  <a:endParaRPr lang="en-US" sz="3600" b="1" i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663426"/>
            <a:ext cx="6667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tích lễ hội Chử Đồng Tử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dministrator\Downloads\sự tích lễ hội chử đồng tử\tải xuố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9" y="1371600"/>
            <a:ext cx="8407791" cy="533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1"/>
    </mc:Choice>
    <mc:Fallback xmlns="">
      <p:transition spd="slow" advTm="10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WordArt 6"/>
          <p:cNvSpPr>
            <a:spLocks noChangeArrowheads="1" noChangeShapeType="1" noTextEdit="1"/>
          </p:cNvSpPr>
          <p:nvPr/>
        </p:nvSpPr>
        <p:spPr bwMode="auto">
          <a:xfrm>
            <a:off x="2667000" y="76200"/>
            <a:ext cx="3276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i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>
                    <a:alpha val="87057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Kể</a:t>
            </a:r>
            <a:r>
              <a:rPr lang="en-US" sz="3200" b="1" i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>
                    <a:alpha val="87057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i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>
                    <a:alpha val="87057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chuyện</a:t>
            </a:r>
            <a:endParaRPr lang="en-US" sz="3200" b="1" i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>
                  <a:alpha val="87057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86" name="Text Box 9"/>
          <p:cNvSpPr txBox="1">
            <a:spLocks noChangeArrowheads="1"/>
          </p:cNvSpPr>
          <p:nvPr/>
        </p:nvSpPr>
        <p:spPr bwMode="auto">
          <a:xfrm>
            <a:off x="0" y="10287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i="1">
                <a:solidFill>
                  <a:srgbClr val="1A0597"/>
                </a:solidFill>
                <a:latin typeface="Times New Roman" pitchFamily="18" charset="0"/>
                <a:cs typeface="Times New Roman" pitchFamily="18" charset="0"/>
              </a:rPr>
              <a:t>  * Dựa vào các tranh sau đây, em hãy đặt tên </a:t>
            </a:r>
            <a:r>
              <a:rPr lang="en-US" sz="2800" i="1" smtClean="0">
                <a:solidFill>
                  <a:srgbClr val="1A0597"/>
                </a:solidFill>
                <a:latin typeface="Times New Roman" pitchFamily="18" charset="0"/>
                <a:cs typeface="Times New Roman" pitchFamily="18" charset="0"/>
              </a:rPr>
              <a:t>cho từng </a:t>
            </a:r>
            <a:r>
              <a:rPr lang="en-US" sz="2800" i="1">
                <a:solidFill>
                  <a:srgbClr val="1A0597"/>
                </a:solidFill>
                <a:latin typeface="Times New Roman" pitchFamily="18" charset="0"/>
                <a:cs typeface="Times New Roman" pitchFamily="18" charset="0"/>
              </a:rPr>
              <a:t>đoạn truyện </a:t>
            </a:r>
            <a:r>
              <a:rPr lang="en-US" sz="2800" i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Sự tích lễ hội Chử Đồng Tử: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0" y="2519363"/>
            <a:ext cx="2286000" cy="3309937"/>
            <a:chOff x="107" y="2139"/>
            <a:chExt cx="1237" cy="2085"/>
          </a:xfrm>
        </p:grpSpPr>
        <p:pic>
          <p:nvPicPr>
            <p:cNvPr id="89" name="Picture 10" descr="TV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17" b="54785"/>
            <a:stretch>
              <a:fillRect/>
            </a:stretch>
          </p:blipFill>
          <p:spPr bwMode="auto">
            <a:xfrm>
              <a:off x="108" y="2160"/>
              <a:ext cx="1236" cy="2064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0" name="Group 18"/>
            <p:cNvGrpSpPr>
              <a:grpSpLocks/>
            </p:cNvGrpSpPr>
            <p:nvPr/>
          </p:nvGrpSpPr>
          <p:grpSpPr bwMode="auto">
            <a:xfrm>
              <a:off x="107" y="2139"/>
              <a:ext cx="337" cy="308"/>
              <a:chOff x="671" y="555"/>
              <a:chExt cx="337" cy="308"/>
            </a:xfrm>
          </p:grpSpPr>
          <p:grpSp>
            <p:nvGrpSpPr>
              <p:cNvPr id="91" name="Group 19"/>
              <p:cNvGrpSpPr>
                <a:grpSpLocks/>
              </p:cNvGrpSpPr>
              <p:nvPr/>
            </p:nvGrpSpPr>
            <p:grpSpPr bwMode="auto">
              <a:xfrm>
                <a:off x="671" y="560"/>
                <a:ext cx="337" cy="303"/>
                <a:chOff x="1287" y="543"/>
                <a:chExt cx="670" cy="746"/>
              </a:xfrm>
            </p:grpSpPr>
            <p:sp>
              <p:nvSpPr>
                <p:cNvPr id="93" name="Oval 20"/>
                <p:cNvSpPr>
                  <a:spLocks noChangeArrowheads="1"/>
                </p:cNvSpPr>
                <p:nvPr/>
              </p:nvSpPr>
              <p:spPr bwMode="gray">
                <a:xfrm>
                  <a:off x="1287" y="543"/>
                  <a:ext cx="670" cy="746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vi-VN"/>
                </a:p>
              </p:txBody>
            </p:sp>
            <p:sp>
              <p:nvSpPr>
                <p:cNvPr id="94" name="Oval 21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vi-VN"/>
                </a:p>
              </p:txBody>
            </p:sp>
            <p:sp>
              <p:nvSpPr>
                <p:cNvPr id="95" name="Oval 22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vi-VN"/>
                </a:p>
              </p:txBody>
            </p:sp>
            <p:sp>
              <p:nvSpPr>
                <p:cNvPr id="96" name="Oval 23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vi-VN"/>
                </a:p>
              </p:txBody>
            </p:sp>
            <p:sp>
              <p:nvSpPr>
                <p:cNvPr id="97" name="Oval 24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92" name="Text Box 25"/>
              <p:cNvSpPr txBox="1">
                <a:spLocks noChangeArrowheads="1"/>
              </p:cNvSpPr>
              <p:nvPr/>
            </p:nvSpPr>
            <p:spPr bwMode="gray">
              <a:xfrm>
                <a:off x="747" y="555"/>
                <a:ext cx="18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98" name="Group 59"/>
          <p:cNvGrpSpPr>
            <a:grpSpLocks/>
          </p:cNvGrpSpPr>
          <p:nvPr/>
        </p:nvGrpSpPr>
        <p:grpSpPr bwMode="auto">
          <a:xfrm>
            <a:off x="2400300" y="2519363"/>
            <a:ext cx="2090738" cy="3309937"/>
            <a:chOff x="1416" y="2139"/>
            <a:chExt cx="1317" cy="2085"/>
          </a:xfrm>
        </p:grpSpPr>
        <p:pic>
          <p:nvPicPr>
            <p:cNvPr id="99" name="Picture 11" descr="TV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01" r="2016" b="53571"/>
            <a:stretch>
              <a:fillRect/>
            </a:stretch>
          </p:blipFill>
          <p:spPr bwMode="auto">
            <a:xfrm>
              <a:off x="1416" y="2160"/>
              <a:ext cx="1317" cy="2064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0" name="Group 34"/>
            <p:cNvGrpSpPr>
              <a:grpSpLocks/>
            </p:cNvGrpSpPr>
            <p:nvPr/>
          </p:nvGrpSpPr>
          <p:grpSpPr bwMode="auto">
            <a:xfrm>
              <a:off x="1419" y="2139"/>
              <a:ext cx="336" cy="292"/>
              <a:chOff x="672" y="555"/>
              <a:chExt cx="336" cy="292"/>
            </a:xfrm>
          </p:grpSpPr>
          <p:grpSp>
            <p:nvGrpSpPr>
              <p:cNvPr id="101" name="Group 35"/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1"/>
                <a:chOff x="1289" y="582"/>
                <a:chExt cx="668" cy="668"/>
              </a:xfrm>
            </p:grpSpPr>
            <p:sp>
              <p:nvSpPr>
                <p:cNvPr id="103" name="Oval 36"/>
                <p:cNvSpPr>
                  <a:spLocks noChangeArrowheads="1"/>
                </p:cNvSpPr>
                <p:nvPr/>
              </p:nvSpPr>
              <p:spPr bwMode="gray">
                <a:xfrm>
                  <a:off x="1289" y="582"/>
                  <a:ext cx="668" cy="668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vi-VN"/>
                </a:p>
              </p:txBody>
            </p:sp>
            <p:sp>
              <p:nvSpPr>
                <p:cNvPr id="104" name="Oval 37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vi-VN"/>
                </a:p>
              </p:txBody>
            </p:sp>
            <p:sp>
              <p:nvSpPr>
                <p:cNvPr id="105" name="Oval 38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vi-VN"/>
                </a:p>
              </p:txBody>
            </p:sp>
            <p:sp>
              <p:nvSpPr>
                <p:cNvPr id="106" name="Oval 39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vi-VN"/>
                </a:p>
              </p:txBody>
            </p:sp>
            <p:sp>
              <p:nvSpPr>
                <p:cNvPr id="107" name="Oval 40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102" name="Text Box 41"/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</p:grpSp>
      </p:grpSp>
      <p:grpSp>
        <p:nvGrpSpPr>
          <p:cNvPr id="108" name="Group 60"/>
          <p:cNvGrpSpPr>
            <a:grpSpLocks/>
          </p:cNvGrpSpPr>
          <p:nvPr/>
        </p:nvGrpSpPr>
        <p:grpSpPr bwMode="auto">
          <a:xfrm>
            <a:off x="4600575" y="2505075"/>
            <a:ext cx="2300288" cy="3324225"/>
            <a:chOff x="2802" y="2130"/>
            <a:chExt cx="1449" cy="2094"/>
          </a:xfrm>
        </p:grpSpPr>
        <p:pic>
          <p:nvPicPr>
            <p:cNvPr id="109" name="Picture 12" descr="TV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2818" b="1190"/>
            <a:stretch>
              <a:fillRect/>
            </a:stretch>
          </p:blipFill>
          <p:spPr bwMode="auto">
            <a:xfrm>
              <a:off x="2811" y="2160"/>
              <a:ext cx="1440" cy="2064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0" name="Group 42"/>
            <p:cNvGrpSpPr>
              <a:grpSpLocks/>
            </p:cNvGrpSpPr>
            <p:nvPr/>
          </p:nvGrpSpPr>
          <p:grpSpPr bwMode="auto">
            <a:xfrm>
              <a:off x="2802" y="2130"/>
              <a:ext cx="336" cy="292"/>
              <a:chOff x="672" y="555"/>
              <a:chExt cx="336" cy="292"/>
            </a:xfrm>
          </p:grpSpPr>
          <p:grpSp>
            <p:nvGrpSpPr>
              <p:cNvPr id="111" name="Group 43"/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1"/>
                <a:chOff x="1289" y="582"/>
                <a:chExt cx="668" cy="668"/>
              </a:xfrm>
            </p:grpSpPr>
            <p:sp>
              <p:nvSpPr>
                <p:cNvPr id="113" name="Oval 44"/>
                <p:cNvSpPr>
                  <a:spLocks noChangeArrowheads="1"/>
                </p:cNvSpPr>
                <p:nvPr/>
              </p:nvSpPr>
              <p:spPr bwMode="gray">
                <a:xfrm>
                  <a:off x="1289" y="582"/>
                  <a:ext cx="668" cy="668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vi-VN"/>
                </a:p>
              </p:txBody>
            </p:sp>
            <p:sp>
              <p:nvSpPr>
                <p:cNvPr id="114" name="Oval 45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vi-VN"/>
                </a:p>
              </p:txBody>
            </p:sp>
            <p:sp>
              <p:nvSpPr>
                <p:cNvPr id="115" name="Oval 46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vi-VN"/>
                </a:p>
              </p:txBody>
            </p:sp>
            <p:sp>
              <p:nvSpPr>
                <p:cNvPr id="116" name="Oval 47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vi-VN"/>
                </a:p>
              </p:txBody>
            </p:sp>
            <p:sp>
              <p:nvSpPr>
                <p:cNvPr id="117" name="Oval 48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112" name="Text Box 49"/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</p:grpSp>
      </p:grpSp>
      <p:grpSp>
        <p:nvGrpSpPr>
          <p:cNvPr id="118" name="Group 61"/>
          <p:cNvGrpSpPr>
            <a:grpSpLocks/>
          </p:cNvGrpSpPr>
          <p:nvPr/>
        </p:nvGrpSpPr>
        <p:grpSpPr bwMode="auto">
          <a:xfrm>
            <a:off x="7000875" y="2490788"/>
            <a:ext cx="2209800" cy="3376612"/>
            <a:chOff x="4314" y="2121"/>
            <a:chExt cx="1392" cy="2127"/>
          </a:xfrm>
        </p:grpSpPr>
        <p:pic>
          <p:nvPicPr>
            <p:cNvPr id="119" name="Picture 13" descr="TV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99" t="50000" r="1300" b="1190"/>
            <a:stretch>
              <a:fillRect/>
            </a:stretch>
          </p:blipFill>
          <p:spPr bwMode="auto">
            <a:xfrm>
              <a:off x="4314" y="2151"/>
              <a:ext cx="1392" cy="2097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0" name="Group 50"/>
            <p:cNvGrpSpPr>
              <a:grpSpLocks/>
            </p:cNvGrpSpPr>
            <p:nvPr/>
          </p:nvGrpSpPr>
          <p:grpSpPr bwMode="auto">
            <a:xfrm>
              <a:off x="4320" y="2121"/>
              <a:ext cx="336" cy="292"/>
              <a:chOff x="672" y="555"/>
              <a:chExt cx="336" cy="292"/>
            </a:xfrm>
          </p:grpSpPr>
          <p:grpSp>
            <p:nvGrpSpPr>
              <p:cNvPr id="121" name="Group 51"/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1"/>
                <a:chOff x="1289" y="582"/>
                <a:chExt cx="668" cy="668"/>
              </a:xfrm>
            </p:grpSpPr>
            <p:sp>
              <p:nvSpPr>
                <p:cNvPr id="123" name="Oval 52"/>
                <p:cNvSpPr>
                  <a:spLocks noChangeArrowheads="1"/>
                </p:cNvSpPr>
                <p:nvPr/>
              </p:nvSpPr>
              <p:spPr bwMode="gray">
                <a:xfrm>
                  <a:off x="1289" y="582"/>
                  <a:ext cx="668" cy="668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vi-VN"/>
                </a:p>
              </p:txBody>
            </p:sp>
            <p:sp>
              <p:nvSpPr>
                <p:cNvPr id="124" name="Oval 53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vi-VN"/>
                </a:p>
              </p:txBody>
            </p:sp>
            <p:sp>
              <p:nvSpPr>
                <p:cNvPr id="125" name="Oval 54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vi-VN"/>
                </a:p>
              </p:txBody>
            </p:sp>
            <p:sp>
              <p:nvSpPr>
                <p:cNvPr id="126" name="Oval 55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vi-VN"/>
                </a:p>
              </p:txBody>
            </p:sp>
            <p:sp>
              <p:nvSpPr>
                <p:cNvPr id="127" name="Oval 56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122" name="Text Box 57"/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</p:grpSp>
      </p:grpSp>
      <p:sp>
        <p:nvSpPr>
          <p:cNvPr id="128" name="AutoShape 62">
            <a:hlinkClick r:id="rId6" action="ppaction://hlinksldjump"/>
          </p:cNvPr>
          <p:cNvSpPr>
            <a:spLocks noChangeArrowheads="1"/>
          </p:cNvSpPr>
          <p:nvPr/>
        </p:nvSpPr>
        <p:spPr bwMode="gray">
          <a:xfrm>
            <a:off x="466725" y="5943600"/>
            <a:ext cx="1666875" cy="695325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28575">
            <a:solidFill>
              <a:srgbClr val="000099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Times New Roman" pitchFamily="18" charset="0"/>
              </a:rPr>
              <a:t>Cảnh nhà </a:t>
            </a:r>
          </a:p>
          <a:p>
            <a:pPr algn="ctr"/>
            <a:r>
              <a:rPr lang="en-US" sz="2400">
                <a:solidFill>
                  <a:srgbClr val="990000"/>
                </a:solidFill>
                <a:latin typeface="Times New Roman" pitchFamily="18" charset="0"/>
              </a:rPr>
              <a:t>nghèo khó</a:t>
            </a:r>
          </a:p>
        </p:txBody>
      </p:sp>
      <p:sp>
        <p:nvSpPr>
          <p:cNvPr id="129" name="AutoShape 63">
            <a:hlinkClick r:id="rId6" action="ppaction://hlinksldjump"/>
          </p:cNvPr>
          <p:cNvSpPr>
            <a:spLocks noChangeArrowheads="1"/>
          </p:cNvSpPr>
          <p:nvPr/>
        </p:nvSpPr>
        <p:spPr bwMode="gray">
          <a:xfrm>
            <a:off x="2605088" y="6010275"/>
            <a:ext cx="1666875" cy="542925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28575">
            <a:solidFill>
              <a:srgbClr val="000099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2400">
                <a:solidFill>
                  <a:srgbClr val="990000"/>
                </a:solidFill>
                <a:latin typeface="Times New Roman" pitchFamily="18" charset="0"/>
              </a:rPr>
              <a:t>Duyên trời</a:t>
            </a:r>
          </a:p>
        </p:txBody>
      </p:sp>
      <p:sp>
        <p:nvSpPr>
          <p:cNvPr id="130" name="AutoShape 64">
            <a:hlinkClick r:id="rId6" action="ppaction://hlinksldjump"/>
          </p:cNvPr>
          <p:cNvSpPr>
            <a:spLocks noChangeArrowheads="1"/>
          </p:cNvSpPr>
          <p:nvPr/>
        </p:nvSpPr>
        <p:spPr bwMode="gray">
          <a:xfrm>
            <a:off x="4805363" y="6010275"/>
            <a:ext cx="1981200" cy="695325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28575">
            <a:solidFill>
              <a:srgbClr val="000099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400">
              <a:solidFill>
                <a:srgbClr val="990000"/>
              </a:solidFill>
              <a:latin typeface="Times New Roman" pitchFamily="18" charset="0"/>
            </a:endParaRPr>
          </a:p>
          <a:p>
            <a:pPr algn="ctr"/>
            <a:r>
              <a:rPr lang="en-US" sz="2400">
                <a:solidFill>
                  <a:srgbClr val="990000"/>
                </a:solidFill>
                <a:latin typeface="Times New Roman" pitchFamily="18" charset="0"/>
              </a:rPr>
              <a:t>Truyền nghề </a:t>
            </a:r>
          </a:p>
          <a:p>
            <a:pPr algn="ctr"/>
            <a:r>
              <a:rPr lang="en-US" sz="2400">
                <a:solidFill>
                  <a:srgbClr val="990000"/>
                </a:solidFill>
                <a:latin typeface="Times New Roman" pitchFamily="18" charset="0"/>
              </a:rPr>
              <a:t>    cho dân </a:t>
            </a:r>
          </a:p>
          <a:p>
            <a:pPr algn="ctr"/>
            <a:endParaRPr lang="en-US" sz="240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131" name="AutoShape 66">
            <a:hlinkClick r:id="rId6" action="ppaction://hlinksldjump"/>
          </p:cNvPr>
          <p:cNvSpPr>
            <a:spLocks noChangeArrowheads="1"/>
          </p:cNvSpPr>
          <p:nvPr/>
        </p:nvSpPr>
        <p:spPr bwMode="gray">
          <a:xfrm>
            <a:off x="7162800" y="6010275"/>
            <a:ext cx="1981200" cy="695325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28575">
            <a:solidFill>
              <a:srgbClr val="000099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400">
              <a:solidFill>
                <a:srgbClr val="990000"/>
              </a:solidFill>
              <a:latin typeface="Times New Roman" pitchFamily="18" charset="0"/>
            </a:endParaRPr>
          </a:p>
          <a:p>
            <a:pPr algn="ctr"/>
            <a:r>
              <a:rPr lang="en-US" sz="2400">
                <a:solidFill>
                  <a:srgbClr val="990000"/>
                </a:solidFill>
                <a:latin typeface="Times New Roman" pitchFamily="18" charset="0"/>
              </a:rPr>
              <a:t>Uống nước</a:t>
            </a:r>
          </a:p>
          <a:p>
            <a:pPr algn="ctr"/>
            <a:r>
              <a:rPr lang="en-US" sz="2400">
                <a:solidFill>
                  <a:srgbClr val="990000"/>
                </a:solidFill>
                <a:latin typeface="Times New Roman" pitchFamily="18" charset="0"/>
              </a:rPr>
              <a:t>nhớ nguồn </a:t>
            </a:r>
          </a:p>
          <a:p>
            <a:pPr algn="ctr"/>
            <a:endParaRPr lang="en-US" sz="2400">
              <a:solidFill>
                <a:srgbClr val="990000"/>
              </a:solidFill>
              <a:latin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33"/>
    </mc:Choice>
    <mc:Fallback xmlns="">
      <p:transition spd="slow" advTm="49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6" grpId="0"/>
      <p:bldP spid="128" grpId="0" animBg="1"/>
      <p:bldP spid="129" grpId="0" animBg="1"/>
      <p:bldP spid="130" grpId="0" animBg="1"/>
      <p:bldP spid="1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ownloads\sự tích lễ hội chử đồng tử\khung-dep-cho-powerpoint_1053198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ownloads\sự tích lễ hội chử đồng tử\hinh-230-tvl3-dd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390" y="29524"/>
            <a:ext cx="5969410" cy="682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8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02"/>
    </mc:Choice>
    <mc:Fallback xmlns="">
      <p:transition spd="slow" advTm="60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gtbrd013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Subtitle 2"/>
          <p:cNvSpPr txBox="1">
            <a:spLocks/>
          </p:cNvSpPr>
          <p:nvPr/>
        </p:nvSpPr>
        <p:spPr bwMode="auto">
          <a:xfrm>
            <a:off x="2919323" y="1602146"/>
            <a:ext cx="3296964" cy="82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5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5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42871" y="43156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2835757"/>
            <a:ext cx="6577542" cy="2407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3200" dirty="0" smtClean="0">
                <a:latin typeface="Times New Roman"/>
                <a:ea typeface="Calibri"/>
                <a:cs typeface="Times New Roman"/>
              </a:rPr>
              <a:t>Về 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nhà,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con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luyện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lại bài, 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kể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lại câu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người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thân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nghe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chuẩn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bị bài </a:t>
            </a:r>
            <a:r>
              <a:rPr lang="en-US" sz="3200" dirty="0" err="1" smtClean="0"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dirty="0" smtClean="0">
                <a:latin typeface="Times New Roman"/>
                <a:ea typeface="Calibri"/>
                <a:cs typeface="Times New Roman"/>
              </a:rPr>
              <a:t> nhé.</a:t>
            </a:r>
            <a:endParaRPr lang="en-US" sz="3200" dirty="0">
              <a:latin typeface="Times New Roman"/>
              <a:ea typeface="Calibri"/>
              <a:cs typeface="Times New Roman"/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61640"/>
      </p:ext>
    </p:extLst>
  </p:cSld>
  <p:clrMapOvr>
    <a:masterClrMapping/>
  </p:clrMapOvr>
  <p:transition spd="slow" advTm="15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torium Applause-SoundBible.com-2809112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398837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6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946ABD-B13A-43CF-A297-E50ECB479C02}"/>
              </a:ext>
            </a:extLst>
          </p:cNvPr>
          <p:cNvSpPr txBox="1"/>
          <p:nvPr/>
        </p:nvSpPr>
        <p:spPr>
          <a:xfrm>
            <a:off x="669925" y="2705725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CHÚC CÁC CON </a:t>
            </a:r>
          </a:p>
          <a:p>
            <a:pPr algn="ctr"/>
            <a:r>
              <a:rPr lang="vi-VN" sz="36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CHĂM NGOAN, HỌC GIỎI.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0"/>
    </mc:Choice>
    <mc:Fallback xmlns="">
      <p:transition spd="slow" advTm="1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634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13880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0200" y="3460955"/>
            <a:ext cx="43140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72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Luyện đọc</a:t>
            </a:r>
            <a:endParaRPr lang="en-US" sz="7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2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9"/>
    </mc:Choice>
    <mc:Fallback xmlns="">
      <p:transition spd="slow" advTm="964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 bwMode="auto">
          <a:xfrm>
            <a:off x="2652938" y="990600"/>
            <a:ext cx="448739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US" sz="7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7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7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83418" y="50449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1" i="1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5562" y="2362200"/>
            <a:ext cx="1025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372" y="3352800"/>
            <a:ext cx="2846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>
                <a:latin typeface="Times New Roman" pitchFamily="18" charset="0"/>
                <a:cs typeface="Times New Roman" pitchFamily="18" charset="0"/>
              </a:rPr>
              <a:t>Chử </a:t>
            </a:r>
            <a:r>
              <a:rPr lang="en-US" sz="4000" b="1" i="1" smtClean="0">
                <a:latin typeface="Times New Roman" pitchFamily="18" charset="0"/>
                <a:cs typeface="Times New Roman" pitchFamily="18" charset="0"/>
              </a:rPr>
              <a:t>Xá</a:t>
            </a:r>
            <a:endParaRPr lang="en-US" sz="4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5276" y="4495800"/>
            <a:ext cx="2846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>
                <a:latin typeface="Times New Roman"/>
                <a:ea typeface="Calibri"/>
              </a:rPr>
              <a:t>quấn khố</a:t>
            </a:r>
            <a:endParaRPr lang="en-US" sz="4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3254514"/>
            <a:ext cx="2846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>
                <a:latin typeface="Times New Roman"/>
                <a:ea typeface="Calibri"/>
              </a:rPr>
              <a:t>ẩn trốn</a:t>
            </a:r>
            <a:endParaRPr lang="en-US" sz="4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4397514"/>
            <a:ext cx="2846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>
                <a:latin typeface="Times New Roman"/>
                <a:ea typeface="Calibri"/>
              </a:rPr>
              <a:t>du ngoạn</a:t>
            </a:r>
            <a:endParaRPr lang="en-US" sz="4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89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53"/>
    </mc:Choice>
    <mc:Fallback xmlns="">
      <p:transition spd="slow" advTm="27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2C985B-B234-498C-A9C6-D10DFE271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838200"/>
            <a:ext cx="5867400" cy="646331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tích lễ hội Chử Đồng Tử</a:t>
            </a:r>
            <a:endParaRPr lang="en-US" alt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D962D-9474-4750-9188-853672DC0638}"/>
              </a:ext>
            </a:extLst>
          </p:cNvPr>
          <p:cNvSpPr txBox="1"/>
          <p:nvPr/>
        </p:nvSpPr>
        <p:spPr>
          <a:xfrm>
            <a:off x="0" y="2362200"/>
            <a:ext cx="9144000" cy="255454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5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32"/>
    </mc:Choice>
    <mc:Fallback xmlns="">
      <p:transition spd="slow" advTm="3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067800" cy="69051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926842"/>
            <a:ext cx="7696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 nghèo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 mất sớm</a:t>
            </a:r>
            <a:r>
              <a:rPr lang="vi-VN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 cha con chàng chỉ có một chiếc khố mặc chung. </a:t>
            </a:r>
            <a:r>
              <a:rPr lang="vi-VN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 cha mất</a:t>
            </a:r>
            <a:r>
              <a:rPr lang="vi-VN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chàng thương cha nên đã quấn khố chôn cha</a:t>
            </a:r>
            <a:r>
              <a:rPr lang="vi-VN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còn mình đành ở không. </a:t>
            </a:r>
            <a:endParaRPr lang="en-US" sz="32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Tx/>
              <a:buChar char="-"/>
            </a:pP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Tx/>
              <a:buChar char="-"/>
            </a:pP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Cũng từ đó hằng năm</a:t>
            </a:r>
            <a:r>
              <a:rPr lang="vi-VN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suốt mấy tháng mùa xuân</a:t>
            </a:r>
            <a:r>
              <a:rPr lang="vi-VN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 một vùng bờ bãi sông </a:t>
            </a:r>
            <a:r>
              <a:rPr lang="vi-VN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vi-VN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 nô nức làm </a:t>
            </a:r>
            <a:r>
              <a:rPr lang="vi-VN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lễ 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mở hội để tưởng nhớ ông</a:t>
            </a:r>
            <a:r>
              <a:rPr lang="vi-VN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35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58"/>
    </mc:Choice>
    <mc:Fallback xmlns="">
      <p:transition spd="slow" advTm="5365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067800" cy="69051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926842"/>
            <a:ext cx="7696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 nghèo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 mất sớm,</a:t>
            </a: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hai cha con chàng chỉ có một chiếc khố mặc chung. </a:t>
            </a: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Khi cha mất, </a:t>
            </a: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chàng thương cha nên đã quấn khố chôn cha, </a:t>
            </a: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còn mình đành ở không. </a:t>
            </a:r>
            <a:r>
              <a:rPr lang="vi-VN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32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Tx/>
              <a:buChar char="-"/>
            </a:pP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Tx/>
              <a:buChar char="-"/>
            </a:pP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Cũng từ đó hằng năm,</a:t>
            </a: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suốt mấy tháng mùa xuân,</a:t>
            </a: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 một vùng bờ bãi sông Hồng</a:t>
            </a: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 nô nức làm lễ</a:t>
            </a: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mở hội để tưởng nhớ ông.</a:t>
            </a:r>
            <a:r>
              <a:rPr lang="nl-NL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19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07"/>
    </mc:Choice>
    <mc:Fallback xmlns="">
      <p:transition spd="slow" advTm="4460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7710488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0" y="381000"/>
            <a:ext cx="8305800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40000"/>
              </a:spcBef>
            </a:pPr>
            <a:r>
              <a:rPr lang="en-US" sz="2400">
                <a:solidFill>
                  <a:schemeClr val="accent1"/>
                </a:solidFill>
                <a:latin typeface="Times New Roman" pitchFamily="18" charset="0"/>
              </a:rPr>
              <a:t>     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Chử Xá:     </a:t>
            </a:r>
          </a:p>
          <a:p>
            <a:pPr eaLnBrk="0" hangingPunct="0">
              <a:spcBef>
                <a:spcPct val="40000"/>
              </a:spcBef>
            </a:pPr>
            <a:endParaRPr lang="en-US" sz="2400">
              <a:latin typeface="Times New Roman" pitchFamily="18" charset="0"/>
            </a:endParaRPr>
          </a:p>
          <a:p>
            <a:pPr eaLnBrk="0" hangingPunct="0">
              <a:spcBef>
                <a:spcPct val="40000"/>
              </a:spcBef>
            </a:pPr>
            <a:r>
              <a:rPr lang="en-US" sz="2400">
                <a:latin typeface="Times New Roman" pitchFamily="18" charset="0"/>
              </a:rPr>
              <a:t>		 	</a:t>
            </a:r>
          </a:p>
          <a:p>
            <a:pPr eaLnBrk="0" hangingPunct="0">
              <a:spcBef>
                <a:spcPct val="40000"/>
              </a:spcBef>
            </a:pPr>
            <a:r>
              <a:rPr lang="en-US" sz="2400">
                <a:latin typeface="Times New Roman" pitchFamily="18" charset="0"/>
              </a:rPr>
              <a:t>                   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905000" y="376238"/>
            <a:ext cx="7010400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2400">
                <a:solidFill>
                  <a:srgbClr val="0033CC"/>
                </a:solidFill>
                <a:latin typeface="Times New Roman" pitchFamily="18" charset="0"/>
              </a:rPr>
              <a:t>Tên một làng nay thuộc xã Văn Đức, huyện Gia Lâm, Hà Nội</a:t>
            </a:r>
          </a:p>
        </p:txBody>
      </p:sp>
      <p:pic>
        <p:nvPicPr>
          <p:cNvPr id="8" name="Picture 24" descr="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4613"/>
            <a:ext cx="9144000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108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59"/>
    </mc:Choice>
    <mc:Fallback xmlns="">
      <p:transition spd="slow" advTm="31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9|7.2|8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7|7.4|7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6.3|1.6|2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5.2|4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4.9|16.2|3.8|5.5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8.1|7.4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.2|7.4|4.7|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0.6|1.8|7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2038</TotalTime>
  <Words>1275</Words>
  <Application>Microsoft Office PowerPoint</Application>
  <PresentationFormat>On-screen Show (4:3)</PresentationFormat>
  <Paragraphs>114</Paragraphs>
  <Slides>34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.VnTime</vt:lpstr>
      <vt:lpstr>Arial</vt:lpstr>
      <vt:lpstr>Calibri</vt:lpstr>
      <vt:lpstr>Century Gothic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lEt'sgO</dc:creator>
  <cp:lastModifiedBy>Trang Lê</cp:lastModifiedBy>
  <cp:revision>155</cp:revision>
  <dcterms:created xsi:type="dcterms:W3CDTF">2005-12-31T17:39:00Z</dcterms:created>
  <dcterms:modified xsi:type="dcterms:W3CDTF">2021-03-07T09:05:15Z</dcterms:modified>
</cp:coreProperties>
</file>