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75" r:id="rId2"/>
    <p:sldId id="257" r:id="rId3"/>
    <p:sldId id="276" r:id="rId4"/>
    <p:sldId id="260" r:id="rId5"/>
    <p:sldId id="259" r:id="rId6"/>
    <p:sldId id="277" r:id="rId7"/>
    <p:sldId id="262" r:id="rId8"/>
    <p:sldId id="263" r:id="rId9"/>
    <p:sldId id="264" r:id="rId10"/>
    <p:sldId id="274" r:id="rId11"/>
    <p:sldId id="268" r:id="rId12"/>
    <p:sldId id="267" r:id="rId13"/>
    <p:sldId id="266" r:id="rId14"/>
    <p:sldId id="269" r:id="rId15"/>
    <p:sldId id="272" r:id="rId16"/>
    <p:sldId id="271"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77" d="100"/>
          <a:sy n="77" d="100"/>
        </p:scale>
        <p:origin x="-5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7FF99E3-F944-4D8D-B1B5-1F0FE69F96DD}" type="datetimeFigureOut">
              <a:rPr lang="en-US" smtClean="0"/>
              <a:pPr/>
              <a:t>17/12/2018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646B500-8C25-4316-B68A-F807C9821B8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FF99E3-F944-4D8D-B1B5-1F0FE69F96DD}" type="datetimeFigureOut">
              <a:rPr lang="en-US" smtClean="0"/>
              <a:pPr/>
              <a:t>17/12/2018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6B500-8C25-4316-B68A-F807C9821B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FF99E3-F944-4D8D-B1B5-1F0FE69F96DD}" type="datetimeFigureOut">
              <a:rPr lang="en-US" smtClean="0"/>
              <a:pPr/>
              <a:t>17/12/2018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6B500-8C25-4316-B68A-F807C9821B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FF99E3-F944-4D8D-B1B5-1F0FE69F96DD}" type="datetimeFigureOut">
              <a:rPr lang="en-US" smtClean="0"/>
              <a:pPr/>
              <a:t>17/12/2018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6B500-8C25-4316-B68A-F807C9821B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7FF99E3-F944-4D8D-B1B5-1F0FE69F96DD}" type="datetimeFigureOut">
              <a:rPr lang="en-US" smtClean="0"/>
              <a:pPr/>
              <a:t>17/12/2018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6B500-8C25-4316-B68A-F807C9821B8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FF99E3-F944-4D8D-B1B5-1F0FE69F96DD}" type="datetimeFigureOut">
              <a:rPr lang="en-US" smtClean="0"/>
              <a:pPr/>
              <a:t>17/12/2018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6B500-8C25-4316-B68A-F807C9821B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7FF99E3-F944-4D8D-B1B5-1F0FE69F96DD}" type="datetimeFigureOut">
              <a:rPr lang="en-US" smtClean="0"/>
              <a:pPr/>
              <a:t>17/12/2018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46B500-8C25-4316-B68A-F807C9821B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7FF99E3-F944-4D8D-B1B5-1F0FE69F96DD}" type="datetimeFigureOut">
              <a:rPr lang="en-US" smtClean="0"/>
              <a:pPr/>
              <a:t>17/12/2018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46B500-8C25-4316-B68A-F807C9821B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F99E3-F944-4D8D-B1B5-1F0FE69F96DD}" type="datetimeFigureOut">
              <a:rPr lang="en-US" smtClean="0"/>
              <a:pPr/>
              <a:t>17/12/2018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46B500-8C25-4316-B68A-F807C9821B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FF99E3-F944-4D8D-B1B5-1F0FE69F96DD}" type="datetimeFigureOut">
              <a:rPr lang="en-US" smtClean="0"/>
              <a:pPr/>
              <a:t>17/12/2018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6B500-8C25-4316-B68A-F807C9821B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7FF99E3-F944-4D8D-B1B5-1F0FE69F96DD}" type="datetimeFigureOut">
              <a:rPr lang="en-US" smtClean="0"/>
              <a:pPr/>
              <a:t>17/12/2018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646B500-8C25-4316-B68A-F807C9821B8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7FF99E3-F944-4D8D-B1B5-1F0FE69F96DD}" type="datetimeFigureOut">
              <a:rPr lang="en-US" smtClean="0"/>
              <a:pPr/>
              <a:t>17/12/2018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646B500-8C25-4316-B68A-F807C9821B8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6.bin"/><Relationship Id="rId1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17" Type="http://schemas.openxmlformats.org/officeDocument/2006/relationships/oleObject" Target="../embeddings/oleObject8.bin"/><Relationship Id="rId2" Type="http://schemas.openxmlformats.org/officeDocument/2006/relationships/slideLayout" Target="../slideLayouts/slideLayout1.xml"/><Relationship Id="rId16" Type="http://schemas.openxmlformats.org/officeDocument/2006/relationships/image" Target="../media/image8.wmf"/><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14.png"/><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slide" Target="slide13.xml"/><Relationship Id="rId4"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tx1"/>
          </a:bgClr>
        </a:pattFill>
        <a:effectLst/>
      </p:bgPr>
    </p:bg>
    <p:spTree>
      <p:nvGrpSpPr>
        <p:cNvPr id="1" name=""/>
        <p:cNvGrpSpPr/>
        <p:nvPr/>
      </p:nvGrpSpPr>
      <p:grpSpPr>
        <a:xfrm>
          <a:off x="0" y="0"/>
          <a:ext cx="0" cy="0"/>
          <a:chOff x="0" y="0"/>
          <a:chExt cx="0" cy="0"/>
        </a:xfrm>
      </p:grpSpPr>
      <p:graphicFrame>
        <p:nvGraphicFramePr>
          <p:cNvPr id="18" name="Object 2"/>
          <p:cNvGraphicFramePr>
            <a:graphicFrameLocks noChangeAspect="1"/>
          </p:cNvGraphicFramePr>
          <p:nvPr/>
        </p:nvGraphicFramePr>
        <p:xfrm>
          <a:off x="1231823" y="1912620"/>
          <a:ext cx="506015" cy="806450"/>
        </p:xfrm>
        <a:graphic>
          <a:graphicData uri="http://schemas.openxmlformats.org/presentationml/2006/ole">
            <mc:AlternateContent xmlns:mc="http://schemas.openxmlformats.org/markup-compatibility/2006">
              <mc:Choice xmlns:v="urn:schemas-microsoft-com:vml" Requires="v">
                <p:oleObj spid="_x0000_s1050" name="Equation" r:id="rId3" imgW="291960" imgH="393480" progId="Equation.3">
                  <p:embed/>
                </p:oleObj>
              </mc:Choice>
              <mc:Fallback>
                <p:oleObj name="Equation" r:id="rId3" imgW="29196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823" y="1912620"/>
                        <a:ext cx="506015" cy="806450"/>
                      </a:xfrm>
                      <a:prstGeom prst="rect">
                        <a:avLst/>
                      </a:prstGeom>
                      <a:noFill/>
                      <a:extLst>
                        <a:ext uri="{909E8E84-426E-40DD-AFC4-6F175D3DCCD1}">
                          <a14:hiddenFill xmlns:a14="http://schemas.microsoft.com/office/drawing/2010/main">
                            <a:solidFill>
                              <a:srgbClr val="223CFC"/>
                            </a:solidFill>
                          </a14:hiddenFill>
                        </a:ext>
                      </a:extLst>
                    </p:spPr>
                  </p:pic>
                </p:oleObj>
              </mc:Fallback>
            </mc:AlternateContent>
          </a:graphicData>
        </a:graphic>
      </p:graphicFrame>
      <p:graphicFrame>
        <p:nvGraphicFramePr>
          <p:cNvPr id="19" name="Object 3"/>
          <p:cNvGraphicFramePr>
            <a:graphicFrameLocks noChangeAspect="1"/>
          </p:cNvGraphicFramePr>
          <p:nvPr/>
        </p:nvGraphicFramePr>
        <p:xfrm>
          <a:off x="1175623" y="3064510"/>
          <a:ext cx="584597" cy="882650"/>
        </p:xfrm>
        <a:graphic>
          <a:graphicData uri="http://schemas.openxmlformats.org/presentationml/2006/ole">
            <mc:AlternateContent xmlns:mc="http://schemas.openxmlformats.org/markup-compatibility/2006">
              <mc:Choice xmlns:v="urn:schemas-microsoft-com:vml" Requires="v">
                <p:oleObj spid="_x0000_s1051" name="Equation" r:id="rId5" imgW="330057" imgH="393529" progId="Equation.3">
                  <p:embed/>
                </p:oleObj>
              </mc:Choice>
              <mc:Fallback>
                <p:oleObj name="Equation" r:id="rId5" imgW="330057"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5623" y="3064510"/>
                        <a:ext cx="584597" cy="88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4"/>
          <p:cNvGraphicFramePr>
            <a:graphicFrameLocks noChangeAspect="1"/>
          </p:cNvGraphicFramePr>
          <p:nvPr/>
        </p:nvGraphicFramePr>
        <p:xfrm>
          <a:off x="4338638" y="1920875"/>
          <a:ext cx="486966" cy="806450"/>
        </p:xfrm>
        <a:graphic>
          <a:graphicData uri="http://schemas.openxmlformats.org/presentationml/2006/ole">
            <mc:AlternateContent xmlns:mc="http://schemas.openxmlformats.org/markup-compatibility/2006">
              <mc:Choice xmlns:v="urn:schemas-microsoft-com:vml" Requires="v">
                <p:oleObj spid="_x0000_s1052" name="Equation" r:id="rId7" imgW="304560" imgH="393480" progId="Equation.3">
                  <p:embed/>
                </p:oleObj>
              </mc:Choice>
              <mc:Fallback>
                <p:oleObj name="Equation" r:id="rId7" imgW="30456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8638" y="1920875"/>
                        <a:ext cx="486966"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5"/>
          <p:cNvGraphicFramePr>
            <a:graphicFrameLocks noChangeAspect="1"/>
          </p:cNvGraphicFramePr>
          <p:nvPr/>
        </p:nvGraphicFramePr>
        <p:xfrm>
          <a:off x="4372453" y="3078481"/>
          <a:ext cx="473869" cy="838200"/>
        </p:xfrm>
        <a:graphic>
          <a:graphicData uri="http://schemas.openxmlformats.org/presentationml/2006/ole">
            <mc:AlternateContent xmlns:mc="http://schemas.openxmlformats.org/markup-compatibility/2006">
              <mc:Choice xmlns:v="urn:schemas-microsoft-com:vml" Requires="v">
                <p:oleObj spid="_x0000_s1053" name="Equation" r:id="rId9" imgW="291960" imgH="393480" progId="Equation.3">
                  <p:embed/>
                </p:oleObj>
              </mc:Choice>
              <mc:Fallback>
                <p:oleObj name="Equation" r:id="rId9" imgW="291960" imgH="393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2453" y="3078481"/>
                        <a:ext cx="473869"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7"/>
          <p:cNvGraphicFramePr>
            <a:graphicFrameLocks noChangeAspect="1"/>
          </p:cNvGraphicFramePr>
          <p:nvPr>
            <p:extLst>
              <p:ext uri="{D42A27DB-BD31-4B8C-83A1-F6EECF244321}">
                <p14:modId xmlns:p14="http://schemas.microsoft.com/office/powerpoint/2010/main" val="79243851"/>
              </p:ext>
            </p:extLst>
          </p:nvPr>
        </p:nvGraphicFramePr>
        <p:xfrm>
          <a:off x="1710452" y="1890395"/>
          <a:ext cx="850540" cy="882650"/>
        </p:xfrm>
        <a:graphic>
          <a:graphicData uri="http://schemas.openxmlformats.org/presentationml/2006/ole">
            <mc:AlternateContent xmlns:mc="http://schemas.openxmlformats.org/markup-compatibility/2006">
              <mc:Choice xmlns:v="urn:schemas-microsoft-com:vml" Requires="v">
                <p:oleObj spid="_x0000_s1054" name="Equation" r:id="rId11" imgW="406080" imgH="393480" progId="Equation.3">
                  <p:embed/>
                </p:oleObj>
              </mc:Choice>
              <mc:Fallback>
                <p:oleObj name="Equation" r:id="rId11" imgW="40608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10452" y="1890395"/>
                        <a:ext cx="850540" cy="882650"/>
                      </a:xfrm>
                      <a:prstGeom prst="rect">
                        <a:avLst/>
                      </a:prstGeom>
                      <a:noFill/>
                      <a:ln>
                        <a:noFill/>
                      </a:ln>
                    </p:spPr>
                  </p:pic>
                </p:oleObj>
              </mc:Fallback>
            </mc:AlternateContent>
          </a:graphicData>
        </a:graphic>
      </p:graphicFrame>
      <p:sp>
        <p:nvSpPr>
          <p:cNvPr id="23" name="Subtitle 4"/>
          <p:cNvSpPr txBox="1">
            <a:spLocks/>
          </p:cNvSpPr>
          <p:nvPr/>
        </p:nvSpPr>
        <p:spPr bwMode="auto">
          <a:xfrm>
            <a:off x="2560320" y="3246121"/>
            <a:ext cx="1021080" cy="472440"/>
          </a:xfrm>
          <a:prstGeom prst="rect">
            <a:avLst/>
          </a:prstGeom>
          <a:noFill/>
          <a:ln w="9525">
            <a:noFill/>
            <a:miter lim="800000"/>
            <a:headEnd/>
            <a:tailEnd/>
          </a:ln>
        </p:spPr>
        <p:txBody>
          <a:bodyPr lIns="71470" tIns="35735" rIns="71470" bIns="35735"/>
          <a:lstStyle/>
          <a:p>
            <a:pPr algn="ctr">
              <a:spcBef>
                <a:spcPct val="20000"/>
              </a:spcBef>
              <a:buFont typeface="Arial" charset="0"/>
              <a:buNone/>
            </a:pPr>
            <a:r>
              <a:rPr lang="en-US" sz="2200" b="1" dirty="0">
                <a:solidFill>
                  <a:srgbClr val="FF0000"/>
                </a:solidFill>
                <a:cs typeface="Arial" charset="0"/>
              </a:rPr>
              <a:t>= </a:t>
            </a:r>
            <a:r>
              <a:rPr lang="en-US" sz="2200" b="1" dirty="0" smtClean="0">
                <a:solidFill>
                  <a:srgbClr val="FF0000"/>
                </a:solidFill>
                <a:latin typeface="Times New Roman" pitchFamily="18" charset="0"/>
                <a:cs typeface="Times New Roman" pitchFamily="18" charset="0"/>
              </a:rPr>
              <a:t>15%</a:t>
            </a:r>
            <a:endParaRPr lang="en-US" sz="2200" b="1" dirty="0">
              <a:solidFill>
                <a:srgbClr val="FF0000"/>
              </a:solidFill>
              <a:latin typeface="Times New Roman" pitchFamily="18" charset="0"/>
              <a:cs typeface="Times New Roman" pitchFamily="18" charset="0"/>
            </a:endParaRPr>
          </a:p>
        </p:txBody>
      </p:sp>
      <p:graphicFrame>
        <p:nvGraphicFramePr>
          <p:cNvPr id="24" name="Object 8"/>
          <p:cNvGraphicFramePr>
            <a:graphicFrameLocks noChangeAspect="1"/>
          </p:cNvGraphicFramePr>
          <p:nvPr>
            <p:extLst>
              <p:ext uri="{D42A27DB-BD31-4B8C-83A1-F6EECF244321}">
                <p14:modId xmlns:p14="http://schemas.microsoft.com/office/powerpoint/2010/main" val="357648397"/>
              </p:ext>
            </p:extLst>
          </p:nvPr>
        </p:nvGraphicFramePr>
        <p:xfrm>
          <a:off x="1714502" y="3064510"/>
          <a:ext cx="846490" cy="882650"/>
        </p:xfrm>
        <a:graphic>
          <a:graphicData uri="http://schemas.openxmlformats.org/presentationml/2006/ole">
            <mc:AlternateContent xmlns:mc="http://schemas.openxmlformats.org/markup-compatibility/2006">
              <mc:Choice xmlns:v="urn:schemas-microsoft-com:vml" Requires="v">
                <p:oleObj spid="_x0000_s1055" name="Equation" r:id="rId13" imgW="444307" imgH="393529" progId="Equation.3">
                  <p:embed/>
                </p:oleObj>
              </mc:Choice>
              <mc:Fallback>
                <p:oleObj name="Equation" r:id="rId13" imgW="444307" imgH="393529"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14502" y="3064510"/>
                        <a:ext cx="846490" cy="882650"/>
                      </a:xfrm>
                      <a:prstGeom prst="rect">
                        <a:avLst/>
                      </a:prstGeom>
                      <a:noFill/>
                    </p:spPr>
                  </p:pic>
                </p:oleObj>
              </mc:Fallback>
            </mc:AlternateContent>
          </a:graphicData>
        </a:graphic>
      </p:graphicFrame>
      <p:sp>
        <p:nvSpPr>
          <p:cNvPr id="25" name="Subtitle 4"/>
          <p:cNvSpPr txBox="1">
            <a:spLocks/>
          </p:cNvSpPr>
          <p:nvPr/>
        </p:nvSpPr>
        <p:spPr bwMode="auto">
          <a:xfrm>
            <a:off x="2560992" y="2057401"/>
            <a:ext cx="1020408" cy="533400"/>
          </a:xfrm>
          <a:prstGeom prst="rect">
            <a:avLst/>
          </a:prstGeom>
          <a:noFill/>
          <a:ln w="9525">
            <a:noFill/>
            <a:miter lim="800000"/>
            <a:headEnd/>
            <a:tailEnd/>
          </a:ln>
        </p:spPr>
        <p:txBody>
          <a:bodyPr lIns="71470" tIns="35735" rIns="71470" bIns="35735"/>
          <a:lstStyle/>
          <a:p>
            <a:pPr algn="ctr">
              <a:spcBef>
                <a:spcPct val="20000"/>
              </a:spcBef>
              <a:buFont typeface="Arial" charset="0"/>
              <a:buNone/>
            </a:pPr>
            <a:r>
              <a:rPr lang="en-US" sz="2200" b="1" dirty="0">
                <a:solidFill>
                  <a:srgbClr val="FF0000"/>
                </a:solidFill>
                <a:cs typeface="Arial" charset="0"/>
              </a:rPr>
              <a:t>= </a:t>
            </a:r>
            <a:r>
              <a:rPr lang="vi-VN" sz="2200" b="1" dirty="0">
                <a:solidFill>
                  <a:srgbClr val="FF0000"/>
                </a:solidFill>
                <a:cs typeface="Arial" charset="0"/>
              </a:rPr>
              <a:t>15</a:t>
            </a:r>
            <a:r>
              <a:rPr lang="en-US" sz="2200" b="1" dirty="0">
                <a:solidFill>
                  <a:srgbClr val="FF0000"/>
                </a:solidFill>
                <a:cs typeface="Arial" charset="0"/>
              </a:rPr>
              <a:t>%</a:t>
            </a:r>
          </a:p>
        </p:txBody>
      </p:sp>
      <p:graphicFrame>
        <p:nvGraphicFramePr>
          <p:cNvPr id="26" name="Object 8"/>
          <p:cNvGraphicFramePr>
            <a:graphicFrameLocks noChangeAspect="1"/>
          </p:cNvGraphicFramePr>
          <p:nvPr>
            <p:extLst>
              <p:ext uri="{D42A27DB-BD31-4B8C-83A1-F6EECF244321}">
                <p14:modId xmlns:p14="http://schemas.microsoft.com/office/powerpoint/2010/main" val="3506785469"/>
              </p:ext>
            </p:extLst>
          </p:nvPr>
        </p:nvGraphicFramePr>
        <p:xfrm>
          <a:off x="4876801" y="1905000"/>
          <a:ext cx="838199" cy="838200"/>
        </p:xfrm>
        <a:graphic>
          <a:graphicData uri="http://schemas.openxmlformats.org/presentationml/2006/ole">
            <mc:AlternateContent xmlns:mc="http://schemas.openxmlformats.org/markup-compatibility/2006">
              <mc:Choice xmlns:v="urn:schemas-microsoft-com:vml" Requires="v">
                <p:oleObj spid="_x0000_s1056" name="Equation" r:id="rId15" imgW="406080" imgH="393480" progId="Equation.3">
                  <p:embed/>
                </p:oleObj>
              </mc:Choice>
              <mc:Fallback>
                <p:oleObj name="Equation" r:id="rId15" imgW="406080" imgH="393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76801" y="1905000"/>
                        <a:ext cx="838199" cy="838200"/>
                      </a:xfrm>
                      <a:prstGeom prst="rect">
                        <a:avLst/>
                      </a:prstGeom>
                      <a:noFill/>
                    </p:spPr>
                  </p:pic>
                </p:oleObj>
              </mc:Fallback>
            </mc:AlternateContent>
          </a:graphicData>
        </a:graphic>
      </p:graphicFrame>
      <p:sp>
        <p:nvSpPr>
          <p:cNvPr id="27" name="Subtitle 4"/>
          <p:cNvSpPr txBox="1">
            <a:spLocks/>
          </p:cNvSpPr>
          <p:nvPr/>
        </p:nvSpPr>
        <p:spPr bwMode="auto">
          <a:xfrm>
            <a:off x="5509260" y="2057401"/>
            <a:ext cx="1120140" cy="472440"/>
          </a:xfrm>
          <a:prstGeom prst="rect">
            <a:avLst/>
          </a:prstGeom>
          <a:noFill/>
          <a:ln w="9525">
            <a:noFill/>
            <a:miter lim="800000"/>
            <a:headEnd/>
            <a:tailEnd/>
          </a:ln>
        </p:spPr>
        <p:txBody>
          <a:bodyPr lIns="71470" tIns="35735" rIns="71470" bIns="35735"/>
          <a:lstStyle/>
          <a:p>
            <a:pPr algn="ctr">
              <a:spcBef>
                <a:spcPct val="20000"/>
              </a:spcBef>
              <a:buFont typeface="Arial" charset="0"/>
              <a:buNone/>
            </a:pPr>
            <a:r>
              <a:rPr lang="en-US" sz="2200" b="1" dirty="0">
                <a:solidFill>
                  <a:srgbClr val="FF0000"/>
                </a:solidFill>
                <a:cs typeface="Arial" charset="0"/>
              </a:rPr>
              <a:t>= </a:t>
            </a:r>
            <a:r>
              <a:rPr lang="vi-VN" sz="2200" b="1" dirty="0">
                <a:solidFill>
                  <a:srgbClr val="FF0000"/>
                </a:solidFill>
                <a:cs typeface="Arial" charset="0"/>
              </a:rPr>
              <a:t>30</a:t>
            </a:r>
            <a:r>
              <a:rPr lang="en-US" sz="2200" b="1" dirty="0">
                <a:solidFill>
                  <a:srgbClr val="FF0000"/>
                </a:solidFill>
                <a:cs typeface="Arial" charset="0"/>
              </a:rPr>
              <a:t>%</a:t>
            </a:r>
          </a:p>
        </p:txBody>
      </p:sp>
      <p:graphicFrame>
        <p:nvGraphicFramePr>
          <p:cNvPr id="31" name="Object 9"/>
          <p:cNvGraphicFramePr>
            <a:graphicFrameLocks noChangeAspect="1"/>
          </p:cNvGraphicFramePr>
          <p:nvPr>
            <p:extLst>
              <p:ext uri="{D42A27DB-BD31-4B8C-83A1-F6EECF244321}">
                <p14:modId xmlns:p14="http://schemas.microsoft.com/office/powerpoint/2010/main" val="242087404"/>
              </p:ext>
            </p:extLst>
          </p:nvPr>
        </p:nvGraphicFramePr>
        <p:xfrm>
          <a:off x="4869180" y="3078481"/>
          <a:ext cx="769620" cy="838200"/>
        </p:xfrm>
        <a:graphic>
          <a:graphicData uri="http://schemas.openxmlformats.org/presentationml/2006/ole">
            <mc:AlternateContent xmlns:mc="http://schemas.openxmlformats.org/markup-compatibility/2006">
              <mc:Choice xmlns:v="urn:schemas-microsoft-com:vml" Requires="v">
                <p:oleObj spid="_x0000_s1057" name="Equation" r:id="rId17" imgW="444307" imgH="393529" progId="Equation.3">
                  <p:embed/>
                </p:oleObj>
              </mc:Choice>
              <mc:Fallback>
                <p:oleObj name="Equation" r:id="rId17" imgW="444307" imgH="393529"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69180" y="3078481"/>
                        <a:ext cx="769620" cy="838200"/>
                      </a:xfrm>
                      <a:prstGeom prst="rect">
                        <a:avLst/>
                      </a:prstGeom>
                      <a:noFill/>
                    </p:spPr>
                  </p:pic>
                </p:oleObj>
              </mc:Fallback>
            </mc:AlternateContent>
          </a:graphicData>
        </a:graphic>
      </p:graphicFrame>
      <p:sp>
        <p:nvSpPr>
          <p:cNvPr id="32" name="Subtitle 4"/>
          <p:cNvSpPr txBox="1">
            <a:spLocks/>
          </p:cNvSpPr>
          <p:nvPr/>
        </p:nvSpPr>
        <p:spPr bwMode="auto">
          <a:xfrm>
            <a:off x="5486400" y="3230881"/>
            <a:ext cx="1143000" cy="472440"/>
          </a:xfrm>
          <a:prstGeom prst="rect">
            <a:avLst/>
          </a:prstGeom>
          <a:noFill/>
          <a:ln w="9525">
            <a:noFill/>
            <a:miter lim="800000"/>
            <a:headEnd/>
            <a:tailEnd/>
          </a:ln>
        </p:spPr>
        <p:txBody>
          <a:bodyPr lIns="71470" tIns="35735" rIns="71470" bIns="35735"/>
          <a:lstStyle/>
          <a:p>
            <a:pPr algn="ctr">
              <a:spcBef>
                <a:spcPct val="20000"/>
              </a:spcBef>
              <a:buFont typeface="Arial" charset="0"/>
              <a:buNone/>
            </a:pPr>
            <a:r>
              <a:rPr lang="en-US" sz="2200" b="1" dirty="0">
                <a:solidFill>
                  <a:srgbClr val="FF0000"/>
                </a:solidFill>
                <a:latin typeface="Times New Roman" pitchFamily="18" charset="0"/>
                <a:cs typeface="Times New Roman" pitchFamily="18" charset="0"/>
              </a:rPr>
              <a:t>= 32%</a:t>
            </a:r>
          </a:p>
        </p:txBody>
      </p:sp>
    </p:spTree>
    <p:extLst>
      <p:ext uri="{BB962C8B-B14F-4D97-AF65-F5344CB8AC3E}">
        <p14:creationId xmlns:p14="http://schemas.microsoft.com/office/powerpoint/2010/main" val="384799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6600" b="1" dirty="0" smtClean="0">
              <a:latin typeface="HP001 4 hàng" pitchFamily="34" charset="0"/>
            </a:endParaRPr>
          </a:p>
          <a:p>
            <a:pPr marL="0" indent="0" algn="ctr">
              <a:buNone/>
            </a:pPr>
            <a:r>
              <a:rPr lang="en-US" sz="6600" b="1" dirty="0" smtClean="0">
                <a:latin typeface="HP001 4 hàng" pitchFamily="34" charset="0"/>
              </a:rPr>
              <a:t>Dặn dò</a:t>
            </a:r>
            <a:endParaRPr lang="en-US" sz="6600" b="1" dirty="0">
              <a:latin typeface="HP001 4 hàng" pitchFamily="34" charset="0"/>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77669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lstStyle/>
          <a:p>
            <a:endParaRPr lang="en-US" dirty="0"/>
          </a:p>
        </p:txBody>
      </p:sp>
      <p:sp>
        <p:nvSpPr>
          <p:cNvPr id="3" name="Content Placeholder 2"/>
          <p:cNvSpPr>
            <a:spLocks noGrp="1"/>
          </p:cNvSpPr>
          <p:nvPr>
            <p:ph idx="1"/>
          </p:nvPr>
        </p:nvSpPr>
        <p:spPr>
          <a:xfrm>
            <a:off x="0" y="1828800"/>
            <a:ext cx="9033164" cy="4389120"/>
          </a:xfrm>
        </p:spPr>
        <p:txBody>
          <a:bodyPr>
            <a:normAutofit/>
          </a:bodyPr>
          <a:lstStyle/>
          <a:p>
            <a:pPr marL="0" lvl="0" indent="0" algn="ctr">
              <a:buClr>
                <a:srgbClr val="0BD0D9"/>
              </a:buClr>
              <a:buNone/>
            </a:pPr>
            <a:r>
              <a:rPr lang="en-US" sz="4400" b="1" dirty="0" smtClean="0">
                <a:solidFill>
                  <a:prstClr val="black"/>
                </a:solidFill>
                <a:latin typeface="HP001 4 hàng" pitchFamily="34" charset="0"/>
                <a:hlinkClick r:id="rId2" action="ppaction://hlinksldjump"/>
              </a:rPr>
              <a:t>1</a:t>
            </a:r>
            <a:r>
              <a:rPr lang="en-US" sz="4400" b="1" dirty="0" smtClean="0">
                <a:solidFill>
                  <a:prstClr val="black"/>
                </a:solidFill>
                <a:latin typeface="HP001 4 hàng" pitchFamily="34" charset="0"/>
              </a:rPr>
              <a:t>. </a:t>
            </a:r>
            <a:r>
              <a:rPr lang="en-US" sz="4400" b="1" dirty="0">
                <a:solidFill>
                  <a:prstClr val="black"/>
                </a:solidFill>
                <a:latin typeface="HP001 4 hàng" pitchFamily="34" charset="0"/>
              </a:rPr>
              <a:t>Tính tỉ số phần trăm của hai </a:t>
            </a:r>
            <a:r>
              <a:rPr lang="en-US" sz="4400" b="1" dirty="0" smtClean="0">
                <a:solidFill>
                  <a:prstClr val="black"/>
                </a:solidFill>
                <a:latin typeface="HP001 4 hàng" pitchFamily="34" charset="0"/>
              </a:rPr>
              <a:t>số: 8,8 </a:t>
            </a:r>
            <a:r>
              <a:rPr lang="en-US" sz="4400" b="1" dirty="0">
                <a:solidFill>
                  <a:prstClr val="black"/>
                </a:solidFill>
                <a:latin typeface="HP001 4 hàng" pitchFamily="34" charset="0"/>
              </a:rPr>
              <a:t>và </a:t>
            </a:r>
            <a:r>
              <a:rPr lang="en-US" sz="4400" b="1" dirty="0" smtClean="0">
                <a:solidFill>
                  <a:prstClr val="black"/>
                </a:solidFill>
                <a:latin typeface="HP001 4 hàng" pitchFamily="34" charset="0"/>
              </a:rPr>
              <a:t>22</a:t>
            </a:r>
          </a:p>
          <a:p>
            <a:pPr marL="0" lvl="0" indent="0">
              <a:buClr>
                <a:srgbClr val="0BD0D9"/>
              </a:buClr>
              <a:buNone/>
            </a:pPr>
            <a:endParaRPr lang="en-US" sz="4400" b="1" dirty="0">
              <a:solidFill>
                <a:prstClr val="black"/>
              </a:solidFill>
              <a:latin typeface="HP001 4 hàng" pitchFamily="34" charset="0"/>
            </a:endParaRPr>
          </a:p>
          <a:p>
            <a:pPr marL="0" lvl="0" indent="0">
              <a:buClr>
                <a:srgbClr val="0BD0D9"/>
              </a:buClr>
              <a:buNone/>
            </a:pPr>
            <a:r>
              <a:rPr lang="en-US" sz="4400" b="1" dirty="0" smtClean="0">
                <a:solidFill>
                  <a:prstClr val="black"/>
                </a:solidFill>
                <a:latin typeface="HP001 4 hàng" pitchFamily="34" charset="0"/>
              </a:rPr>
              <a:t> </a:t>
            </a:r>
            <a:r>
              <a:rPr lang="en-US" sz="4400" b="1" u="sng" dirty="0">
                <a:solidFill>
                  <a:srgbClr val="FF0000"/>
                </a:solidFill>
                <a:latin typeface="HP001 4 hàng" pitchFamily="34" charset="0"/>
              </a:rPr>
              <a:t>Đáp án</a:t>
            </a:r>
            <a:r>
              <a:rPr lang="en-US" sz="4400" b="1" dirty="0">
                <a:solidFill>
                  <a:srgbClr val="FF0000"/>
                </a:solidFill>
                <a:latin typeface="HP001 4 hàng" pitchFamily="34" charset="0"/>
              </a:rPr>
              <a:t>: </a:t>
            </a:r>
            <a:r>
              <a:rPr lang="en-US" sz="4400" b="1" dirty="0" smtClean="0">
                <a:solidFill>
                  <a:srgbClr val="FF0000"/>
                </a:solidFill>
                <a:latin typeface="HP001 4 hàng" pitchFamily="34" charset="0"/>
              </a:rPr>
              <a:t>8,8 </a:t>
            </a:r>
            <a:r>
              <a:rPr lang="en-US" sz="4400" b="1" dirty="0">
                <a:solidFill>
                  <a:srgbClr val="FF0000"/>
                </a:solidFill>
                <a:latin typeface="HP001 4 hàng" pitchFamily="34" charset="0"/>
              </a:rPr>
              <a:t>: </a:t>
            </a:r>
            <a:r>
              <a:rPr lang="en-US" sz="4400" b="1" dirty="0" smtClean="0">
                <a:solidFill>
                  <a:srgbClr val="FF0000"/>
                </a:solidFill>
                <a:latin typeface="HP001 4 hàng" pitchFamily="34" charset="0"/>
              </a:rPr>
              <a:t>22 </a:t>
            </a:r>
            <a:r>
              <a:rPr lang="en-US" sz="4400" b="1" dirty="0">
                <a:solidFill>
                  <a:srgbClr val="FF0000"/>
                </a:solidFill>
                <a:latin typeface="HP001 4 hàng" pitchFamily="34" charset="0"/>
              </a:rPr>
              <a:t>= </a:t>
            </a:r>
            <a:r>
              <a:rPr lang="en-US" sz="4400" b="1" dirty="0" smtClean="0">
                <a:solidFill>
                  <a:srgbClr val="FF0000"/>
                </a:solidFill>
                <a:latin typeface="HP001 4 hàng" pitchFamily="34" charset="0"/>
              </a:rPr>
              <a:t>0,4 = 40%</a:t>
            </a:r>
          </a:p>
          <a:p>
            <a:pPr marL="0" indent="0">
              <a:buNone/>
            </a:pPr>
            <a:endParaRPr lang="en-US" sz="4400" dirty="0"/>
          </a:p>
        </p:txBody>
      </p:sp>
    </p:spTree>
    <p:extLst>
      <p:ext uri="{BB962C8B-B14F-4D97-AF65-F5344CB8AC3E}">
        <p14:creationId xmlns:p14="http://schemas.microsoft.com/office/powerpoint/2010/main" val="333953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981200"/>
            <a:ext cx="9081656" cy="4525963"/>
          </a:xfrm>
        </p:spPr>
        <p:txBody>
          <a:bodyPr>
            <a:normAutofit/>
          </a:bodyPr>
          <a:lstStyle/>
          <a:p>
            <a:pPr marL="0" indent="0">
              <a:buNone/>
            </a:pPr>
            <a:r>
              <a:rPr lang="en-US" sz="4800" b="1" dirty="0" smtClean="0">
                <a:latin typeface="HP001 4 hàng" pitchFamily="34" charset="0"/>
                <a:hlinkClick r:id="rId2" action="ppaction://hlinksldjump"/>
              </a:rPr>
              <a:t>2</a:t>
            </a:r>
            <a:r>
              <a:rPr lang="en-US" sz="4800" b="1" dirty="0" smtClean="0">
                <a:latin typeface="HP001 4 hàng" pitchFamily="34" charset="0"/>
              </a:rPr>
              <a:t>. Viết thành </a:t>
            </a:r>
            <a:r>
              <a:rPr lang="en-US" sz="4800" b="1" dirty="0">
                <a:latin typeface="HP001 4 hàng" pitchFamily="34" charset="0"/>
              </a:rPr>
              <a:t>tỉ số phần </a:t>
            </a:r>
            <a:r>
              <a:rPr lang="en-US" sz="4800" b="1" dirty="0" smtClean="0">
                <a:latin typeface="HP001 4 hàng" pitchFamily="34" charset="0"/>
              </a:rPr>
              <a:t>trăm:</a:t>
            </a:r>
          </a:p>
          <a:p>
            <a:pPr marL="0" indent="0">
              <a:buNone/>
            </a:pPr>
            <a:r>
              <a:rPr lang="en-US" sz="4800" b="1" dirty="0" smtClean="0">
                <a:solidFill>
                  <a:prstClr val="black"/>
                </a:solidFill>
                <a:latin typeface="HP001 4 hàng" pitchFamily="34" charset="0"/>
              </a:rPr>
              <a:t>              0,0543</a:t>
            </a:r>
          </a:p>
          <a:p>
            <a:pPr marL="0" indent="0">
              <a:buNone/>
            </a:pPr>
            <a:endParaRPr lang="en-US" sz="4800" b="1" dirty="0">
              <a:solidFill>
                <a:srgbClr val="FF0000"/>
              </a:solidFill>
              <a:latin typeface="HP001 4 hàng" pitchFamily="34" charset="0"/>
            </a:endParaRPr>
          </a:p>
          <a:p>
            <a:pPr marL="0" indent="0">
              <a:buNone/>
            </a:pPr>
            <a:r>
              <a:rPr lang="en-US" sz="4800" b="1" u="sng" dirty="0" smtClean="0">
                <a:solidFill>
                  <a:srgbClr val="FF0000"/>
                </a:solidFill>
                <a:latin typeface="HP001 4 hàng" pitchFamily="34" charset="0"/>
              </a:rPr>
              <a:t>Đáp </a:t>
            </a:r>
            <a:r>
              <a:rPr lang="en-US" sz="4800" b="1" u="sng" dirty="0">
                <a:solidFill>
                  <a:srgbClr val="FF0000"/>
                </a:solidFill>
                <a:latin typeface="HP001 4 hàng" pitchFamily="34" charset="0"/>
              </a:rPr>
              <a:t>án</a:t>
            </a:r>
            <a:r>
              <a:rPr lang="en-US" sz="4800" b="1" dirty="0">
                <a:solidFill>
                  <a:srgbClr val="FF0000"/>
                </a:solidFill>
                <a:latin typeface="HP001 4 hàng" pitchFamily="34" charset="0"/>
              </a:rPr>
              <a:t>: 0,0543 = 5,43%</a:t>
            </a:r>
          </a:p>
          <a:p>
            <a:pPr marL="0" indent="0">
              <a:buNone/>
            </a:pPr>
            <a:endParaRPr lang="en-US" sz="4800" dirty="0"/>
          </a:p>
        </p:txBody>
      </p:sp>
    </p:spTree>
    <p:extLst>
      <p:ext uri="{BB962C8B-B14F-4D97-AF65-F5344CB8AC3E}">
        <p14:creationId xmlns:p14="http://schemas.microsoft.com/office/powerpoint/2010/main" val="328382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76400"/>
            <a:ext cx="9144000" cy="5181600"/>
          </a:xfrm>
        </p:spPr>
        <p:txBody>
          <a:bodyPr>
            <a:normAutofit/>
          </a:bodyPr>
          <a:lstStyle/>
          <a:p>
            <a:pPr marL="0" lvl="0" indent="0" algn="ctr">
              <a:buClr>
                <a:srgbClr val="0BD0D9"/>
              </a:buClr>
              <a:buNone/>
            </a:pPr>
            <a:r>
              <a:rPr lang="vi-VN" sz="4400" b="1" dirty="0" smtClean="0">
                <a:latin typeface="HP001 4 hàng" pitchFamily="34" charset="0"/>
                <a:hlinkClick r:id="rId2" action="ppaction://hlinksldjump"/>
              </a:rPr>
              <a:t>3</a:t>
            </a:r>
            <a:r>
              <a:rPr lang="vi-VN" sz="4400" b="1" dirty="0" smtClean="0">
                <a:latin typeface="HP001 4 hàng" pitchFamily="34" charset="0"/>
              </a:rPr>
              <a:t>. </a:t>
            </a:r>
            <a:r>
              <a:rPr lang="en-US" sz="4400" b="1" dirty="0">
                <a:solidFill>
                  <a:prstClr val="black"/>
                </a:solidFill>
                <a:latin typeface="HP001 4 hàng" pitchFamily="34" charset="0"/>
              </a:rPr>
              <a:t>Tính tỉ số phần trăm của hai </a:t>
            </a:r>
            <a:r>
              <a:rPr lang="en-US" sz="4400" b="1" dirty="0" smtClean="0">
                <a:solidFill>
                  <a:prstClr val="black"/>
                </a:solidFill>
                <a:latin typeface="HP001 4 hàng" pitchFamily="34" charset="0"/>
              </a:rPr>
              <a:t>số: 15 và 25</a:t>
            </a:r>
          </a:p>
          <a:p>
            <a:pPr marL="0" lvl="0" indent="0">
              <a:buClr>
                <a:srgbClr val="0BD0D9"/>
              </a:buClr>
              <a:buNone/>
            </a:pPr>
            <a:endParaRPr lang="en-US" sz="4400" b="1" dirty="0">
              <a:solidFill>
                <a:prstClr val="black"/>
              </a:solidFill>
              <a:latin typeface="HP001 4 hàng" pitchFamily="34" charset="0"/>
            </a:endParaRPr>
          </a:p>
          <a:p>
            <a:pPr marL="0" lvl="0" indent="0">
              <a:buClr>
                <a:srgbClr val="0BD0D9"/>
              </a:buClr>
              <a:buNone/>
            </a:pPr>
            <a:r>
              <a:rPr lang="en-US" sz="4400" b="1" dirty="0">
                <a:solidFill>
                  <a:prstClr val="black"/>
                </a:solidFill>
                <a:latin typeface="HP001 4 hàng" pitchFamily="34" charset="0"/>
              </a:rPr>
              <a:t> </a:t>
            </a:r>
            <a:r>
              <a:rPr lang="en-US" sz="4400" b="1" u="sng" dirty="0">
                <a:solidFill>
                  <a:srgbClr val="FF0000"/>
                </a:solidFill>
                <a:latin typeface="HP001 4 hàng" pitchFamily="34" charset="0"/>
              </a:rPr>
              <a:t>Đáp án</a:t>
            </a:r>
            <a:r>
              <a:rPr lang="en-US" sz="4400" b="1" dirty="0">
                <a:solidFill>
                  <a:srgbClr val="FF0000"/>
                </a:solidFill>
                <a:latin typeface="HP001 4 hàng" pitchFamily="34" charset="0"/>
              </a:rPr>
              <a:t>:  </a:t>
            </a:r>
            <a:r>
              <a:rPr lang="en-US" sz="4400" b="1" dirty="0" smtClean="0">
                <a:solidFill>
                  <a:srgbClr val="FF0000"/>
                </a:solidFill>
                <a:latin typeface="HP001 4 hàng" pitchFamily="34" charset="0"/>
              </a:rPr>
              <a:t>15 </a:t>
            </a:r>
            <a:r>
              <a:rPr lang="en-US" sz="4400" b="1" dirty="0">
                <a:solidFill>
                  <a:srgbClr val="FF0000"/>
                </a:solidFill>
                <a:latin typeface="HP001 4 hàng" pitchFamily="34" charset="0"/>
              </a:rPr>
              <a:t>: </a:t>
            </a:r>
            <a:r>
              <a:rPr lang="en-US" sz="4400" b="1" dirty="0" smtClean="0">
                <a:solidFill>
                  <a:srgbClr val="FF0000"/>
                </a:solidFill>
                <a:latin typeface="HP001 4 hàng" pitchFamily="34" charset="0"/>
              </a:rPr>
              <a:t>25 </a:t>
            </a:r>
            <a:r>
              <a:rPr lang="en-US" sz="4400" b="1" dirty="0">
                <a:solidFill>
                  <a:srgbClr val="FF0000"/>
                </a:solidFill>
                <a:latin typeface="HP001 4 hàng" pitchFamily="34" charset="0"/>
              </a:rPr>
              <a:t>= </a:t>
            </a:r>
            <a:r>
              <a:rPr lang="en-US" sz="4400" b="1" dirty="0" smtClean="0">
                <a:solidFill>
                  <a:srgbClr val="FF0000"/>
                </a:solidFill>
                <a:latin typeface="HP001 4 hàng" pitchFamily="34" charset="0"/>
              </a:rPr>
              <a:t>0,6</a:t>
            </a:r>
            <a:r>
              <a:rPr lang="en-US" sz="4400" b="1" dirty="0">
                <a:solidFill>
                  <a:srgbClr val="FF0000"/>
                </a:solidFill>
                <a:latin typeface="HP001 4 hàng" pitchFamily="34" charset="0"/>
              </a:rPr>
              <a:t> </a:t>
            </a:r>
            <a:r>
              <a:rPr lang="en-US" sz="4400" b="1" dirty="0" smtClean="0">
                <a:solidFill>
                  <a:srgbClr val="FF0000"/>
                </a:solidFill>
                <a:latin typeface="HP001 4 hàng" pitchFamily="34" charset="0"/>
              </a:rPr>
              <a:t>= 60</a:t>
            </a:r>
            <a:r>
              <a:rPr lang="en-US" sz="4400" b="1" dirty="0">
                <a:solidFill>
                  <a:srgbClr val="FF0000"/>
                </a:solidFill>
                <a:latin typeface="HP001 4 hàng" pitchFamily="34" charset="0"/>
              </a:rPr>
              <a:t>%</a:t>
            </a:r>
          </a:p>
          <a:p>
            <a:pPr marL="0" indent="0">
              <a:buNone/>
            </a:pPr>
            <a:endParaRPr lang="en-US" sz="4400" b="1" dirty="0">
              <a:latin typeface="HP001 4 hàng" pitchFamily="34" charset="0"/>
            </a:endParaRPr>
          </a:p>
        </p:txBody>
      </p:sp>
    </p:spTree>
    <p:extLst>
      <p:ext uri="{BB962C8B-B14F-4D97-AF65-F5344CB8AC3E}">
        <p14:creationId xmlns:p14="http://schemas.microsoft.com/office/powerpoint/2010/main" val="302174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935480"/>
            <a:ext cx="9144000" cy="4389120"/>
          </a:xfrm>
        </p:spPr>
        <p:txBody>
          <a:bodyPr>
            <a:normAutofit/>
          </a:bodyPr>
          <a:lstStyle/>
          <a:p>
            <a:pPr marL="0" indent="0">
              <a:buNone/>
            </a:pPr>
            <a:endParaRPr lang="en-US" sz="7200" b="1" dirty="0" smtClean="0">
              <a:latin typeface="HP001 4 hàng" pitchFamily="34" charset="0"/>
              <a:cs typeface="Times New Roman" pitchFamily="18" charset="0"/>
            </a:endParaRPr>
          </a:p>
          <a:p>
            <a:pPr marL="0" indent="0">
              <a:buNone/>
            </a:pPr>
            <a:r>
              <a:rPr lang="en-US" sz="6000" b="1" dirty="0" smtClean="0">
                <a:latin typeface="HP001 4 hàng" pitchFamily="34" charset="0"/>
                <a:cs typeface="Times New Roman" pitchFamily="18" charset="0"/>
              </a:rPr>
              <a:t>  </a:t>
            </a:r>
            <a:r>
              <a:rPr lang="en-US" sz="6000" b="1" dirty="0" smtClean="0">
                <a:latin typeface="HP001 4 hàng" pitchFamily="34" charset="0"/>
                <a:cs typeface="Times New Roman" pitchFamily="18" charset="0"/>
                <a:hlinkClick r:id="rId2" action="ppaction://hlinksldjump"/>
              </a:rPr>
              <a:t>Bạn hãy hát 1 bài hát</a:t>
            </a:r>
            <a:endParaRPr lang="en-US" sz="6000" b="1" dirty="0">
              <a:latin typeface="HP001 4 hàng" pitchFamily="34" charset="0"/>
              <a:cs typeface="Times New Roman" pitchFamily="18" charset="0"/>
            </a:endParaRPr>
          </a:p>
        </p:txBody>
      </p:sp>
    </p:spTree>
    <p:extLst>
      <p:ext uri="{BB962C8B-B14F-4D97-AF65-F5344CB8AC3E}">
        <p14:creationId xmlns:p14="http://schemas.microsoft.com/office/powerpoint/2010/main" val="1459510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8229600" cy="1143000"/>
          </a:xfrm>
        </p:spPr>
        <p:txBody>
          <a:bodyPr>
            <a:normAutofit/>
          </a:bodyPr>
          <a:lstStyle/>
          <a:p>
            <a:r>
              <a:rPr lang="en-US" sz="4800" b="1" dirty="0">
                <a:solidFill>
                  <a:srgbClr val="FF0000"/>
                </a:solidFill>
                <a:latin typeface="HP001 4 hàng" pitchFamily="34" charset="0"/>
                <a:ea typeface="+mn-ea"/>
                <a:cs typeface="+mn-cs"/>
                <a:hlinkClick r:id="rId2" action="ppaction://hlinksldjump"/>
              </a:rPr>
              <a:t>T</a:t>
            </a:r>
            <a:r>
              <a:rPr lang="en-US" sz="4800" b="1" dirty="0" smtClean="0">
                <a:solidFill>
                  <a:srgbClr val="FF0000"/>
                </a:solidFill>
                <a:latin typeface="HP001 4 hàng" pitchFamily="34" charset="0"/>
                <a:ea typeface="+mn-ea"/>
                <a:cs typeface="+mn-cs"/>
                <a:hlinkClick r:id="rId2" action="ppaction://hlinksldjump"/>
              </a:rPr>
              <a:t>ặng bạn 1 phần quà</a:t>
            </a:r>
            <a:endParaRPr lang="en-US" dirty="0"/>
          </a:p>
        </p:txBody>
      </p:sp>
      <p:sp>
        <p:nvSpPr>
          <p:cNvPr id="3" name="Content Placeholder 2"/>
          <p:cNvSpPr>
            <a:spLocks noGrp="1"/>
          </p:cNvSpPr>
          <p:nvPr>
            <p:ph idx="1"/>
          </p:nvPr>
        </p:nvSpPr>
        <p:spPr>
          <a:xfrm>
            <a:off x="152400" y="1935480"/>
            <a:ext cx="8991600" cy="4389120"/>
          </a:xfrm>
        </p:spPr>
        <p:txBody>
          <a:bodyPr>
            <a:normAutofit/>
          </a:bodyPr>
          <a:lstStyle/>
          <a:p>
            <a:pPr marL="0" indent="0">
              <a:buNone/>
            </a:pPr>
            <a:r>
              <a:rPr lang="en-US" sz="4800" b="1" dirty="0" smtClean="0">
                <a:solidFill>
                  <a:srgbClr val="FF0000"/>
                </a:solidFill>
                <a:latin typeface="HP001 4 hàng" pitchFamily="34" charset="0"/>
              </a:rPr>
              <a:t>   </a:t>
            </a:r>
            <a:endParaRPr lang="en-US" sz="4800" b="1" dirty="0">
              <a:solidFill>
                <a:srgbClr val="FF0000"/>
              </a:solidFill>
              <a:latin typeface="HP001 4 hàng"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290" y="1981200"/>
            <a:ext cx="5853113" cy="43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582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9296399" cy="1143000"/>
          </a:xfrm>
        </p:spPr>
        <p:txBody>
          <a:bodyPr>
            <a:normAutofit/>
          </a:bodyPr>
          <a:lstStyle/>
          <a:p>
            <a:r>
              <a:rPr lang="en-US" sz="4500" b="1" dirty="0">
                <a:solidFill>
                  <a:srgbClr val="FF0000"/>
                </a:solidFill>
                <a:latin typeface="HP001 4 hàng" pitchFamily="34" charset="0"/>
                <a:hlinkClick r:id="rId2" action="ppaction://hlinksldjump"/>
              </a:rPr>
              <a:t> </a:t>
            </a:r>
            <a:r>
              <a:rPr lang="en-US" sz="4500" b="1" dirty="0">
                <a:solidFill>
                  <a:schemeClr val="tx1"/>
                </a:solidFill>
                <a:latin typeface="HP001 4 hàng" pitchFamily="34" charset="0"/>
                <a:hlinkClick r:id="rId2" action="ppaction://hlinksldjump"/>
              </a:rPr>
              <a:t>Tặng bạn bông hoa điểm 10 nào!</a:t>
            </a:r>
            <a:endParaRPr lang="en-US" dirty="0">
              <a:solidFill>
                <a:schemeClr val="tx1"/>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3600" y="2057400"/>
            <a:ext cx="4800600"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3110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normAutofit/>
          </a:bodyPr>
          <a:lstStyle/>
          <a:p>
            <a:pPr algn="ctr"/>
            <a:r>
              <a:rPr lang="en-US" b="1" dirty="0">
                <a:solidFill>
                  <a:srgbClr val="FF0000"/>
                </a:solidFill>
                <a:latin typeface="HP001 4 hàng" pitchFamily="34" charset="0"/>
                <a:hlinkClick r:id="rId2" action="ppaction://hlinksldjump"/>
              </a:rPr>
              <a:t> </a:t>
            </a:r>
            <a:r>
              <a:rPr lang="en-US" b="1" dirty="0">
                <a:solidFill>
                  <a:srgbClr val="FF0000"/>
                </a:solidFill>
                <a:latin typeface="HP001 4 hàng" pitchFamily="34" charset="0"/>
                <a:hlinkClick r:id="rId3" action="ppaction://hlinksldjump"/>
              </a:rPr>
              <a:t>Tặng </a:t>
            </a:r>
            <a:r>
              <a:rPr lang="en-US" b="1" dirty="0" smtClean="0">
                <a:solidFill>
                  <a:srgbClr val="FF0000"/>
                </a:solidFill>
                <a:latin typeface="HP001 4 hàng" pitchFamily="34" charset="0"/>
                <a:hlinkClick r:id="rId3" action="ppaction://hlinksldjump"/>
              </a:rPr>
              <a:t>bạn 1 phần quà</a:t>
            </a:r>
            <a:endParaRPr lang="en-US"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45709" y="1935163"/>
            <a:ext cx="5852582" cy="4389437"/>
          </a:xfrm>
        </p:spPr>
      </p:pic>
    </p:spTree>
    <p:extLst>
      <p:ext uri="{BB962C8B-B14F-4D97-AF65-F5344CB8AC3E}">
        <p14:creationId xmlns:p14="http://schemas.microsoft.com/office/powerpoint/2010/main" val="2297011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99060" y="1082090"/>
            <a:ext cx="9044940" cy="1384995"/>
          </a:xfrm>
          <a:prstGeom prst="rect">
            <a:avLst/>
          </a:prstGeom>
          <a:noFill/>
          <a:ln w="9525">
            <a:noFill/>
            <a:miter lim="800000"/>
            <a:headEnd/>
            <a:tailEnd/>
          </a:ln>
        </p:spPr>
        <p:txBody>
          <a:bodyPr wrap="square">
            <a:spAutoFit/>
          </a:bodyPr>
          <a:lstStyle/>
          <a:p>
            <a:pPr eaLnBrk="0" hangingPunct="0">
              <a:spcBef>
                <a:spcPct val="50000"/>
              </a:spcBef>
            </a:pPr>
            <a:r>
              <a:rPr lang="en-US" sz="2800" dirty="0">
                <a:latin typeface=".VnTime" pitchFamily="34" charset="0"/>
              </a:rPr>
              <a:t> </a:t>
            </a:r>
            <a:r>
              <a:rPr lang="en-US" sz="2800" dirty="0" smtClean="0">
                <a:solidFill>
                  <a:srgbClr val="0033CC"/>
                </a:solidFill>
                <a:latin typeface=".VnTime" pitchFamily="34" charset="0"/>
              </a:rPr>
              <a:t>a) VÝ </a:t>
            </a:r>
            <a:r>
              <a:rPr lang="en-US" sz="2800" dirty="0" err="1">
                <a:solidFill>
                  <a:srgbClr val="0033CC"/>
                </a:solidFill>
                <a:latin typeface=".VnTime" pitchFamily="34" charset="0"/>
              </a:rPr>
              <a:t>dô</a:t>
            </a:r>
            <a:r>
              <a:rPr lang="en-US" sz="2800" dirty="0">
                <a:latin typeface=".VnTime" pitchFamily="34" charset="0"/>
              </a:rPr>
              <a:t> : </a:t>
            </a:r>
            <a:r>
              <a:rPr lang="en-US" sz="2800" dirty="0" err="1">
                <a:latin typeface=".VnTime" pitchFamily="34" charset="0"/>
              </a:rPr>
              <a:t>Tr­</a:t>
            </a:r>
            <a:r>
              <a:rPr lang="en-US" sz="2800" dirty="0" err="1">
                <a:latin typeface="Times New Roman" pitchFamily="18" charset="0"/>
                <a:cs typeface="Times New Roman" pitchFamily="18" charset="0"/>
              </a:rPr>
              <a:t>ư</a:t>
            </a:r>
            <a:r>
              <a:rPr lang="en-US" sz="2800" dirty="0" err="1">
                <a:latin typeface=".VnTime" pitchFamily="34" charset="0"/>
              </a:rPr>
              <a:t>êng</a:t>
            </a:r>
            <a:r>
              <a:rPr lang="en-US" sz="2800" dirty="0">
                <a:latin typeface=".VnTime" pitchFamily="34" charset="0"/>
              </a:rPr>
              <a:t> </a:t>
            </a:r>
            <a:r>
              <a:rPr lang="en-US" sz="2800" dirty="0" err="1">
                <a:latin typeface=".VnTime" pitchFamily="34" charset="0"/>
              </a:rPr>
              <a:t>tiÓu</a:t>
            </a:r>
            <a:r>
              <a:rPr lang="en-US" sz="2800" dirty="0">
                <a:latin typeface=".VnTime" pitchFamily="34" charset="0"/>
              </a:rPr>
              <a:t> </a:t>
            </a:r>
            <a:r>
              <a:rPr lang="en-US" sz="2800" dirty="0" err="1">
                <a:latin typeface=".VnTime" pitchFamily="34" charset="0"/>
              </a:rPr>
              <a:t>häc</a:t>
            </a:r>
            <a:r>
              <a:rPr lang="en-US" sz="2800" dirty="0">
                <a:latin typeface=".VnTime" pitchFamily="34" charset="0"/>
              </a:rPr>
              <a:t> </a:t>
            </a:r>
            <a:r>
              <a:rPr lang="en-US" sz="2800" dirty="0" smtClean="0">
                <a:latin typeface=".VnTime" pitchFamily="34" charset="0"/>
              </a:rPr>
              <a:t>V¹n </a:t>
            </a:r>
            <a:r>
              <a:rPr lang="en-US" sz="2800" dirty="0" err="1">
                <a:latin typeface=".VnTime" pitchFamily="34" charset="0"/>
              </a:rPr>
              <a:t>Thä</a:t>
            </a:r>
            <a:r>
              <a:rPr lang="en-US" sz="2800" dirty="0">
                <a:latin typeface=".VnTime" pitchFamily="34" charset="0"/>
              </a:rPr>
              <a:t> </a:t>
            </a:r>
            <a:r>
              <a:rPr lang="en-US" sz="2800" dirty="0" err="1">
                <a:latin typeface=".VnTime" pitchFamily="34" charset="0"/>
              </a:rPr>
              <a:t>cã</a:t>
            </a:r>
            <a:r>
              <a:rPr lang="en-US" sz="2800" dirty="0">
                <a:latin typeface=".VnTime" pitchFamily="34" charset="0"/>
              </a:rPr>
              <a:t> 600 </a:t>
            </a:r>
            <a:r>
              <a:rPr lang="en-US" sz="2800" dirty="0" err="1">
                <a:latin typeface=".VnTime" pitchFamily="34" charset="0"/>
              </a:rPr>
              <a:t>häc</a:t>
            </a:r>
            <a:r>
              <a:rPr lang="en-US" sz="2800" dirty="0">
                <a:latin typeface=".VnTime" pitchFamily="34" charset="0"/>
              </a:rPr>
              <a:t> </a:t>
            </a:r>
            <a:r>
              <a:rPr lang="en-US" sz="2800" dirty="0" err="1">
                <a:latin typeface=".VnTime" pitchFamily="34" charset="0"/>
              </a:rPr>
              <a:t>sinh</a:t>
            </a:r>
            <a:r>
              <a:rPr lang="en-US" sz="2800" dirty="0">
                <a:latin typeface=".VnTime" pitchFamily="34" charset="0"/>
              </a:rPr>
              <a:t>, </a:t>
            </a:r>
            <a:r>
              <a:rPr lang="en-US" sz="2800" dirty="0" err="1">
                <a:latin typeface=".VnTime" pitchFamily="34" charset="0"/>
              </a:rPr>
              <a:t>trong</a:t>
            </a:r>
            <a:r>
              <a:rPr lang="en-US" sz="2800" dirty="0">
                <a:latin typeface=".VnTime" pitchFamily="34" charset="0"/>
              </a:rPr>
              <a:t> ®ã </a:t>
            </a:r>
            <a:r>
              <a:rPr lang="en-US" sz="2800" dirty="0" err="1">
                <a:latin typeface=".VnTime" pitchFamily="34" charset="0"/>
              </a:rPr>
              <a:t>cã</a:t>
            </a:r>
            <a:r>
              <a:rPr lang="en-US" sz="2800" dirty="0">
                <a:latin typeface=".VnTime" pitchFamily="34" charset="0"/>
              </a:rPr>
              <a:t> 315 </a:t>
            </a:r>
            <a:r>
              <a:rPr lang="en-US" sz="2800" dirty="0" err="1">
                <a:latin typeface=".VnTime" pitchFamily="34" charset="0"/>
              </a:rPr>
              <a:t>häc</a:t>
            </a:r>
            <a:r>
              <a:rPr lang="en-US" sz="2800" dirty="0">
                <a:latin typeface=".VnTime" pitchFamily="34" charset="0"/>
              </a:rPr>
              <a:t> </a:t>
            </a:r>
            <a:r>
              <a:rPr lang="en-US" sz="2800" dirty="0" err="1">
                <a:latin typeface=".VnTime" pitchFamily="34" charset="0"/>
              </a:rPr>
              <a:t>sinh</a:t>
            </a:r>
            <a:r>
              <a:rPr lang="en-US" sz="2800" dirty="0">
                <a:latin typeface=".VnTime" pitchFamily="34" charset="0"/>
              </a:rPr>
              <a:t> n÷. </a:t>
            </a:r>
            <a:r>
              <a:rPr lang="en-US" sz="2800" dirty="0" err="1">
                <a:latin typeface=".VnTime" pitchFamily="34" charset="0"/>
              </a:rPr>
              <a:t>T×m</a:t>
            </a:r>
            <a:r>
              <a:rPr lang="en-US" sz="2800" dirty="0">
                <a:latin typeface=".VnTime" pitchFamily="34" charset="0"/>
              </a:rPr>
              <a:t> </a:t>
            </a:r>
            <a:r>
              <a:rPr lang="en-US" sz="2800" dirty="0" err="1">
                <a:latin typeface=".VnTime" pitchFamily="34" charset="0"/>
              </a:rPr>
              <a:t>tØ</a:t>
            </a:r>
            <a:r>
              <a:rPr lang="en-US" sz="2800" dirty="0">
                <a:latin typeface=".VnTime" pitchFamily="34" charset="0"/>
              </a:rPr>
              <a:t> </a:t>
            </a:r>
            <a:r>
              <a:rPr lang="en-US" sz="2800" dirty="0" err="1">
                <a:latin typeface=".VnTime" pitchFamily="34" charset="0"/>
              </a:rPr>
              <a:t>sè</a:t>
            </a:r>
            <a:r>
              <a:rPr lang="en-US" sz="2800" dirty="0">
                <a:latin typeface=".VnTime" pitchFamily="34" charset="0"/>
              </a:rPr>
              <a:t> </a:t>
            </a:r>
            <a:r>
              <a:rPr lang="en-US" sz="2800" dirty="0" err="1">
                <a:latin typeface=".VnTime" pitchFamily="34" charset="0"/>
              </a:rPr>
              <a:t>phÇn</a:t>
            </a:r>
            <a:r>
              <a:rPr lang="en-US" sz="2800" dirty="0">
                <a:latin typeface=".VnTime" pitchFamily="34" charset="0"/>
              </a:rPr>
              <a:t> </a:t>
            </a:r>
            <a:r>
              <a:rPr lang="en-US" sz="2800" dirty="0" err="1">
                <a:latin typeface=".VnTime" pitchFamily="34" charset="0"/>
              </a:rPr>
              <a:t>tr¨m</a:t>
            </a:r>
            <a:r>
              <a:rPr lang="en-US" sz="2800" dirty="0">
                <a:latin typeface=".VnTime" pitchFamily="34" charset="0"/>
              </a:rPr>
              <a:t> </a:t>
            </a:r>
            <a:r>
              <a:rPr lang="en-US" sz="2800" dirty="0" err="1">
                <a:latin typeface=".VnTime" pitchFamily="34" charset="0"/>
              </a:rPr>
              <a:t>cña</a:t>
            </a:r>
            <a:r>
              <a:rPr lang="en-US" sz="2800" dirty="0">
                <a:latin typeface=".VnTime" pitchFamily="34" charset="0"/>
              </a:rPr>
              <a:t> </a:t>
            </a:r>
            <a:r>
              <a:rPr lang="en-US" sz="2800" dirty="0" err="1">
                <a:latin typeface=".VnTime" pitchFamily="34" charset="0"/>
              </a:rPr>
              <a:t>sè</a:t>
            </a:r>
            <a:r>
              <a:rPr lang="en-US" sz="2800" dirty="0">
                <a:latin typeface=".VnTime" pitchFamily="34" charset="0"/>
              </a:rPr>
              <a:t> </a:t>
            </a:r>
            <a:r>
              <a:rPr lang="en-US" sz="2800" dirty="0" err="1">
                <a:latin typeface=".VnTime" pitchFamily="34" charset="0"/>
              </a:rPr>
              <a:t>häc</a:t>
            </a:r>
            <a:r>
              <a:rPr lang="en-US" sz="2800" dirty="0">
                <a:latin typeface=".VnTime" pitchFamily="34" charset="0"/>
              </a:rPr>
              <a:t> </a:t>
            </a:r>
            <a:r>
              <a:rPr lang="en-US" sz="2800" dirty="0" err="1">
                <a:latin typeface=".VnTime" pitchFamily="34" charset="0"/>
              </a:rPr>
              <a:t>sinh</a:t>
            </a:r>
            <a:r>
              <a:rPr lang="en-US" sz="2800" dirty="0">
                <a:latin typeface=".VnTime" pitchFamily="34" charset="0"/>
              </a:rPr>
              <a:t> n÷ vµ </a:t>
            </a:r>
            <a:r>
              <a:rPr lang="en-US" sz="2800" dirty="0" err="1">
                <a:latin typeface=".VnTime" pitchFamily="34" charset="0"/>
              </a:rPr>
              <a:t>sè</a:t>
            </a:r>
            <a:r>
              <a:rPr lang="en-US" sz="2800" dirty="0">
                <a:latin typeface=".VnTime" pitchFamily="34" charset="0"/>
              </a:rPr>
              <a:t> </a:t>
            </a:r>
            <a:r>
              <a:rPr lang="en-US" sz="2800" dirty="0" err="1">
                <a:latin typeface=".VnTime" pitchFamily="34" charset="0"/>
              </a:rPr>
              <a:t>häc</a:t>
            </a:r>
            <a:r>
              <a:rPr lang="en-US" sz="2800" dirty="0">
                <a:latin typeface=".VnTime" pitchFamily="34" charset="0"/>
              </a:rPr>
              <a:t> </a:t>
            </a:r>
            <a:r>
              <a:rPr lang="en-US" sz="2800" dirty="0" err="1">
                <a:latin typeface=".VnTime" pitchFamily="34" charset="0"/>
              </a:rPr>
              <a:t>sinh</a:t>
            </a:r>
            <a:r>
              <a:rPr lang="en-US" sz="2800" dirty="0">
                <a:latin typeface=".VnTime" pitchFamily="34" charset="0"/>
              </a:rPr>
              <a:t> </a:t>
            </a:r>
            <a:r>
              <a:rPr lang="en-US" sz="2800" dirty="0" err="1">
                <a:latin typeface=".VnTime" pitchFamily="34" charset="0"/>
              </a:rPr>
              <a:t>toµn</a:t>
            </a:r>
            <a:r>
              <a:rPr lang="en-US" sz="2800" dirty="0">
                <a:latin typeface=".VnTime" pitchFamily="34" charset="0"/>
              </a:rPr>
              <a:t> </a:t>
            </a:r>
            <a:r>
              <a:rPr lang="en-US" sz="2800" dirty="0" err="1" smtClean="0">
                <a:latin typeface=".VnTime" pitchFamily="34" charset="0"/>
              </a:rPr>
              <a:t>tr</a:t>
            </a:r>
            <a:r>
              <a:rPr lang="en-US" sz="2800" dirty="0" err="1">
                <a:latin typeface="Times New Roman" pitchFamily="18" charset="0"/>
                <a:cs typeface="Times New Roman" pitchFamily="18" charset="0"/>
              </a:rPr>
              <a:t>ư</a:t>
            </a:r>
            <a:r>
              <a:rPr lang="en-US" sz="2800" dirty="0" err="1" smtClean="0">
                <a:latin typeface=".VnTime" pitchFamily="34" charset="0"/>
              </a:rPr>
              <a:t>­êng</a:t>
            </a:r>
            <a:r>
              <a:rPr lang="en-US" sz="2800" dirty="0" smtClean="0">
                <a:latin typeface=".VnTime" pitchFamily="34" charset="0"/>
              </a:rPr>
              <a:t>.</a:t>
            </a:r>
            <a:endParaRPr lang="en-US" sz="2800" dirty="0">
              <a:latin typeface=".VnTime" pitchFamily="34" charset="0"/>
            </a:endParaRPr>
          </a:p>
        </p:txBody>
      </p:sp>
      <p:sp>
        <p:nvSpPr>
          <p:cNvPr id="8" name="Text Box 21"/>
          <p:cNvSpPr txBox="1">
            <a:spLocks noChangeArrowheads="1"/>
          </p:cNvSpPr>
          <p:nvPr/>
        </p:nvSpPr>
        <p:spPr bwMode="auto">
          <a:xfrm>
            <a:off x="1234440" y="3872290"/>
            <a:ext cx="8427720" cy="523220"/>
          </a:xfrm>
          <a:prstGeom prst="rect">
            <a:avLst/>
          </a:prstGeom>
          <a:noFill/>
          <a:ln w="9525">
            <a:noFill/>
            <a:miter lim="800000"/>
            <a:headEnd/>
            <a:tailEnd/>
          </a:ln>
        </p:spPr>
        <p:txBody>
          <a:bodyPr wrap="square">
            <a:spAutoFit/>
          </a:bodyPr>
          <a:lstStyle/>
          <a:p>
            <a:pPr eaLnBrk="0" hangingPunct="0">
              <a:spcBef>
                <a:spcPct val="50000"/>
              </a:spcBef>
            </a:pPr>
            <a:r>
              <a:rPr lang="en-US" sz="2800" dirty="0">
                <a:latin typeface=".VnTime" pitchFamily="34" charset="0"/>
              </a:rPr>
              <a:t>  0,525  x </a:t>
            </a:r>
            <a:r>
              <a:rPr lang="en-US" sz="2800" dirty="0" smtClean="0">
                <a:latin typeface=".VnTime" pitchFamily="34" charset="0"/>
              </a:rPr>
              <a:t>100 : </a:t>
            </a:r>
            <a:r>
              <a:rPr lang="en-US" sz="2800" dirty="0">
                <a:latin typeface=".VnTime" pitchFamily="34" charset="0"/>
              </a:rPr>
              <a:t>100 </a:t>
            </a:r>
            <a:r>
              <a:rPr lang="en-US" sz="2800" dirty="0" smtClean="0">
                <a:latin typeface=".VnTime" pitchFamily="34" charset="0"/>
              </a:rPr>
              <a:t> =  </a:t>
            </a:r>
            <a:endParaRPr lang="en-US" sz="2800" dirty="0">
              <a:latin typeface=".VnTime" pitchFamily="34" charset="0"/>
            </a:endParaRPr>
          </a:p>
        </p:txBody>
      </p:sp>
      <p:sp>
        <p:nvSpPr>
          <p:cNvPr id="9" name="Text Box 24"/>
          <p:cNvSpPr txBox="1">
            <a:spLocks noChangeArrowheads="1"/>
          </p:cNvSpPr>
          <p:nvPr/>
        </p:nvSpPr>
        <p:spPr bwMode="auto">
          <a:xfrm>
            <a:off x="304800" y="4405915"/>
            <a:ext cx="7924800" cy="954107"/>
          </a:xfrm>
          <a:prstGeom prst="rect">
            <a:avLst/>
          </a:prstGeom>
          <a:noFill/>
          <a:ln w="9525">
            <a:noFill/>
            <a:miter lim="800000"/>
            <a:headEnd/>
            <a:tailEnd/>
          </a:ln>
        </p:spPr>
        <p:txBody>
          <a:bodyPr wrap="square">
            <a:spAutoFit/>
          </a:bodyPr>
          <a:lstStyle/>
          <a:p>
            <a:pPr eaLnBrk="0" hangingPunct="0">
              <a:spcBef>
                <a:spcPct val="50000"/>
              </a:spcBef>
            </a:pPr>
            <a:r>
              <a:rPr lang="en-US" sz="2800" dirty="0">
                <a:latin typeface=".VnTime" pitchFamily="34" charset="0"/>
              </a:rPr>
              <a:t>    </a:t>
            </a:r>
            <a:r>
              <a:rPr lang="en-US" sz="2800" dirty="0" err="1">
                <a:latin typeface=".VnTime" pitchFamily="34" charset="0"/>
              </a:rPr>
              <a:t>VËy</a:t>
            </a:r>
            <a:r>
              <a:rPr lang="en-US" sz="2800" dirty="0">
                <a:latin typeface=".VnTime" pitchFamily="34" charset="0"/>
              </a:rPr>
              <a:t> </a:t>
            </a:r>
            <a:r>
              <a:rPr lang="en-US" sz="2800" dirty="0" err="1">
                <a:latin typeface=".VnTime" pitchFamily="34" charset="0"/>
              </a:rPr>
              <a:t>tØ</a:t>
            </a:r>
            <a:r>
              <a:rPr lang="en-US" sz="2800" dirty="0">
                <a:latin typeface=".VnTime" pitchFamily="34" charset="0"/>
              </a:rPr>
              <a:t> </a:t>
            </a:r>
            <a:r>
              <a:rPr lang="en-US" sz="2800" dirty="0" err="1">
                <a:latin typeface=".VnTime" pitchFamily="34" charset="0"/>
              </a:rPr>
              <a:t>sè</a:t>
            </a:r>
            <a:r>
              <a:rPr lang="en-US" sz="2800" dirty="0">
                <a:latin typeface=".VnTime" pitchFamily="34" charset="0"/>
              </a:rPr>
              <a:t> </a:t>
            </a:r>
            <a:r>
              <a:rPr lang="en-US" sz="2800" dirty="0" err="1">
                <a:latin typeface=".VnTime" pitchFamily="34" charset="0"/>
              </a:rPr>
              <a:t>phÇn</a:t>
            </a:r>
            <a:r>
              <a:rPr lang="en-US" sz="2800" dirty="0">
                <a:latin typeface=".VnTime" pitchFamily="34" charset="0"/>
              </a:rPr>
              <a:t> </a:t>
            </a:r>
            <a:r>
              <a:rPr lang="en-US" sz="2800" dirty="0" err="1">
                <a:latin typeface=".VnTime" pitchFamily="34" charset="0"/>
              </a:rPr>
              <a:t>tr¨m</a:t>
            </a:r>
            <a:r>
              <a:rPr lang="en-US" sz="2800" dirty="0">
                <a:latin typeface=".VnTime" pitchFamily="34" charset="0"/>
              </a:rPr>
              <a:t> </a:t>
            </a:r>
            <a:r>
              <a:rPr lang="en-US" sz="2800" dirty="0" err="1">
                <a:latin typeface=".VnTime" pitchFamily="34" charset="0"/>
              </a:rPr>
              <a:t>cña</a:t>
            </a:r>
            <a:r>
              <a:rPr lang="en-US" sz="2800" dirty="0">
                <a:latin typeface=".VnTime" pitchFamily="34" charset="0"/>
              </a:rPr>
              <a:t> </a:t>
            </a:r>
            <a:r>
              <a:rPr lang="en-US" sz="2800" dirty="0" err="1">
                <a:latin typeface=".VnTime" pitchFamily="34" charset="0"/>
              </a:rPr>
              <a:t>sè</a:t>
            </a:r>
            <a:r>
              <a:rPr lang="en-US" sz="2800" dirty="0">
                <a:latin typeface=".VnTime" pitchFamily="34" charset="0"/>
              </a:rPr>
              <a:t> </a:t>
            </a:r>
            <a:r>
              <a:rPr lang="en-US" sz="2800" dirty="0" err="1">
                <a:latin typeface=".VnTime" pitchFamily="34" charset="0"/>
              </a:rPr>
              <a:t>häc</a:t>
            </a:r>
            <a:r>
              <a:rPr lang="en-US" sz="2800" dirty="0">
                <a:latin typeface=".VnTime" pitchFamily="34" charset="0"/>
              </a:rPr>
              <a:t> </a:t>
            </a:r>
            <a:r>
              <a:rPr lang="en-US" sz="2800" dirty="0" err="1">
                <a:latin typeface=".VnTime" pitchFamily="34" charset="0"/>
              </a:rPr>
              <a:t>sinh</a:t>
            </a:r>
            <a:r>
              <a:rPr lang="en-US" sz="2800" dirty="0">
                <a:latin typeface=".VnTime" pitchFamily="34" charset="0"/>
              </a:rPr>
              <a:t> n÷ vµ </a:t>
            </a:r>
            <a:r>
              <a:rPr lang="en-US" sz="2800" dirty="0" err="1">
                <a:latin typeface=".VnTime" pitchFamily="34" charset="0"/>
              </a:rPr>
              <a:t>sè</a:t>
            </a:r>
            <a:r>
              <a:rPr lang="en-US" sz="2800" dirty="0">
                <a:latin typeface=".VnTime" pitchFamily="34" charset="0"/>
              </a:rPr>
              <a:t> </a:t>
            </a:r>
            <a:r>
              <a:rPr lang="en-US" sz="2800" dirty="0" err="1">
                <a:latin typeface=".VnTime" pitchFamily="34" charset="0"/>
              </a:rPr>
              <a:t>häc</a:t>
            </a:r>
            <a:r>
              <a:rPr lang="en-US" sz="2800" dirty="0">
                <a:latin typeface=".VnTime" pitchFamily="34" charset="0"/>
              </a:rPr>
              <a:t> </a:t>
            </a:r>
            <a:r>
              <a:rPr lang="en-US" sz="2800" dirty="0" err="1">
                <a:latin typeface=".VnTime" pitchFamily="34" charset="0"/>
              </a:rPr>
              <a:t>sinh</a:t>
            </a:r>
            <a:r>
              <a:rPr lang="en-US" sz="2800" dirty="0">
                <a:latin typeface=".VnTime" pitchFamily="34" charset="0"/>
              </a:rPr>
              <a:t> </a:t>
            </a:r>
            <a:r>
              <a:rPr lang="en-US" sz="2800" dirty="0" err="1">
                <a:latin typeface=".VnTime" pitchFamily="34" charset="0"/>
              </a:rPr>
              <a:t>toµn</a:t>
            </a:r>
            <a:r>
              <a:rPr lang="en-US" sz="2800" dirty="0">
                <a:latin typeface=".VnTime" pitchFamily="34" charset="0"/>
              </a:rPr>
              <a:t> </a:t>
            </a:r>
            <a:r>
              <a:rPr lang="en-US" sz="2800" dirty="0" err="1" smtClean="0">
                <a:latin typeface=".VnTime" pitchFamily="34" charset="0"/>
              </a:rPr>
              <a:t>tr­</a:t>
            </a:r>
            <a:r>
              <a:rPr lang="en-US" sz="2800" dirty="0" err="1">
                <a:latin typeface="Times New Roman" pitchFamily="18" charset="0"/>
                <a:cs typeface="Times New Roman" pitchFamily="18" charset="0"/>
              </a:rPr>
              <a:t>ư</a:t>
            </a:r>
            <a:r>
              <a:rPr lang="en-US" sz="2800" dirty="0" err="1" smtClean="0">
                <a:latin typeface=".VnTime" pitchFamily="34" charset="0"/>
              </a:rPr>
              <a:t>êng</a:t>
            </a:r>
            <a:r>
              <a:rPr lang="en-US" sz="2800" dirty="0" smtClean="0">
                <a:latin typeface=".VnTime" pitchFamily="34" charset="0"/>
              </a:rPr>
              <a:t> lµ: 52,5%</a:t>
            </a:r>
            <a:endParaRPr lang="en-US" sz="2800" dirty="0">
              <a:latin typeface=".VnTime" pitchFamily="34" charset="0"/>
            </a:endParaRPr>
          </a:p>
        </p:txBody>
      </p:sp>
      <p:sp>
        <p:nvSpPr>
          <p:cNvPr id="10" name="Text Box 25"/>
          <p:cNvSpPr txBox="1">
            <a:spLocks noChangeArrowheads="1"/>
          </p:cNvSpPr>
          <p:nvPr/>
        </p:nvSpPr>
        <p:spPr bwMode="auto">
          <a:xfrm>
            <a:off x="-50457" y="5510270"/>
            <a:ext cx="6629400" cy="1031051"/>
          </a:xfrm>
          <a:prstGeom prst="rect">
            <a:avLst/>
          </a:prstGeom>
          <a:noFill/>
          <a:ln w="9525">
            <a:noFill/>
            <a:miter lim="800000"/>
            <a:headEnd/>
            <a:tailEnd/>
          </a:ln>
        </p:spPr>
        <p:txBody>
          <a:bodyPr>
            <a:spAutoFit/>
          </a:bodyPr>
          <a:lstStyle/>
          <a:p>
            <a:pPr eaLnBrk="0" hangingPunct="0">
              <a:spcBef>
                <a:spcPts val="600"/>
              </a:spcBef>
            </a:pPr>
            <a:r>
              <a:rPr lang="en-US" sz="2800" dirty="0" err="1">
                <a:latin typeface=".VnTime" pitchFamily="34" charset="0"/>
              </a:rPr>
              <a:t>Th«ng</a:t>
            </a:r>
            <a:r>
              <a:rPr lang="en-US" sz="2800" dirty="0">
                <a:latin typeface=".VnTime" pitchFamily="34" charset="0"/>
              </a:rPr>
              <a:t> </a:t>
            </a:r>
            <a:r>
              <a:rPr lang="en-US" sz="2800" dirty="0" err="1" smtClean="0">
                <a:latin typeface=".VnTime" pitchFamily="34" charset="0"/>
              </a:rPr>
              <a:t>th­</a:t>
            </a:r>
            <a:r>
              <a:rPr lang="en-US" sz="2800" dirty="0" err="1">
                <a:latin typeface="Times New Roman" pitchFamily="18" charset="0"/>
                <a:cs typeface="Times New Roman" pitchFamily="18" charset="0"/>
              </a:rPr>
              <a:t>ư</a:t>
            </a:r>
            <a:r>
              <a:rPr lang="en-US" sz="2800" dirty="0" err="1" smtClean="0">
                <a:latin typeface=".VnTime" pitchFamily="34" charset="0"/>
              </a:rPr>
              <a:t>êng</a:t>
            </a:r>
            <a:r>
              <a:rPr lang="en-US" sz="2800" dirty="0" smtClean="0">
                <a:latin typeface=".VnTime" pitchFamily="34" charset="0"/>
              </a:rPr>
              <a:t> </a:t>
            </a:r>
            <a:r>
              <a:rPr lang="en-US" sz="2800" dirty="0">
                <a:latin typeface=".VnTime" pitchFamily="34" charset="0"/>
              </a:rPr>
              <a:t>ta </a:t>
            </a:r>
            <a:r>
              <a:rPr lang="en-US" sz="2800" dirty="0" err="1">
                <a:latin typeface=".VnTime" pitchFamily="34" charset="0"/>
              </a:rPr>
              <a:t>viÕt</a:t>
            </a:r>
            <a:r>
              <a:rPr lang="en-US" sz="2800" dirty="0">
                <a:latin typeface=".VnTime" pitchFamily="34" charset="0"/>
              </a:rPr>
              <a:t> </a:t>
            </a:r>
            <a:r>
              <a:rPr lang="en-US" sz="2800" dirty="0" err="1">
                <a:latin typeface=".VnTime" pitchFamily="34" charset="0"/>
              </a:rPr>
              <a:t>gän</a:t>
            </a:r>
            <a:r>
              <a:rPr lang="en-US" sz="2800" dirty="0">
                <a:latin typeface=".VnTime" pitchFamily="34" charset="0"/>
              </a:rPr>
              <a:t> </a:t>
            </a:r>
            <a:r>
              <a:rPr lang="en-US" sz="2800" dirty="0" err="1">
                <a:latin typeface=".VnTime" pitchFamily="34" charset="0"/>
              </a:rPr>
              <a:t>c¸ch</a:t>
            </a:r>
            <a:r>
              <a:rPr lang="en-US" sz="2800" dirty="0">
                <a:latin typeface=".VnTime" pitchFamily="34" charset="0"/>
              </a:rPr>
              <a:t> </a:t>
            </a:r>
            <a:r>
              <a:rPr lang="en-US" sz="2800" dirty="0" err="1">
                <a:latin typeface=".VnTime" pitchFamily="34" charset="0"/>
              </a:rPr>
              <a:t>tÝnh</a:t>
            </a:r>
            <a:r>
              <a:rPr lang="en-US" sz="2800" dirty="0">
                <a:latin typeface=".VnTime" pitchFamily="34" charset="0"/>
              </a:rPr>
              <a:t> </a:t>
            </a:r>
            <a:r>
              <a:rPr lang="en-US" sz="2800" dirty="0" err="1">
                <a:latin typeface=".VnTime" pitchFamily="34" charset="0"/>
              </a:rPr>
              <a:t>nh­</a:t>
            </a:r>
            <a:r>
              <a:rPr lang="en-US" sz="2800" dirty="0">
                <a:latin typeface=".VnTime" pitchFamily="34" charset="0"/>
              </a:rPr>
              <a:t> </a:t>
            </a:r>
            <a:r>
              <a:rPr lang="en-US" sz="2800" dirty="0" err="1">
                <a:latin typeface=".VnTime" pitchFamily="34" charset="0"/>
              </a:rPr>
              <a:t>sau</a:t>
            </a:r>
            <a:r>
              <a:rPr lang="en-US" sz="2800" dirty="0">
                <a:latin typeface=".VnTime" pitchFamily="34" charset="0"/>
              </a:rPr>
              <a:t> :</a:t>
            </a:r>
          </a:p>
          <a:p>
            <a:pPr eaLnBrk="0" hangingPunct="0">
              <a:spcBef>
                <a:spcPts val="600"/>
              </a:spcBef>
            </a:pPr>
            <a:r>
              <a:rPr lang="en-US" sz="2800" dirty="0">
                <a:solidFill>
                  <a:srgbClr val="FFFF00"/>
                </a:solidFill>
                <a:latin typeface=".VnTime" pitchFamily="34" charset="0"/>
              </a:rPr>
              <a:t>         </a:t>
            </a:r>
            <a:r>
              <a:rPr lang="en-US" sz="2800" b="1" dirty="0">
                <a:solidFill>
                  <a:srgbClr val="FF0000"/>
                </a:solidFill>
                <a:latin typeface=".VnTime" pitchFamily="34" charset="0"/>
              </a:rPr>
              <a:t>315 </a:t>
            </a:r>
            <a:r>
              <a:rPr lang="en-US" sz="2800" b="1" dirty="0" smtClean="0">
                <a:solidFill>
                  <a:srgbClr val="FF0000"/>
                </a:solidFill>
                <a:latin typeface=".VnTime" pitchFamily="34" charset="0"/>
              </a:rPr>
              <a:t>: 600 = 0,525 = 52,5 %</a:t>
            </a:r>
            <a:endParaRPr lang="en-US" sz="2800" b="1" dirty="0">
              <a:solidFill>
                <a:srgbClr val="FF0000"/>
              </a:solidFill>
              <a:latin typeface=".VnTime" pitchFamily="34" charset="0"/>
            </a:endParaRPr>
          </a:p>
        </p:txBody>
      </p:sp>
      <p:sp>
        <p:nvSpPr>
          <p:cNvPr id="11" name="Rectangle 2"/>
          <p:cNvSpPr txBox="1">
            <a:spLocks noChangeArrowheads="1"/>
          </p:cNvSpPr>
          <p:nvPr/>
        </p:nvSpPr>
        <p:spPr bwMode="auto">
          <a:xfrm>
            <a:off x="304800" y="3423954"/>
            <a:ext cx="4648200" cy="552026"/>
          </a:xfrm>
          <a:prstGeom prst="rect">
            <a:avLst/>
          </a:prstGeom>
          <a:noFill/>
          <a:ln w="9525">
            <a:noFill/>
            <a:miter lim="800000"/>
            <a:headEnd/>
            <a:tailEnd/>
          </a:ln>
        </p:spPr>
        <p:txBody>
          <a:bodyPr anchor="ctr"/>
          <a:lstStyle/>
          <a:p>
            <a:pPr algn="ctr">
              <a:defRPr/>
            </a:pPr>
            <a:endParaRPr lang="en-US" sz="2800" dirty="0">
              <a:latin typeface=".VnTime" pitchFamily="34" charset="0"/>
            </a:endParaRPr>
          </a:p>
          <a:p>
            <a:pPr>
              <a:defRPr/>
            </a:pPr>
            <a:r>
              <a:rPr lang="en-US" sz="2800" dirty="0">
                <a:latin typeface=".VnTime" pitchFamily="34" charset="0"/>
              </a:rPr>
              <a:t> Ta </a:t>
            </a:r>
            <a:r>
              <a:rPr lang="en-US" sz="2800" dirty="0" err="1">
                <a:latin typeface=".VnTime" pitchFamily="34" charset="0"/>
              </a:rPr>
              <a:t>cã</a:t>
            </a:r>
            <a:r>
              <a:rPr lang="en-US" sz="2800" dirty="0">
                <a:latin typeface=".VnTime" pitchFamily="34" charset="0"/>
              </a:rPr>
              <a:t> : </a:t>
            </a:r>
            <a:r>
              <a:rPr lang="en-US" sz="2800" dirty="0" smtClean="0">
                <a:latin typeface=".VnTime" pitchFamily="34" charset="0"/>
              </a:rPr>
              <a:t>      315 : 600 </a:t>
            </a:r>
            <a:r>
              <a:rPr lang="en-US" sz="2800" dirty="0">
                <a:latin typeface=".VnTime" pitchFamily="34" charset="0"/>
              </a:rPr>
              <a:t>=  0,525  </a:t>
            </a:r>
          </a:p>
          <a:p>
            <a:pPr algn="ctr">
              <a:defRPr/>
            </a:pPr>
            <a:endParaRPr lang="en-US" sz="2800" b="1" kern="0" dirty="0">
              <a:solidFill>
                <a:srgbClr val="FF0000"/>
              </a:solidFill>
              <a:ea typeface="+mj-ea"/>
              <a:cs typeface="+mj-cs"/>
            </a:endParaRPr>
          </a:p>
        </p:txBody>
      </p:sp>
      <p:sp>
        <p:nvSpPr>
          <p:cNvPr id="12" name="Text Box 20"/>
          <p:cNvSpPr txBox="1">
            <a:spLocks noChangeArrowheads="1"/>
          </p:cNvSpPr>
          <p:nvPr/>
        </p:nvSpPr>
        <p:spPr bwMode="auto">
          <a:xfrm>
            <a:off x="99060" y="2469847"/>
            <a:ext cx="8915400" cy="1169551"/>
          </a:xfrm>
          <a:prstGeom prst="rect">
            <a:avLst/>
          </a:prstGeom>
          <a:noFill/>
          <a:ln w="9525">
            <a:noFill/>
            <a:miter lim="800000"/>
            <a:headEnd/>
            <a:tailEnd/>
          </a:ln>
        </p:spPr>
        <p:txBody>
          <a:bodyPr wrap="square">
            <a:spAutoFit/>
          </a:bodyPr>
          <a:lstStyle/>
          <a:p>
            <a:pPr eaLnBrk="0" hangingPunct="0">
              <a:spcBef>
                <a:spcPct val="50000"/>
              </a:spcBef>
            </a:pPr>
            <a:r>
              <a:rPr lang="en-US" sz="2800" dirty="0">
                <a:latin typeface=".VnTime" pitchFamily="34" charset="0"/>
              </a:rPr>
              <a:t>  TØ </a:t>
            </a:r>
            <a:r>
              <a:rPr lang="en-US" sz="2800" dirty="0" err="1">
                <a:latin typeface=".VnTime" pitchFamily="34" charset="0"/>
              </a:rPr>
              <a:t>sè</a:t>
            </a:r>
            <a:r>
              <a:rPr lang="en-US" sz="2800" dirty="0">
                <a:latin typeface=".VnTime" pitchFamily="34" charset="0"/>
              </a:rPr>
              <a:t> </a:t>
            </a:r>
            <a:r>
              <a:rPr lang="en-US" sz="2800" dirty="0" err="1">
                <a:latin typeface=".VnTime" pitchFamily="34" charset="0"/>
              </a:rPr>
              <a:t>cña</a:t>
            </a:r>
            <a:r>
              <a:rPr lang="en-US" sz="2800" dirty="0">
                <a:latin typeface=".VnTime" pitchFamily="34" charset="0"/>
              </a:rPr>
              <a:t> </a:t>
            </a:r>
            <a:r>
              <a:rPr lang="en-US" sz="2800" dirty="0" err="1">
                <a:latin typeface=".VnTime" pitchFamily="34" charset="0"/>
              </a:rPr>
              <a:t>sè</a:t>
            </a:r>
            <a:r>
              <a:rPr lang="en-US" sz="2800" dirty="0">
                <a:latin typeface=".VnTime" pitchFamily="34" charset="0"/>
              </a:rPr>
              <a:t> </a:t>
            </a:r>
            <a:r>
              <a:rPr lang="en-US" sz="2800" dirty="0" err="1">
                <a:latin typeface=".VnTime" pitchFamily="34" charset="0"/>
              </a:rPr>
              <a:t>häc</a:t>
            </a:r>
            <a:r>
              <a:rPr lang="en-US" sz="2800" dirty="0">
                <a:latin typeface=".VnTime" pitchFamily="34" charset="0"/>
              </a:rPr>
              <a:t> </a:t>
            </a:r>
            <a:r>
              <a:rPr lang="en-US" sz="2800" dirty="0" err="1">
                <a:latin typeface=".VnTime" pitchFamily="34" charset="0"/>
              </a:rPr>
              <a:t>sinh</a:t>
            </a:r>
            <a:r>
              <a:rPr lang="en-US" sz="2800" dirty="0">
                <a:latin typeface=".VnTime" pitchFamily="34" charset="0"/>
              </a:rPr>
              <a:t> n÷ vµ </a:t>
            </a:r>
            <a:r>
              <a:rPr lang="en-US" sz="2800" dirty="0" err="1">
                <a:latin typeface=".VnTime" pitchFamily="34" charset="0"/>
              </a:rPr>
              <a:t>sè</a:t>
            </a:r>
            <a:r>
              <a:rPr lang="en-US" sz="2800" dirty="0">
                <a:latin typeface=".VnTime" pitchFamily="34" charset="0"/>
              </a:rPr>
              <a:t> </a:t>
            </a:r>
            <a:r>
              <a:rPr lang="en-US" sz="2800" dirty="0" err="1">
                <a:latin typeface=".VnTime" pitchFamily="34" charset="0"/>
              </a:rPr>
              <a:t>häc</a:t>
            </a:r>
            <a:r>
              <a:rPr lang="en-US" sz="2800" dirty="0">
                <a:latin typeface=".VnTime" pitchFamily="34" charset="0"/>
              </a:rPr>
              <a:t> </a:t>
            </a:r>
            <a:r>
              <a:rPr lang="en-US" sz="2800" dirty="0" err="1">
                <a:latin typeface=".VnTime" pitchFamily="34" charset="0"/>
              </a:rPr>
              <a:t>sinh</a:t>
            </a:r>
            <a:r>
              <a:rPr lang="en-US" sz="2800" dirty="0">
                <a:latin typeface=".VnTime" pitchFamily="34" charset="0"/>
              </a:rPr>
              <a:t> </a:t>
            </a:r>
            <a:r>
              <a:rPr lang="en-US" sz="2800" dirty="0" err="1">
                <a:latin typeface=".VnTime" pitchFamily="34" charset="0"/>
              </a:rPr>
              <a:t>toµn</a:t>
            </a:r>
            <a:r>
              <a:rPr lang="en-US" sz="2800" dirty="0">
                <a:latin typeface=".VnTime" pitchFamily="34" charset="0"/>
              </a:rPr>
              <a:t> </a:t>
            </a:r>
            <a:r>
              <a:rPr lang="en-US" sz="2800" dirty="0" err="1" smtClean="0">
                <a:latin typeface=".VnTime" pitchFamily="34" charset="0"/>
              </a:rPr>
              <a:t>tr</a:t>
            </a:r>
            <a:r>
              <a:rPr lang="en-US" sz="2800" dirty="0" err="1">
                <a:latin typeface="Times New Roman" pitchFamily="18" charset="0"/>
                <a:cs typeface="Times New Roman" pitchFamily="18" charset="0"/>
              </a:rPr>
              <a:t>ư</a:t>
            </a:r>
            <a:r>
              <a:rPr lang="en-US" sz="2800" dirty="0" err="1" smtClean="0">
                <a:latin typeface=".VnTime" pitchFamily="34" charset="0"/>
              </a:rPr>
              <a:t>­êng</a:t>
            </a:r>
            <a:r>
              <a:rPr lang="en-US" sz="2800" dirty="0" smtClean="0">
                <a:latin typeface=".VnTime" pitchFamily="34" charset="0"/>
              </a:rPr>
              <a:t> lµ: </a:t>
            </a:r>
          </a:p>
          <a:p>
            <a:pPr algn="ctr" eaLnBrk="0" hangingPunct="0">
              <a:spcBef>
                <a:spcPct val="50000"/>
              </a:spcBef>
            </a:pPr>
            <a:r>
              <a:rPr lang="en-US" sz="2800" dirty="0" smtClean="0">
                <a:solidFill>
                  <a:srgbClr val="FF0000"/>
                </a:solidFill>
                <a:latin typeface=".VnTime" pitchFamily="34" charset="0"/>
              </a:rPr>
              <a:t>315 : </a:t>
            </a:r>
            <a:r>
              <a:rPr lang="en-US" sz="2800" dirty="0">
                <a:solidFill>
                  <a:srgbClr val="FF0000"/>
                </a:solidFill>
                <a:latin typeface=".VnTime" pitchFamily="34" charset="0"/>
              </a:rPr>
              <a:t>600</a:t>
            </a:r>
          </a:p>
        </p:txBody>
      </p:sp>
      <p:sp>
        <p:nvSpPr>
          <p:cNvPr id="14" name="Text Box 23"/>
          <p:cNvSpPr txBox="1">
            <a:spLocks noChangeArrowheads="1"/>
          </p:cNvSpPr>
          <p:nvPr/>
        </p:nvSpPr>
        <p:spPr bwMode="auto">
          <a:xfrm>
            <a:off x="4191000" y="3885975"/>
            <a:ext cx="1143000" cy="523220"/>
          </a:xfrm>
          <a:prstGeom prst="rect">
            <a:avLst/>
          </a:prstGeom>
          <a:noFill/>
          <a:ln w="9525">
            <a:noFill/>
            <a:miter lim="800000"/>
            <a:headEnd/>
            <a:tailEnd/>
          </a:ln>
        </p:spPr>
        <p:txBody>
          <a:bodyPr>
            <a:spAutoFit/>
          </a:bodyPr>
          <a:lstStyle/>
          <a:p>
            <a:pPr eaLnBrk="0" hangingPunct="0">
              <a:spcBef>
                <a:spcPct val="50000"/>
              </a:spcBef>
            </a:pPr>
            <a:r>
              <a:rPr lang="en-US" sz="2800" dirty="0">
                <a:latin typeface=".VnTime" pitchFamily="34" charset="0"/>
              </a:rPr>
              <a:t>   52,5  </a:t>
            </a:r>
          </a:p>
        </p:txBody>
      </p:sp>
      <p:sp>
        <p:nvSpPr>
          <p:cNvPr id="15" name="Text Box 23"/>
          <p:cNvSpPr txBox="1">
            <a:spLocks noChangeArrowheads="1"/>
          </p:cNvSpPr>
          <p:nvPr/>
        </p:nvSpPr>
        <p:spPr bwMode="auto">
          <a:xfrm>
            <a:off x="5135880" y="3885975"/>
            <a:ext cx="1478280" cy="523220"/>
          </a:xfrm>
          <a:prstGeom prst="rect">
            <a:avLst/>
          </a:prstGeom>
          <a:noFill/>
          <a:ln w="9525">
            <a:noFill/>
            <a:miter lim="800000"/>
            <a:headEnd/>
            <a:tailEnd/>
          </a:ln>
        </p:spPr>
        <p:txBody>
          <a:bodyPr wrap="square">
            <a:spAutoFit/>
          </a:bodyPr>
          <a:lstStyle/>
          <a:p>
            <a:pPr eaLnBrk="0" hangingPunct="0">
              <a:spcBef>
                <a:spcPct val="50000"/>
              </a:spcBef>
            </a:pPr>
            <a:r>
              <a:rPr lang="en-US" sz="2800" dirty="0">
                <a:latin typeface=".VnTime" pitchFamily="34" charset="0"/>
              </a:rPr>
              <a:t>: 100 =   </a:t>
            </a:r>
          </a:p>
        </p:txBody>
      </p:sp>
      <p:sp>
        <p:nvSpPr>
          <p:cNvPr id="16" name="Text Box 23"/>
          <p:cNvSpPr txBox="1">
            <a:spLocks noChangeArrowheads="1"/>
          </p:cNvSpPr>
          <p:nvPr/>
        </p:nvSpPr>
        <p:spPr bwMode="auto">
          <a:xfrm>
            <a:off x="6248400" y="3896380"/>
            <a:ext cx="1508760" cy="523220"/>
          </a:xfrm>
          <a:prstGeom prst="rect">
            <a:avLst/>
          </a:prstGeom>
          <a:noFill/>
          <a:ln w="9525">
            <a:noFill/>
            <a:miter lim="800000"/>
            <a:headEnd/>
            <a:tailEnd/>
          </a:ln>
        </p:spPr>
        <p:txBody>
          <a:bodyPr wrap="square">
            <a:spAutoFit/>
          </a:bodyPr>
          <a:lstStyle/>
          <a:p>
            <a:pPr eaLnBrk="0" hangingPunct="0">
              <a:spcBef>
                <a:spcPct val="50000"/>
              </a:spcBef>
            </a:pPr>
            <a:r>
              <a:rPr lang="en-US" sz="2800" dirty="0">
                <a:latin typeface=".VnTime" pitchFamily="34" charset="0"/>
              </a:rPr>
              <a:t>52,5 %   </a:t>
            </a:r>
          </a:p>
        </p:txBody>
      </p:sp>
      <p:cxnSp>
        <p:nvCxnSpPr>
          <p:cNvPr id="5" name="Straight Connector 4"/>
          <p:cNvCxnSpPr/>
          <p:nvPr/>
        </p:nvCxnSpPr>
        <p:spPr>
          <a:xfrm>
            <a:off x="5448300" y="1524000"/>
            <a:ext cx="22479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9600" y="1960605"/>
            <a:ext cx="22479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708159" y="1970902"/>
            <a:ext cx="2108681" cy="205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477000" y="1960605"/>
            <a:ext cx="22479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9600" y="2467085"/>
            <a:ext cx="2895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71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par>
                                <p:cTn id="18" presetID="22" presetClass="entr" presetSubtype="4"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par>
                                <p:cTn id="21" presetID="2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slide(fromBottom)">
                                      <p:cBhvr>
                                        <p:cTn id="28" dur="500"/>
                                        <p:tgtEl>
                                          <p:spTgt spid="1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12">
                                            <p:txEl>
                                              <p:pRg st="1" end="1"/>
                                            </p:txEl>
                                          </p:spTgt>
                                        </p:tgtEl>
                                        <p:attrNameLst>
                                          <p:attrName>style.visibility</p:attrName>
                                        </p:attrNameLst>
                                      </p:cBhvr>
                                      <p:to>
                                        <p:strVal val="visible"/>
                                      </p:to>
                                    </p:set>
                                    <p:animEffect transition="in" filter="slide(fromBottom)">
                                      <p:cBhvr>
                                        <p:cTn id="33" dur="500"/>
                                        <p:tgtEl>
                                          <p:spTgt spid="1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heckerboard(across)">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heckerboard(across)">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linds(horizontal)">
                                      <p:cBhvr>
                                        <p:cTn id="48" dur="500"/>
                                        <p:tgtEl>
                                          <p:spTgt spid="14"/>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heckerboard(across)">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checkerboard(across)">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4"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to="" calcmode="lin" valueType="num">
                                      <p:cBhvr>
                                        <p:cTn id="61" dur="1" fill="hold"/>
                                        <p:tgtEl>
                                          <p:spTgt spid="9"/>
                                        </p:tgtEl>
                                        <p:attrNameLst>
                                          <p:attrName/>
                                        </p:attrNameLst>
                                      </p:cBhvr>
                                    </p:anim>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strips(downLeft)">
                                      <p:cBhvr>
                                        <p:cTn id="6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22"/>
          <p:cNvSpPr txBox="1">
            <a:spLocks noChangeArrowheads="1"/>
          </p:cNvSpPr>
          <p:nvPr/>
        </p:nvSpPr>
        <p:spPr bwMode="auto">
          <a:xfrm>
            <a:off x="460058" y="2057891"/>
            <a:ext cx="8428699" cy="995498"/>
          </a:xfrm>
          <a:prstGeom prst="rect">
            <a:avLst/>
          </a:prstGeom>
          <a:noFill/>
          <a:ln w="9525">
            <a:noFill/>
            <a:miter lim="800000"/>
            <a:headEnd/>
            <a:tailEnd/>
          </a:ln>
        </p:spPr>
        <p:txBody>
          <a:bodyPr wrap="square" lIns="71470" tIns="35735" rIns="71470" bIns="35735">
            <a:spAutoFit/>
          </a:bodyPr>
          <a:lstStyle/>
          <a:p>
            <a:pPr eaLnBrk="0" hangingPunct="0">
              <a:spcBef>
                <a:spcPct val="50000"/>
              </a:spcBef>
            </a:pPr>
            <a:r>
              <a:rPr lang="en-US" sz="2800" dirty="0" err="1">
                <a:latin typeface=".VnTime" pitchFamily="34" charset="0"/>
              </a:rPr>
              <a:t>Muèn</a:t>
            </a:r>
            <a:r>
              <a:rPr lang="en-US" sz="2800" dirty="0">
                <a:latin typeface=".VnTime" pitchFamily="34" charset="0"/>
              </a:rPr>
              <a:t> </a:t>
            </a:r>
            <a:r>
              <a:rPr lang="en-US" sz="2800" dirty="0" err="1">
                <a:latin typeface=".VnTime" pitchFamily="34" charset="0"/>
              </a:rPr>
              <a:t>t×m</a:t>
            </a:r>
            <a:r>
              <a:rPr lang="en-US" sz="2800" dirty="0">
                <a:latin typeface=".VnTime" pitchFamily="34" charset="0"/>
              </a:rPr>
              <a:t> </a:t>
            </a:r>
            <a:r>
              <a:rPr lang="en-US" sz="2800" dirty="0" err="1">
                <a:latin typeface=".VnTime" pitchFamily="34" charset="0"/>
              </a:rPr>
              <a:t>tØ</a:t>
            </a:r>
            <a:r>
              <a:rPr lang="en-US" sz="2800" dirty="0">
                <a:latin typeface=".VnTime" pitchFamily="34" charset="0"/>
              </a:rPr>
              <a:t> </a:t>
            </a:r>
            <a:r>
              <a:rPr lang="en-US" sz="2800" dirty="0" err="1">
                <a:latin typeface=".VnTime" pitchFamily="34" charset="0"/>
              </a:rPr>
              <a:t>sè</a:t>
            </a:r>
            <a:r>
              <a:rPr lang="en-US" sz="2800" dirty="0">
                <a:latin typeface=".VnTime" pitchFamily="34" charset="0"/>
              </a:rPr>
              <a:t> </a:t>
            </a:r>
            <a:r>
              <a:rPr lang="en-US" sz="2800" dirty="0" err="1">
                <a:latin typeface=".VnTime" pitchFamily="34" charset="0"/>
              </a:rPr>
              <a:t>phÇn</a:t>
            </a:r>
            <a:r>
              <a:rPr lang="en-US" sz="2800" dirty="0">
                <a:latin typeface=".VnTime" pitchFamily="34" charset="0"/>
              </a:rPr>
              <a:t> </a:t>
            </a:r>
            <a:r>
              <a:rPr lang="en-US" sz="2800" dirty="0" err="1">
                <a:latin typeface=".VnTime" pitchFamily="34" charset="0"/>
              </a:rPr>
              <a:t>tr¨m</a:t>
            </a:r>
            <a:r>
              <a:rPr lang="en-US" sz="2800" dirty="0">
                <a:latin typeface=".VnTime" pitchFamily="34" charset="0"/>
              </a:rPr>
              <a:t> </a:t>
            </a:r>
            <a:r>
              <a:rPr lang="en-US" sz="2800" dirty="0" err="1">
                <a:latin typeface=".VnTime" pitchFamily="34" charset="0"/>
              </a:rPr>
              <a:t>cña</a:t>
            </a:r>
            <a:r>
              <a:rPr lang="en-US" sz="2800" dirty="0">
                <a:latin typeface=".VnTime" pitchFamily="34" charset="0"/>
              </a:rPr>
              <a:t> </a:t>
            </a:r>
            <a:r>
              <a:rPr lang="en-US" sz="2800" dirty="0" err="1">
                <a:latin typeface=".VnTime" pitchFamily="34" charset="0"/>
              </a:rPr>
              <a:t>hai</a:t>
            </a:r>
            <a:r>
              <a:rPr lang="en-US" sz="2800" dirty="0">
                <a:latin typeface=".VnTime" pitchFamily="34" charset="0"/>
              </a:rPr>
              <a:t> </a:t>
            </a:r>
            <a:r>
              <a:rPr lang="en-US" sz="2800" dirty="0" err="1">
                <a:latin typeface=".VnTime" pitchFamily="34" charset="0"/>
              </a:rPr>
              <a:t>sè</a:t>
            </a:r>
            <a:r>
              <a:rPr lang="en-US" sz="2800" dirty="0">
                <a:latin typeface=".VnTime" pitchFamily="34" charset="0"/>
              </a:rPr>
              <a:t>  315 vµ 600 ta </a:t>
            </a:r>
            <a:r>
              <a:rPr lang="en-US" sz="2800" dirty="0" err="1">
                <a:latin typeface=".VnTime" pitchFamily="34" charset="0"/>
              </a:rPr>
              <a:t>lµm</a:t>
            </a:r>
            <a:r>
              <a:rPr lang="en-US" sz="2800" dirty="0">
                <a:latin typeface=".VnTime" pitchFamily="34" charset="0"/>
              </a:rPr>
              <a:t> </a:t>
            </a:r>
            <a:r>
              <a:rPr lang="en-US" sz="2800" dirty="0" err="1" smtClean="0">
                <a:latin typeface=".VnTime" pitchFamily="34" charset="0"/>
              </a:rPr>
              <a:t>nh</a:t>
            </a:r>
            <a:r>
              <a:rPr lang="en-US" sz="3200" dirty="0" err="1">
                <a:latin typeface=".VnTime" pitchFamily="34" charset="0"/>
              </a:rPr>
              <a:t>­</a:t>
            </a:r>
            <a:r>
              <a:rPr lang="en-US" sz="2800" dirty="0" err="1">
                <a:latin typeface="Times New Roman" pitchFamily="18" charset="0"/>
                <a:cs typeface="Times New Roman" pitchFamily="18" charset="0"/>
              </a:rPr>
              <a:t>ư</a:t>
            </a:r>
            <a:r>
              <a:rPr lang="en-US" sz="2800" dirty="0" smtClean="0">
                <a:latin typeface=".VnTime" pitchFamily="34" charset="0"/>
              </a:rPr>
              <a:t>­ </a:t>
            </a:r>
            <a:r>
              <a:rPr lang="en-US" sz="2800" dirty="0" err="1">
                <a:latin typeface=".VnTime" pitchFamily="34" charset="0"/>
              </a:rPr>
              <a:t>sau</a:t>
            </a:r>
            <a:r>
              <a:rPr lang="en-US" sz="2800" dirty="0">
                <a:latin typeface=".VnTime" pitchFamily="34" charset="0"/>
              </a:rPr>
              <a:t>:</a:t>
            </a:r>
          </a:p>
        </p:txBody>
      </p:sp>
      <p:sp>
        <p:nvSpPr>
          <p:cNvPr id="19" name="Text Box 24"/>
          <p:cNvSpPr txBox="1">
            <a:spLocks noChangeArrowheads="1"/>
          </p:cNvSpPr>
          <p:nvPr/>
        </p:nvSpPr>
        <p:spPr bwMode="auto">
          <a:xfrm>
            <a:off x="460058" y="3276600"/>
            <a:ext cx="4869975" cy="503055"/>
          </a:xfrm>
          <a:prstGeom prst="rect">
            <a:avLst/>
          </a:prstGeom>
          <a:noFill/>
          <a:ln w="9525">
            <a:noFill/>
            <a:miter lim="800000"/>
            <a:headEnd/>
            <a:tailEnd/>
          </a:ln>
        </p:spPr>
        <p:txBody>
          <a:bodyPr wrap="square" lIns="71470" tIns="35735" rIns="71470" bIns="35735">
            <a:spAutoFit/>
          </a:bodyPr>
          <a:lstStyle/>
          <a:p>
            <a:pPr eaLnBrk="0" hangingPunct="0">
              <a:spcBef>
                <a:spcPct val="50000"/>
              </a:spcBef>
            </a:pPr>
            <a:r>
              <a:rPr lang="en-US" sz="2800" dirty="0">
                <a:solidFill>
                  <a:srgbClr val="FF0000"/>
                </a:solidFill>
                <a:latin typeface=".VnTime" pitchFamily="34" charset="0"/>
              </a:rPr>
              <a:t>- </a:t>
            </a:r>
            <a:r>
              <a:rPr lang="en-US" sz="2800" dirty="0" err="1">
                <a:solidFill>
                  <a:srgbClr val="FF0000"/>
                </a:solidFill>
                <a:latin typeface=".VnTime" pitchFamily="34" charset="0"/>
              </a:rPr>
              <a:t>T×m</a:t>
            </a:r>
            <a:r>
              <a:rPr lang="en-US" sz="2800" dirty="0">
                <a:solidFill>
                  <a:srgbClr val="FF0000"/>
                </a:solidFill>
                <a:latin typeface=".VnTime" pitchFamily="34" charset="0"/>
              </a:rPr>
              <a:t> </a:t>
            </a:r>
            <a:r>
              <a:rPr lang="en-US" sz="2800" dirty="0" err="1" smtClean="0">
                <a:solidFill>
                  <a:srgbClr val="FF0000"/>
                </a:solidFill>
                <a:latin typeface=".VnTime" pitchFamily="34" charset="0"/>
              </a:rPr>
              <a:t>th­</a:t>
            </a:r>
            <a:r>
              <a:rPr lang="en-US" sz="2800" dirty="0" err="1">
                <a:solidFill>
                  <a:srgbClr val="FF0000"/>
                </a:solidFill>
                <a:latin typeface="Times New Roman" pitchFamily="18" charset="0"/>
                <a:cs typeface="Times New Roman" pitchFamily="18" charset="0"/>
              </a:rPr>
              <a:t>ư</a:t>
            </a:r>
            <a:r>
              <a:rPr lang="en-US" sz="2800" dirty="0" err="1" smtClean="0">
                <a:solidFill>
                  <a:srgbClr val="FF0000"/>
                </a:solidFill>
                <a:latin typeface=".VnTime" pitchFamily="34" charset="0"/>
              </a:rPr>
              <a:t>¬ng</a:t>
            </a:r>
            <a:r>
              <a:rPr lang="en-US" sz="2800" dirty="0" smtClean="0">
                <a:solidFill>
                  <a:srgbClr val="FF0000"/>
                </a:solidFill>
                <a:latin typeface=".VnTime" pitchFamily="34" charset="0"/>
              </a:rPr>
              <a:t> </a:t>
            </a:r>
            <a:r>
              <a:rPr lang="en-US" sz="2800" dirty="0" err="1">
                <a:solidFill>
                  <a:srgbClr val="FF0000"/>
                </a:solidFill>
                <a:latin typeface=".VnTime" pitchFamily="34" charset="0"/>
              </a:rPr>
              <a:t>cña</a:t>
            </a:r>
            <a:r>
              <a:rPr lang="en-US" sz="2800" dirty="0">
                <a:solidFill>
                  <a:srgbClr val="FF0000"/>
                </a:solidFill>
                <a:latin typeface=".VnTime" pitchFamily="34" charset="0"/>
              </a:rPr>
              <a:t> 315 vµ 600.</a:t>
            </a:r>
          </a:p>
        </p:txBody>
      </p:sp>
      <p:sp>
        <p:nvSpPr>
          <p:cNvPr id="20" name="Text Box 25"/>
          <p:cNvSpPr txBox="1">
            <a:spLocks noChangeArrowheads="1"/>
          </p:cNvSpPr>
          <p:nvPr/>
        </p:nvSpPr>
        <p:spPr bwMode="auto">
          <a:xfrm>
            <a:off x="401983" y="3981942"/>
            <a:ext cx="8486774" cy="933942"/>
          </a:xfrm>
          <a:prstGeom prst="rect">
            <a:avLst/>
          </a:prstGeom>
          <a:noFill/>
          <a:ln w="9525">
            <a:noFill/>
            <a:miter lim="800000"/>
            <a:headEnd/>
            <a:tailEnd/>
          </a:ln>
        </p:spPr>
        <p:txBody>
          <a:bodyPr wrap="square" lIns="71470" tIns="35735" rIns="71470" bIns="35735">
            <a:spAutoFit/>
          </a:bodyPr>
          <a:lstStyle/>
          <a:p>
            <a:pPr eaLnBrk="0" hangingPunct="0">
              <a:spcBef>
                <a:spcPct val="50000"/>
              </a:spcBef>
            </a:pPr>
            <a:r>
              <a:rPr lang="en-US" sz="2800" dirty="0">
                <a:solidFill>
                  <a:srgbClr val="FF0000"/>
                </a:solidFill>
                <a:latin typeface=".VnTime" pitchFamily="34" charset="0"/>
              </a:rPr>
              <a:t>- </a:t>
            </a:r>
            <a:r>
              <a:rPr lang="en-US" sz="2800" dirty="0" err="1">
                <a:solidFill>
                  <a:srgbClr val="FF0000"/>
                </a:solidFill>
                <a:latin typeface=".VnTime" pitchFamily="34" charset="0"/>
              </a:rPr>
              <a:t>Nh©n</a:t>
            </a:r>
            <a:r>
              <a:rPr lang="en-US" sz="2800" dirty="0">
                <a:solidFill>
                  <a:srgbClr val="FF0000"/>
                </a:solidFill>
                <a:latin typeface=".VnTime" pitchFamily="34" charset="0"/>
              </a:rPr>
              <a:t> </a:t>
            </a:r>
            <a:r>
              <a:rPr lang="en-US" sz="2800" dirty="0" err="1">
                <a:solidFill>
                  <a:srgbClr val="FF0000"/>
                </a:solidFill>
                <a:latin typeface=".VnTime" pitchFamily="34" charset="0"/>
              </a:rPr>
              <a:t>th</a:t>
            </a:r>
            <a:r>
              <a:rPr lang="en-US" sz="2800" dirty="0" err="1" smtClean="0">
                <a:solidFill>
                  <a:srgbClr val="FF0000"/>
                </a:solidFill>
                <a:latin typeface=".VnTime" pitchFamily="34" charset="0"/>
              </a:rPr>
              <a:t>­</a:t>
            </a:r>
            <a:r>
              <a:rPr lang="en-US" sz="2800" dirty="0" err="1">
                <a:solidFill>
                  <a:srgbClr val="FF0000"/>
                </a:solidFill>
                <a:latin typeface=".VnTime" pitchFamily="34" charset="0"/>
              </a:rPr>
              <a:t>­</a:t>
            </a:r>
            <a:r>
              <a:rPr lang="en-US" sz="2800" dirty="0" err="1">
                <a:solidFill>
                  <a:srgbClr val="FF0000"/>
                </a:solidFill>
                <a:latin typeface="Times New Roman" pitchFamily="18" charset="0"/>
                <a:cs typeface="Times New Roman" pitchFamily="18" charset="0"/>
              </a:rPr>
              <a:t>ư</a:t>
            </a:r>
            <a:r>
              <a:rPr lang="en-US" sz="2800" dirty="0" err="1" smtClean="0">
                <a:solidFill>
                  <a:srgbClr val="FF0000"/>
                </a:solidFill>
                <a:latin typeface=".VnTime" pitchFamily="34" charset="0"/>
              </a:rPr>
              <a:t>¬ng</a:t>
            </a:r>
            <a:r>
              <a:rPr lang="en-US" sz="2800" dirty="0" smtClean="0">
                <a:solidFill>
                  <a:srgbClr val="FF0000"/>
                </a:solidFill>
                <a:latin typeface=".VnTime" pitchFamily="34" charset="0"/>
              </a:rPr>
              <a:t> </a:t>
            </a:r>
            <a:r>
              <a:rPr lang="en-US" sz="2800" dirty="0">
                <a:solidFill>
                  <a:srgbClr val="FF0000"/>
                </a:solidFill>
                <a:latin typeface=".VnTime" pitchFamily="34" charset="0"/>
              </a:rPr>
              <a:t>®ã </a:t>
            </a:r>
            <a:r>
              <a:rPr lang="en-US" sz="2800" dirty="0" err="1">
                <a:solidFill>
                  <a:srgbClr val="FF0000"/>
                </a:solidFill>
                <a:latin typeface=".VnTime" pitchFamily="34" charset="0"/>
              </a:rPr>
              <a:t>víi</a:t>
            </a:r>
            <a:r>
              <a:rPr lang="en-US" sz="2800" dirty="0">
                <a:solidFill>
                  <a:srgbClr val="FF0000"/>
                </a:solidFill>
                <a:latin typeface=".VnTime" pitchFamily="34" charset="0"/>
              </a:rPr>
              <a:t> 100 vµ </a:t>
            </a:r>
            <a:r>
              <a:rPr lang="en-US" sz="2800" dirty="0" err="1">
                <a:solidFill>
                  <a:srgbClr val="FF0000"/>
                </a:solidFill>
                <a:latin typeface=".VnTime" pitchFamily="34" charset="0"/>
              </a:rPr>
              <a:t>viÕt</a:t>
            </a:r>
            <a:r>
              <a:rPr lang="en-US" sz="2800" dirty="0">
                <a:solidFill>
                  <a:srgbClr val="FF0000"/>
                </a:solidFill>
                <a:latin typeface=".VnTime" pitchFamily="34" charset="0"/>
              </a:rPr>
              <a:t> </a:t>
            </a:r>
            <a:r>
              <a:rPr lang="en-US" sz="2800" dirty="0" err="1">
                <a:solidFill>
                  <a:srgbClr val="FF0000"/>
                </a:solidFill>
                <a:latin typeface=".VnTime" pitchFamily="34" charset="0"/>
              </a:rPr>
              <a:t>thªm</a:t>
            </a:r>
            <a:r>
              <a:rPr lang="en-US" sz="2800" dirty="0">
                <a:solidFill>
                  <a:srgbClr val="FF0000"/>
                </a:solidFill>
                <a:latin typeface=".VnTime" pitchFamily="34" charset="0"/>
              </a:rPr>
              <a:t> </a:t>
            </a:r>
            <a:r>
              <a:rPr lang="en-US" sz="2800" dirty="0" err="1">
                <a:solidFill>
                  <a:srgbClr val="FF0000"/>
                </a:solidFill>
                <a:latin typeface=".VnTime" pitchFamily="34" charset="0"/>
              </a:rPr>
              <a:t>kÝ</a:t>
            </a:r>
            <a:r>
              <a:rPr lang="en-US" sz="2800" dirty="0">
                <a:solidFill>
                  <a:srgbClr val="FF0000"/>
                </a:solidFill>
                <a:latin typeface=".VnTime" pitchFamily="34" charset="0"/>
              </a:rPr>
              <a:t> </a:t>
            </a:r>
            <a:r>
              <a:rPr lang="en-US" sz="2800" dirty="0" err="1">
                <a:solidFill>
                  <a:srgbClr val="FF0000"/>
                </a:solidFill>
                <a:latin typeface=".VnTime" pitchFamily="34" charset="0"/>
              </a:rPr>
              <a:t>hiÖu</a:t>
            </a:r>
            <a:r>
              <a:rPr lang="en-US" sz="2800" dirty="0">
                <a:solidFill>
                  <a:srgbClr val="FF0000"/>
                </a:solidFill>
                <a:latin typeface=".VnTime" pitchFamily="34" charset="0"/>
              </a:rPr>
              <a:t> % </a:t>
            </a:r>
            <a:r>
              <a:rPr lang="en-US" sz="2800" dirty="0" err="1">
                <a:solidFill>
                  <a:srgbClr val="FF0000"/>
                </a:solidFill>
                <a:latin typeface=".VnTime" pitchFamily="34" charset="0"/>
              </a:rPr>
              <a:t>vµo</a:t>
            </a:r>
            <a:r>
              <a:rPr lang="en-US" sz="2800" dirty="0">
                <a:solidFill>
                  <a:srgbClr val="FF0000"/>
                </a:solidFill>
                <a:latin typeface=".VnTime" pitchFamily="34" charset="0"/>
              </a:rPr>
              <a:t> </a:t>
            </a:r>
            <a:r>
              <a:rPr lang="en-US" sz="2800" dirty="0" err="1">
                <a:solidFill>
                  <a:srgbClr val="FF0000"/>
                </a:solidFill>
                <a:latin typeface=".VnTime" pitchFamily="34" charset="0"/>
              </a:rPr>
              <a:t>bªn</a:t>
            </a:r>
            <a:r>
              <a:rPr lang="en-US" sz="2800" dirty="0">
                <a:solidFill>
                  <a:srgbClr val="FF0000"/>
                </a:solidFill>
                <a:latin typeface=".VnTime" pitchFamily="34" charset="0"/>
              </a:rPr>
              <a:t> </a:t>
            </a:r>
            <a:r>
              <a:rPr lang="en-US" sz="2800" dirty="0" err="1">
                <a:solidFill>
                  <a:srgbClr val="FF0000"/>
                </a:solidFill>
                <a:latin typeface=".VnTime" pitchFamily="34" charset="0"/>
              </a:rPr>
              <a:t>ph¶i</a:t>
            </a:r>
            <a:r>
              <a:rPr lang="en-US" sz="2800" dirty="0">
                <a:solidFill>
                  <a:srgbClr val="FF0000"/>
                </a:solidFill>
                <a:latin typeface=".VnTime" pitchFamily="34" charset="0"/>
              </a:rPr>
              <a:t> </a:t>
            </a:r>
            <a:r>
              <a:rPr lang="en-US" sz="2800" dirty="0" err="1">
                <a:solidFill>
                  <a:srgbClr val="FF0000"/>
                </a:solidFill>
                <a:latin typeface=".VnTime" pitchFamily="34" charset="0"/>
              </a:rPr>
              <a:t>tÝch</a:t>
            </a:r>
            <a:r>
              <a:rPr lang="en-US" sz="2800" dirty="0">
                <a:solidFill>
                  <a:srgbClr val="FF0000"/>
                </a:solidFill>
                <a:latin typeface=".VnTime" pitchFamily="34" charset="0"/>
              </a:rPr>
              <a:t> </a:t>
            </a:r>
            <a:r>
              <a:rPr lang="en-US" sz="2800" dirty="0" err="1">
                <a:solidFill>
                  <a:srgbClr val="FF0000"/>
                </a:solidFill>
                <a:latin typeface=".VnTime" pitchFamily="34" charset="0"/>
              </a:rPr>
              <a:t>t×m</a:t>
            </a:r>
            <a:r>
              <a:rPr lang="en-US" sz="2800" dirty="0">
                <a:solidFill>
                  <a:srgbClr val="FF0000"/>
                </a:solidFill>
                <a:latin typeface=".VnTime" pitchFamily="34" charset="0"/>
              </a:rPr>
              <a:t> </a:t>
            </a:r>
            <a:r>
              <a:rPr lang="en-US" sz="2800" dirty="0" smtClean="0">
                <a:solidFill>
                  <a:srgbClr val="FF0000"/>
                </a:solidFill>
                <a:latin typeface=".VnTime" pitchFamily="34" charset="0"/>
              </a:rPr>
              <a:t>®</a:t>
            </a:r>
            <a:r>
              <a:rPr lang="en-US" sz="2800" dirty="0">
                <a:solidFill>
                  <a:srgbClr val="FF0000"/>
                </a:solidFill>
                <a:latin typeface=".VnTime" pitchFamily="34" charset="0"/>
              </a:rPr>
              <a:t>­</a:t>
            </a:r>
            <a:r>
              <a:rPr lang="en-US" sz="2800" dirty="0" err="1">
                <a:solidFill>
                  <a:srgbClr val="FF0000"/>
                </a:solidFill>
                <a:latin typeface="Times New Roman" pitchFamily="18" charset="0"/>
                <a:cs typeface="Times New Roman" pitchFamily="18" charset="0"/>
              </a:rPr>
              <a:t>ư</a:t>
            </a:r>
            <a:r>
              <a:rPr lang="en-US" sz="2800" dirty="0" err="1" smtClean="0">
                <a:solidFill>
                  <a:srgbClr val="FF0000"/>
                </a:solidFill>
                <a:latin typeface=".VnTime" pitchFamily="34" charset="0"/>
              </a:rPr>
              <a:t>­îc</a:t>
            </a:r>
            <a:r>
              <a:rPr lang="en-US" sz="2800" dirty="0">
                <a:solidFill>
                  <a:srgbClr val="FF0000"/>
                </a:solidFill>
                <a:latin typeface=".VnTime" pitchFamily="34" charset="0"/>
              </a:rPr>
              <a:t>.</a:t>
            </a:r>
          </a:p>
        </p:txBody>
      </p:sp>
      <p:sp>
        <p:nvSpPr>
          <p:cNvPr id="21" name="Text Box 34"/>
          <p:cNvSpPr txBox="1">
            <a:spLocks noChangeArrowheads="1"/>
          </p:cNvSpPr>
          <p:nvPr/>
        </p:nvSpPr>
        <p:spPr bwMode="auto">
          <a:xfrm>
            <a:off x="460058" y="1123949"/>
            <a:ext cx="8103870" cy="933942"/>
          </a:xfrm>
          <a:prstGeom prst="rect">
            <a:avLst/>
          </a:prstGeom>
          <a:noFill/>
          <a:ln w="9525">
            <a:noFill/>
            <a:miter lim="800000"/>
            <a:headEnd/>
            <a:tailEnd/>
          </a:ln>
        </p:spPr>
        <p:txBody>
          <a:bodyPr wrap="square" lIns="71470" tIns="35735" rIns="71470" bIns="35735">
            <a:spAutoFit/>
          </a:bodyPr>
          <a:lstStyle/>
          <a:p>
            <a:pPr>
              <a:spcBef>
                <a:spcPct val="50000"/>
              </a:spcBef>
            </a:pPr>
            <a:r>
              <a:rPr lang="en-US" sz="2800" b="1" dirty="0" err="1">
                <a:latin typeface="Times New Roman" pitchFamily="18" charset="0"/>
                <a:cs typeface="Times New Roman" pitchFamily="18" charset="0"/>
              </a:rPr>
              <a:t>Muốn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tìm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tỉ</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315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600 </a:t>
            </a:r>
            <a:r>
              <a:rPr lang="en-US" sz="2800" b="1" dirty="0" err="1">
                <a:latin typeface="Times New Roman" pitchFamily="18" charset="0"/>
                <a:cs typeface="Times New Roman" pitchFamily="18" charset="0"/>
              </a:rPr>
              <a:t>ta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53946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iterate type="lt">
                                    <p:tmPct val="0"/>
                                  </p:iterate>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iterate type="lt">
                                    <p:tmPct val="0"/>
                                  </p:iterate>
                                  <p:childTnLst>
                                    <p:animEffect transition="out" filter="box(in)">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par>
                          <p:cTn id="13" fill="hold">
                            <p:stCondLst>
                              <p:cond delay="5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18"/>
                                        </p:tgtEl>
                                        <p:attrNameLst>
                                          <p:attrName>style.visibility</p:attrName>
                                        </p:attrNameLst>
                                      </p:cBhvr>
                                      <p:to>
                                        <p:strVal val="visible"/>
                                      </p:to>
                                    </p:set>
                                    <p:anim calcmode="discrete" valueType="clr">
                                      <p:cBhvr override="childStyle">
                                        <p:cTn id="16"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18"/>
                                        </p:tgtEl>
                                        <p:attrNameLst>
                                          <p:attrName>fillcolor</p:attrName>
                                        </p:attrNameLst>
                                      </p:cBhvr>
                                      <p:tavLst>
                                        <p:tav tm="0">
                                          <p:val>
                                            <p:clrVal>
                                              <a:schemeClr val="accent2"/>
                                            </p:clrVal>
                                          </p:val>
                                        </p:tav>
                                        <p:tav tm="50000">
                                          <p:val>
                                            <p:clrVal>
                                              <a:schemeClr val="hlink"/>
                                            </p:clrVal>
                                          </p:val>
                                        </p:tav>
                                      </p:tavLst>
                                    </p:anim>
                                    <p:set>
                                      <p:cBhvr>
                                        <p:cTn id="18" dur="80"/>
                                        <p:tgtEl>
                                          <p:spTgt spid="18"/>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slide(fromBottom)">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slide(fromBottom)">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686800" cy="4389120"/>
          </a:xfrm>
        </p:spPr>
        <p:txBody>
          <a:bodyPr>
            <a:normAutofit/>
          </a:bodyPr>
          <a:lstStyle/>
          <a:p>
            <a:pPr marL="0" indent="0">
              <a:buNone/>
            </a:pPr>
            <a:r>
              <a:rPr lang="en-US" sz="2800" b="1" dirty="0" smtClean="0">
                <a:latin typeface="HP001 4 hàng" pitchFamily="34" charset="0"/>
              </a:rPr>
              <a:t>b) Bài toán: Trong 80kg nước biển có 2,8kg muối. Tìm tỉ số phần trăm của lượng muối trong nước biển.</a:t>
            </a:r>
          </a:p>
          <a:p>
            <a:pPr marL="0" indent="0" algn="ctr">
              <a:buNone/>
            </a:pPr>
            <a:endParaRPr lang="en-US" sz="2800" b="1" u="sng" dirty="0" smtClean="0">
              <a:latin typeface="HP001 4 hàng" pitchFamily="34" charset="0"/>
            </a:endParaRPr>
          </a:p>
          <a:p>
            <a:pPr marL="0" indent="0" algn="ctr">
              <a:buNone/>
            </a:pPr>
            <a:r>
              <a:rPr lang="en-US" sz="2800" b="1" u="sng" dirty="0" smtClean="0">
                <a:latin typeface="HP001 4 hàng" pitchFamily="34" charset="0"/>
              </a:rPr>
              <a:t>Bài giải</a:t>
            </a:r>
            <a:r>
              <a:rPr lang="en-US" sz="2800" b="1" dirty="0" smtClean="0">
                <a:latin typeface="HP001 4 hàng" pitchFamily="34" charset="0"/>
              </a:rPr>
              <a:t>:</a:t>
            </a:r>
          </a:p>
          <a:p>
            <a:pPr marL="0" indent="0">
              <a:buNone/>
            </a:pPr>
            <a:r>
              <a:rPr lang="en-US" sz="2800" b="1" dirty="0" smtClean="0">
                <a:latin typeface="HP001 4 hàng" pitchFamily="34" charset="0"/>
              </a:rPr>
              <a:t>Tỉ số phần trăm của lượng muối trong nước biển là:</a:t>
            </a:r>
          </a:p>
          <a:p>
            <a:pPr marL="0" indent="0" algn="ctr">
              <a:buNone/>
            </a:pPr>
            <a:r>
              <a:rPr lang="en-US" sz="2800" b="1" dirty="0" smtClean="0">
                <a:latin typeface="HP001 4 hàng" pitchFamily="34" charset="0"/>
              </a:rPr>
              <a:t>2,8 : 80 = </a:t>
            </a:r>
            <a:r>
              <a:rPr lang="en-US" sz="2800" b="1" dirty="0">
                <a:latin typeface="HP001 4 hàng" pitchFamily="34" charset="0"/>
              </a:rPr>
              <a:t>0,035 = 3,5%</a:t>
            </a:r>
          </a:p>
          <a:p>
            <a:pPr marL="0" indent="0" algn="ctr">
              <a:buNone/>
            </a:pPr>
            <a:r>
              <a:rPr lang="en-US" sz="2800" b="1" dirty="0" err="1" smtClean="0">
                <a:latin typeface="HP001 4 hàng" pitchFamily="34" charset="0"/>
              </a:rPr>
              <a:t>Đáp</a:t>
            </a:r>
            <a:r>
              <a:rPr lang="en-US" sz="2800" b="1" dirty="0" smtClean="0">
                <a:latin typeface="HP001 4 hàng" pitchFamily="34" charset="0"/>
              </a:rPr>
              <a:t> số: 3,5%</a:t>
            </a:r>
            <a:endParaRPr lang="en-US" sz="2800" b="1" dirty="0">
              <a:latin typeface="HP001 4 hàng" pitchFamily="34" charset="0"/>
            </a:endParaRPr>
          </a:p>
          <a:p>
            <a:pPr marL="0" indent="0" algn="ctr">
              <a:buNone/>
            </a:pPr>
            <a:endParaRPr lang="en-US" sz="2800" b="1" dirty="0">
              <a:latin typeface="HP001 4 hàng" pitchFamily="34" charset="0"/>
            </a:endParaRPr>
          </a:p>
          <a:p>
            <a:pPr marL="0" indent="0" algn="ctr">
              <a:buNone/>
            </a:pPr>
            <a:endParaRPr lang="en-US" sz="2800" b="1" dirty="0">
              <a:latin typeface="HP001 4 hàng" pitchFamily="34" charset="0"/>
            </a:endParaRPr>
          </a:p>
        </p:txBody>
      </p:sp>
      <p:cxnSp>
        <p:nvCxnSpPr>
          <p:cNvPr id="5" name="Straight Connector 4"/>
          <p:cNvCxnSpPr/>
          <p:nvPr/>
        </p:nvCxnSpPr>
        <p:spPr>
          <a:xfrm>
            <a:off x="3657600" y="2478603"/>
            <a:ext cx="228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629400" y="2488407"/>
            <a:ext cx="1905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19200" y="2971800"/>
            <a:ext cx="7315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endParaRPr lang="en-US"/>
          </a:p>
        </p:txBody>
      </p:sp>
    </p:spTree>
    <p:extLst>
      <p:ext uri="{BB962C8B-B14F-4D97-AF65-F5344CB8AC3E}">
        <p14:creationId xmlns:p14="http://schemas.microsoft.com/office/powerpoint/2010/main" val="371295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05000"/>
            <a:ext cx="8763000" cy="4544291"/>
          </a:xfrm>
        </p:spPr>
        <p:txBody>
          <a:bodyPr>
            <a:normAutofit/>
          </a:bodyPr>
          <a:lstStyle/>
          <a:p>
            <a:pPr marL="0" indent="0">
              <a:buNone/>
            </a:pPr>
            <a:r>
              <a:rPr lang="en-US" sz="3200" b="1" u="sng" dirty="0" smtClean="0">
                <a:solidFill>
                  <a:srgbClr val="FF0000"/>
                </a:solidFill>
                <a:latin typeface="HP001 4 hàng" pitchFamily="34" charset="0"/>
              </a:rPr>
              <a:t>Nhận xét:</a:t>
            </a:r>
          </a:p>
          <a:p>
            <a:pPr marL="0" indent="0">
              <a:buNone/>
            </a:pPr>
            <a:r>
              <a:rPr lang="vi-VN" sz="3200" b="1" dirty="0" smtClean="0">
                <a:latin typeface="HP001 4 hàng" pitchFamily="34" charset="0"/>
              </a:rPr>
              <a:t>Muốn </a:t>
            </a:r>
            <a:r>
              <a:rPr lang="vi-VN" sz="3200" b="1" dirty="0">
                <a:latin typeface="HP001 4 hàng" pitchFamily="34" charset="0"/>
              </a:rPr>
              <a:t>tìm tỉ số phần trăm của hai </a:t>
            </a:r>
            <a:r>
              <a:rPr lang="vi-VN" sz="3200" b="1" dirty="0" smtClean="0">
                <a:latin typeface="HP001 4 hàng" pitchFamily="34" charset="0"/>
              </a:rPr>
              <a:t>số</a:t>
            </a:r>
            <a:r>
              <a:rPr lang="en-US" sz="3200" b="1" dirty="0" smtClean="0">
                <a:latin typeface="HP001 4 hàng" pitchFamily="34" charset="0"/>
              </a:rPr>
              <a:t> A</a:t>
            </a:r>
            <a:r>
              <a:rPr lang="vi-VN" sz="3200" b="1" dirty="0" smtClean="0">
                <a:latin typeface="HP001 4 hàng" pitchFamily="34" charset="0"/>
              </a:rPr>
              <a:t> </a:t>
            </a:r>
            <a:r>
              <a:rPr lang="vi-VN" sz="3200" b="1" dirty="0">
                <a:latin typeface="HP001 4 hàng" pitchFamily="34" charset="0"/>
              </a:rPr>
              <a:t>và </a:t>
            </a:r>
            <a:r>
              <a:rPr lang="en-US" sz="3200" b="1" dirty="0" smtClean="0">
                <a:latin typeface="HP001 4 hàng" pitchFamily="34" charset="0"/>
              </a:rPr>
              <a:t>B</a:t>
            </a:r>
            <a:r>
              <a:rPr lang="vi-VN" sz="3200" b="1" dirty="0" smtClean="0">
                <a:latin typeface="HP001 4 hàng" pitchFamily="34" charset="0"/>
              </a:rPr>
              <a:t> </a:t>
            </a:r>
            <a:r>
              <a:rPr lang="vi-VN" sz="3200" b="1" dirty="0">
                <a:latin typeface="HP001 4 hàng" pitchFamily="34" charset="0"/>
              </a:rPr>
              <a:t>ta làm như </a:t>
            </a:r>
            <a:r>
              <a:rPr lang="vi-VN" sz="3200" b="1" dirty="0" smtClean="0">
                <a:latin typeface="HP001 4 hàng" pitchFamily="34" charset="0"/>
              </a:rPr>
              <a:t>sau:</a:t>
            </a:r>
            <a:endParaRPr lang="en-US" sz="3200" b="1" dirty="0" smtClean="0">
              <a:latin typeface="HP001 4 hàng" pitchFamily="34" charset="0"/>
            </a:endParaRPr>
          </a:p>
          <a:p>
            <a:pPr marL="0" indent="0">
              <a:buNone/>
            </a:pPr>
            <a:r>
              <a:rPr lang="en-US" sz="3200" b="1" dirty="0" smtClean="0">
                <a:latin typeface="HP001 4 hàng" pitchFamily="34" charset="0"/>
              </a:rPr>
              <a:t>- </a:t>
            </a:r>
            <a:r>
              <a:rPr lang="vi-VN" sz="3200" b="1" dirty="0" smtClean="0">
                <a:latin typeface="HP001 4 hàng" pitchFamily="34" charset="0"/>
              </a:rPr>
              <a:t>Tìm </a:t>
            </a:r>
            <a:r>
              <a:rPr lang="vi-VN" sz="3200" b="1" dirty="0">
                <a:latin typeface="HP001 4 hàng" pitchFamily="34" charset="0"/>
              </a:rPr>
              <a:t>thương của </a:t>
            </a:r>
            <a:r>
              <a:rPr lang="en-US" sz="3200" b="1" dirty="0" smtClean="0">
                <a:latin typeface="HP001 4 hàng" pitchFamily="34" charset="0"/>
              </a:rPr>
              <a:t>A</a:t>
            </a:r>
            <a:r>
              <a:rPr lang="vi-VN" sz="3200" b="1" dirty="0" smtClean="0">
                <a:latin typeface="HP001 4 hàng" pitchFamily="34" charset="0"/>
              </a:rPr>
              <a:t> </a:t>
            </a:r>
            <a:r>
              <a:rPr lang="vi-VN" sz="3200" b="1" dirty="0">
                <a:latin typeface="HP001 4 hàng" pitchFamily="34" charset="0"/>
              </a:rPr>
              <a:t>và </a:t>
            </a:r>
            <a:r>
              <a:rPr lang="en-US" sz="3200" b="1" dirty="0" smtClean="0">
                <a:latin typeface="HP001 4 hàng" pitchFamily="34" charset="0"/>
              </a:rPr>
              <a:t>B</a:t>
            </a:r>
            <a:r>
              <a:rPr lang="vi-VN" sz="3200" b="1" dirty="0" smtClean="0">
                <a:latin typeface="HP001 4 hàng" pitchFamily="34" charset="0"/>
              </a:rPr>
              <a:t>.</a:t>
            </a:r>
            <a:endParaRPr lang="vi-VN" sz="3200" b="1" dirty="0">
              <a:latin typeface="HP001 4 hàng" pitchFamily="34" charset="0"/>
            </a:endParaRPr>
          </a:p>
          <a:p>
            <a:pPr marL="0" indent="0">
              <a:buNone/>
            </a:pPr>
            <a:r>
              <a:rPr lang="en-US" sz="3200" b="1" dirty="0" smtClean="0">
                <a:latin typeface="HP001 4 hàng" pitchFamily="34" charset="0"/>
              </a:rPr>
              <a:t>- </a:t>
            </a:r>
            <a:r>
              <a:rPr lang="vi-VN" sz="3200" b="1" dirty="0" smtClean="0">
                <a:latin typeface="HP001 4 hàng" pitchFamily="34" charset="0"/>
              </a:rPr>
              <a:t>Nhân </a:t>
            </a:r>
            <a:r>
              <a:rPr lang="vi-VN" sz="3200" b="1" dirty="0">
                <a:latin typeface="HP001 4 hàng" pitchFamily="34" charset="0"/>
              </a:rPr>
              <a:t>thương đó với 100 và viết thêm </a:t>
            </a:r>
            <a:endParaRPr lang="en-US" sz="3200" b="1" dirty="0" smtClean="0">
              <a:latin typeface="HP001 4 hàng" pitchFamily="34" charset="0"/>
            </a:endParaRPr>
          </a:p>
          <a:p>
            <a:pPr marL="0" indent="0">
              <a:buNone/>
            </a:pPr>
            <a:r>
              <a:rPr lang="en-US" sz="3200" b="1" dirty="0" smtClean="0">
                <a:latin typeface="HP001 4 hàng" pitchFamily="34" charset="0"/>
              </a:rPr>
              <a:t>kí </a:t>
            </a:r>
            <a:r>
              <a:rPr lang="vi-VN" sz="3200" b="1" dirty="0" smtClean="0">
                <a:latin typeface="HP001 4 hàng" pitchFamily="34" charset="0"/>
              </a:rPr>
              <a:t>hiệu </a:t>
            </a:r>
            <a:r>
              <a:rPr lang="vi-VN" sz="3200" b="1" dirty="0">
                <a:latin typeface="HP001 4 hàng" pitchFamily="34" charset="0"/>
              </a:rPr>
              <a:t>% vào bên phải tích tìm </a:t>
            </a:r>
            <a:r>
              <a:rPr lang="en-US" sz="3200" b="1" dirty="0">
                <a:latin typeface="HP001 4 hàng" pitchFamily="34" charset="0"/>
              </a:rPr>
              <a:t>đ</a:t>
            </a:r>
            <a:r>
              <a:rPr lang="vi-VN" sz="3200" b="1" dirty="0" smtClean="0">
                <a:latin typeface="HP001 4 hàng" pitchFamily="34" charset="0"/>
              </a:rPr>
              <a:t>ược</a:t>
            </a:r>
            <a:r>
              <a:rPr lang="vi-VN" sz="3200" b="1" dirty="0">
                <a:latin typeface="HP001 4 hàng" pitchFamily="34" charset="0"/>
              </a:rPr>
              <a:t>.</a:t>
            </a:r>
          </a:p>
          <a:p>
            <a:endParaRPr lang="en-US" sz="3200"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15094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359170" y="1260403"/>
            <a:ext cx="8534400" cy="584775"/>
          </a:xfrm>
          <a:prstGeom prst="rect">
            <a:avLst/>
          </a:prstGeom>
          <a:noFill/>
          <a:ln w="9525">
            <a:noFill/>
            <a:miter lim="800000"/>
            <a:headEnd/>
            <a:tailEnd/>
          </a:ln>
        </p:spPr>
        <p:txBody>
          <a:bodyPr>
            <a:spAutoFit/>
          </a:bodyPr>
          <a:lstStyle/>
          <a:p>
            <a:pPr eaLnBrk="0" hangingPunct="0">
              <a:spcBef>
                <a:spcPct val="50000"/>
              </a:spcBef>
            </a:pPr>
            <a:r>
              <a:rPr lang="en-US" sz="3200" dirty="0" err="1">
                <a:latin typeface=".VnTime" pitchFamily="34" charset="0"/>
                <a:cs typeface="Times New Roman" pitchFamily="18" charset="0"/>
              </a:rPr>
              <a:t>Bµi</a:t>
            </a:r>
            <a:r>
              <a:rPr lang="en-US" sz="3200" dirty="0">
                <a:latin typeface=".VnTime" pitchFamily="34" charset="0"/>
                <a:cs typeface="Times New Roman" pitchFamily="18" charset="0"/>
              </a:rPr>
              <a:t> 1: </a:t>
            </a:r>
            <a:r>
              <a:rPr lang="en-US" sz="3200" dirty="0" err="1">
                <a:latin typeface=".VnTime" pitchFamily="34" charset="0"/>
                <a:cs typeface="Times New Roman" pitchFamily="18" charset="0"/>
              </a:rPr>
              <a:t>ViÕt</a:t>
            </a:r>
            <a:r>
              <a:rPr lang="en-US" sz="3200" dirty="0">
                <a:latin typeface=".VnTime" pitchFamily="34" charset="0"/>
                <a:cs typeface="Times New Roman" pitchFamily="18" charset="0"/>
              </a:rPr>
              <a:t> </a:t>
            </a:r>
            <a:r>
              <a:rPr lang="en-US" sz="3200" dirty="0" err="1">
                <a:latin typeface=".VnTime" pitchFamily="34" charset="0"/>
                <a:cs typeface="Times New Roman" pitchFamily="18" charset="0"/>
              </a:rPr>
              <a:t>thµnh</a:t>
            </a:r>
            <a:r>
              <a:rPr lang="en-US" sz="3200" dirty="0">
                <a:latin typeface=".VnTime" pitchFamily="34" charset="0"/>
                <a:cs typeface="Times New Roman" pitchFamily="18" charset="0"/>
              </a:rPr>
              <a:t> </a:t>
            </a:r>
            <a:r>
              <a:rPr lang="en-US" sz="3200" dirty="0" err="1">
                <a:latin typeface=".VnTime" pitchFamily="34" charset="0"/>
                <a:cs typeface="Times New Roman" pitchFamily="18" charset="0"/>
              </a:rPr>
              <a:t>tØ</a:t>
            </a:r>
            <a:r>
              <a:rPr lang="en-US" sz="3200" dirty="0">
                <a:latin typeface=".VnTime" pitchFamily="34" charset="0"/>
                <a:cs typeface="Times New Roman" pitchFamily="18" charset="0"/>
              </a:rPr>
              <a:t> </a:t>
            </a:r>
            <a:r>
              <a:rPr lang="en-US" sz="3200" dirty="0" err="1">
                <a:latin typeface=".VnTime" pitchFamily="34" charset="0"/>
                <a:cs typeface="Times New Roman" pitchFamily="18" charset="0"/>
              </a:rPr>
              <a:t>sè</a:t>
            </a:r>
            <a:r>
              <a:rPr lang="en-US" sz="3200" dirty="0">
                <a:latin typeface=".VnTime" pitchFamily="34" charset="0"/>
                <a:cs typeface="Times New Roman" pitchFamily="18" charset="0"/>
              </a:rPr>
              <a:t> </a:t>
            </a:r>
            <a:r>
              <a:rPr lang="en-US" sz="3200" dirty="0" err="1">
                <a:latin typeface=".VnTime" pitchFamily="34" charset="0"/>
                <a:cs typeface="Times New Roman" pitchFamily="18" charset="0"/>
              </a:rPr>
              <a:t>phÇn</a:t>
            </a:r>
            <a:r>
              <a:rPr lang="en-US" sz="3200" dirty="0">
                <a:latin typeface=".VnTime" pitchFamily="34" charset="0"/>
                <a:cs typeface="Times New Roman" pitchFamily="18" charset="0"/>
              </a:rPr>
              <a:t> </a:t>
            </a:r>
            <a:r>
              <a:rPr lang="en-US" sz="3200" dirty="0" err="1" smtClean="0">
                <a:latin typeface=".VnTime" pitchFamily="34" charset="0"/>
                <a:cs typeface="Times New Roman" pitchFamily="18" charset="0"/>
              </a:rPr>
              <a:t>tr</a:t>
            </a:r>
            <a:r>
              <a:rPr lang="en-US" sz="3200" dirty="0" err="1" smtClean="0">
                <a:latin typeface="Times New Roman" pitchFamily="18" charset="0"/>
                <a:cs typeface="Times New Roman" pitchFamily="18" charset="0"/>
              </a:rPr>
              <a:t>ă</a:t>
            </a:r>
            <a:r>
              <a:rPr lang="en-US" sz="3200" dirty="0" err="1" smtClean="0">
                <a:latin typeface=".VnTime" pitchFamily="34" charset="0"/>
                <a:cs typeface="Times New Roman" pitchFamily="18" charset="0"/>
              </a:rPr>
              <a:t>m</a:t>
            </a:r>
            <a:r>
              <a:rPr lang="en-US" sz="3200" dirty="0" smtClean="0">
                <a:latin typeface=".VnTime" pitchFamily="34" charset="0"/>
                <a:cs typeface="Times New Roman" pitchFamily="18" charset="0"/>
              </a:rPr>
              <a:t> </a:t>
            </a:r>
            <a:r>
              <a:rPr lang="en-US" sz="3200" dirty="0">
                <a:latin typeface=".VnTime" pitchFamily="34" charset="0"/>
                <a:cs typeface="Times New Roman" pitchFamily="18" charset="0"/>
              </a:rPr>
              <a:t>(</a:t>
            </a:r>
            <a:r>
              <a:rPr lang="en-US" sz="3200" dirty="0" err="1">
                <a:latin typeface=".VnTime" pitchFamily="34" charset="0"/>
                <a:cs typeface="Times New Roman" pitchFamily="18" charset="0"/>
              </a:rPr>
              <a:t>theo</a:t>
            </a:r>
            <a:r>
              <a:rPr lang="en-US" sz="3200" dirty="0">
                <a:latin typeface=".VnTime" pitchFamily="34" charset="0"/>
                <a:cs typeface="Times New Roman" pitchFamily="18" charset="0"/>
              </a:rPr>
              <a:t> </a:t>
            </a:r>
            <a:r>
              <a:rPr lang="en-US" sz="3200" dirty="0" err="1">
                <a:latin typeface=".VnTime" pitchFamily="34" charset="0"/>
                <a:cs typeface="Times New Roman" pitchFamily="18" charset="0"/>
              </a:rPr>
              <a:t>mÉu</a:t>
            </a:r>
            <a:r>
              <a:rPr lang="en-US" sz="3200" dirty="0">
                <a:latin typeface=".VnTime" pitchFamily="34" charset="0"/>
                <a:cs typeface="Times New Roman" pitchFamily="18" charset="0"/>
              </a:rPr>
              <a:t>)</a:t>
            </a:r>
          </a:p>
        </p:txBody>
      </p:sp>
      <p:sp>
        <p:nvSpPr>
          <p:cNvPr id="5" name="Text Box 7"/>
          <p:cNvSpPr txBox="1">
            <a:spLocks noChangeArrowheads="1"/>
          </p:cNvSpPr>
          <p:nvPr/>
        </p:nvSpPr>
        <p:spPr bwMode="auto">
          <a:xfrm>
            <a:off x="374410" y="1941235"/>
            <a:ext cx="8001000" cy="584775"/>
          </a:xfrm>
          <a:prstGeom prst="rect">
            <a:avLst/>
          </a:prstGeom>
          <a:noFill/>
          <a:ln w="9525">
            <a:noFill/>
            <a:miter lim="800000"/>
            <a:headEnd/>
            <a:tailEnd/>
          </a:ln>
        </p:spPr>
        <p:txBody>
          <a:bodyPr>
            <a:spAutoFit/>
          </a:bodyPr>
          <a:lstStyle/>
          <a:p>
            <a:pPr eaLnBrk="0" hangingPunct="0">
              <a:spcBef>
                <a:spcPct val="50000"/>
              </a:spcBef>
            </a:pPr>
            <a:r>
              <a:rPr lang="en-US" sz="3200" dirty="0">
                <a:latin typeface="Times New Roman" pitchFamily="18" charset="0"/>
                <a:cs typeface="Times New Roman" pitchFamily="18" charset="0"/>
              </a:rPr>
              <a:t>0,57;              0,3;             0,234;             1,35.</a:t>
            </a:r>
          </a:p>
        </p:txBody>
      </p:sp>
      <p:sp>
        <p:nvSpPr>
          <p:cNvPr id="6" name="Text Box 48"/>
          <p:cNvSpPr txBox="1">
            <a:spLocks noChangeArrowheads="1"/>
          </p:cNvSpPr>
          <p:nvPr/>
        </p:nvSpPr>
        <p:spPr bwMode="auto">
          <a:xfrm>
            <a:off x="374410" y="2920425"/>
            <a:ext cx="4038600" cy="584775"/>
          </a:xfrm>
          <a:prstGeom prst="rect">
            <a:avLst/>
          </a:prstGeom>
          <a:noFill/>
          <a:ln w="9525">
            <a:noFill/>
            <a:miter lim="800000"/>
            <a:headEnd/>
            <a:tailEnd/>
          </a:ln>
        </p:spPr>
        <p:txBody>
          <a:bodyPr>
            <a:spAutoFit/>
          </a:bodyPr>
          <a:lstStyle/>
          <a:p>
            <a:pPr eaLnBrk="0" hangingPunct="0">
              <a:spcBef>
                <a:spcPct val="50000"/>
              </a:spcBef>
            </a:pPr>
            <a:r>
              <a:rPr lang="en-US" sz="3200" b="1" dirty="0" err="1" smtClean="0">
                <a:solidFill>
                  <a:srgbClr val="0066FF"/>
                </a:solidFill>
                <a:latin typeface="Times New Roman" pitchFamily="18" charset="0"/>
                <a:cs typeface="Times New Roman" pitchFamily="18" charset="0"/>
              </a:rPr>
              <a:t>Mẫu</a:t>
            </a:r>
            <a:r>
              <a:rPr lang="en-US" sz="3200" b="1" dirty="0" smtClean="0">
                <a:solidFill>
                  <a:srgbClr val="0066FF"/>
                </a:solidFill>
                <a:latin typeface="Times New Roman" pitchFamily="18" charset="0"/>
                <a:cs typeface="Times New Roman" pitchFamily="18" charset="0"/>
              </a:rPr>
              <a:t> </a:t>
            </a:r>
            <a:r>
              <a:rPr lang="en-US" sz="3200" b="1" dirty="0">
                <a:solidFill>
                  <a:srgbClr val="0066FF"/>
                </a:solidFill>
                <a:latin typeface="Times New Roman" pitchFamily="18" charset="0"/>
                <a:cs typeface="Times New Roman" pitchFamily="18" charset="0"/>
              </a:rPr>
              <a:t>: </a:t>
            </a:r>
            <a:r>
              <a:rPr lang="en-US" sz="3200" b="1" dirty="0" smtClean="0">
                <a:solidFill>
                  <a:srgbClr val="0066FF"/>
                </a:solidFill>
                <a:latin typeface="Times New Roman" pitchFamily="18" charset="0"/>
                <a:cs typeface="Times New Roman" pitchFamily="18" charset="0"/>
              </a:rPr>
              <a:t>     0,57 =</a:t>
            </a:r>
            <a:endParaRPr lang="en-US" sz="3200" b="1" dirty="0">
              <a:solidFill>
                <a:srgbClr val="0066FF"/>
              </a:solidFill>
              <a:latin typeface="Times New Roman" pitchFamily="18" charset="0"/>
              <a:cs typeface="Times New Roman" pitchFamily="18" charset="0"/>
            </a:endParaRPr>
          </a:p>
        </p:txBody>
      </p:sp>
      <p:sp>
        <p:nvSpPr>
          <p:cNvPr id="7" name="Rectangle 2"/>
          <p:cNvSpPr txBox="1">
            <a:spLocks noChangeArrowheads="1"/>
          </p:cNvSpPr>
          <p:nvPr/>
        </p:nvSpPr>
        <p:spPr bwMode="auto">
          <a:xfrm>
            <a:off x="1730770" y="3486910"/>
            <a:ext cx="1143000" cy="552026"/>
          </a:xfrm>
          <a:prstGeom prst="rect">
            <a:avLst/>
          </a:prstGeom>
          <a:noFill/>
          <a:ln w="9525">
            <a:noFill/>
            <a:miter lim="800000"/>
            <a:headEnd/>
            <a:tailEnd/>
          </a:ln>
          <a:effectLst/>
        </p:spPr>
        <p:txBody>
          <a:bodyPr anchor="ctr"/>
          <a:lstStyle/>
          <a:p>
            <a:pPr algn="ctr">
              <a:defRPr/>
            </a:pPr>
            <a:r>
              <a:rPr lang="en-US" sz="3200" kern="0" dirty="0">
                <a:latin typeface="Times New Roman" pitchFamily="18" charset="0"/>
                <a:ea typeface="+mj-ea"/>
                <a:cs typeface="Times New Roman" pitchFamily="18" charset="0"/>
              </a:rPr>
              <a:t> 0,3</a:t>
            </a:r>
          </a:p>
        </p:txBody>
      </p:sp>
      <p:sp>
        <p:nvSpPr>
          <p:cNvPr id="8" name="Rectangle 2"/>
          <p:cNvSpPr txBox="1">
            <a:spLocks noChangeArrowheads="1"/>
          </p:cNvSpPr>
          <p:nvPr/>
        </p:nvSpPr>
        <p:spPr bwMode="auto">
          <a:xfrm>
            <a:off x="2965210" y="4149342"/>
            <a:ext cx="1828800" cy="552026"/>
          </a:xfrm>
          <a:prstGeom prst="rect">
            <a:avLst/>
          </a:prstGeom>
          <a:noFill/>
          <a:ln w="9525">
            <a:noFill/>
            <a:miter lim="800000"/>
            <a:headEnd/>
            <a:tailEnd/>
          </a:ln>
          <a:effectLst/>
        </p:spPr>
        <p:txBody>
          <a:bodyPr anchor="ctr"/>
          <a:lstStyle/>
          <a:p>
            <a:pPr algn="ctr">
              <a:defRPr/>
            </a:pPr>
            <a:r>
              <a:rPr lang="en-US" sz="3200" b="1" kern="0" dirty="0">
                <a:latin typeface="Times New Roman" pitchFamily="18" charset="0"/>
                <a:ea typeface="+mj-ea"/>
                <a:cs typeface="Times New Roman" pitchFamily="18" charset="0"/>
              </a:rPr>
              <a:t>=</a:t>
            </a:r>
            <a:r>
              <a:rPr lang="en-US" sz="3200" kern="0" dirty="0">
                <a:latin typeface="Times New Roman" pitchFamily="18" charset="0"/>
                <a:ea typeface="+mj-ea"/>
                <a:cs typeface="Times New Roman" pitchFamily="18" charset="0"/>
              </a:rPr>
              <a:t> </a:t>
            </a:r>
            <a:r>
              <a:rPr lang="en-US" sz="3200" kern="0" dirty="0">
                <a:solidFill>
                  <a:srgbClr val="FF0000"/>
                </a:solidFill>
                <a:latin typeface="Times New Roman" pitchFamily="18" charset="0"/>
                <a:ea typeface="+mj-ea"/>
                <a:cs typeface="Times New Roman" pitchFamily="18" charset="0"/>
              </a:rPr>
              <a:t>23,4%</a:t>
            </a:r>
          </a:p>
        </p:txBody>
      </p:sp>
      <p:sp>
        <p:nvSpPr>
          <p:cNvPr id="9" name="Rectangle 2"/>
          <p:cNvSpPr txBox="1">
            <a:spLocks noChangeArrowheads="1"/>
          </p:cNvSpPr>
          <p:nvPr/>
        </p:nvSpPr>
        <p:spPr bwMode="auto">
          <a:xfrm>
            <a:off x="1730770" y="4774972"/>
            <a:ext cx="1371600" cy="552026"/>
          </a:xfrm>
          <a:prstGeom prst="rect">
            <a:avLst/>
          </a:prstGeom>
          <a:noFill/>
          <a:ln w="9525">
            <a:noFill/>
            <a:miter lim="800000"/>
            <a:headEnd/>
            <a:tailEnd/>
          </a:ln>
          <a:effectLst/>
        </p:spPr>
        <p:txBody>
          <a:bodyPr anchor="ctr"/>
          <a:lstStyle/>
          <a:p>
            <a:pPr algn="ctr">
              <a:defRPr/>
            </a:pPr>
            <a:r>
              <a:rPr lang="en-US" sz="3200" kern="0" dirty="0">
                <a:latin typeface="Times New Roman" pitchFamily="18" charset="0"/>
                <a:ea typeface="+mj-ea"/>
                <a:cs typeface="Times New Roman" pitchFamily="18" charset="0"/>
              </a:rPr>
              <a:t> 1,35</a:t>
            </a:r>
          </a:p>
        </p:txBody>
      </p:sp>
      <p:sp>
        <p:nvSpPr>
          <p:cNvPr id="10" name="Rectangle 2"/>
          <p:cNvSpPr txBox="1">
            <a:spLocks noChangeArrowheads="1"/>
          </p:cNvSpPr>
          <p:nvPr/>
        </p:nvSpPr>
        <p:spPr bwMode="auto">
          <a:xfrm>
            <a:off x="2927110" y="3486910"/>
            <a:ext cx="1524000" cy="552026"/>
          </a:xfrm>
          <a:prstGeom prst="rect">
            <a:avLst/>
          </a:prstGeom>
          <a:noFill/>
          <a:ln w="9525">
            <a:noFill/>
            <a:miter lim="800000"/>
            <a:headEnd/>
            <a:tailEnd/>
          </a:ln>
          <a:effectLst/>
        </p:spPr>
        <p:txBody>
          <a:bodyPr anchor="ctr"/>
          <a:lstStyle/>
          <a:p>
            <a:pPr algn="ctr">
              <a:defRPr/>
            </a:pPr>
            <a:r>
              <a:rPr lang="en-US" sz="3200" b="1" kern="0" dirty="0">
                <a:latin typeface="Times New Roman" pitchFamily="18" charset="0"/>
                <a:ea typeface="+mj-ea"/>
                <a:cs typeface="Times New Roman" pitchFamily="18" charset="0"/>
              </a:rPr>
              <a:t> = </a:t>
            </a:r>
            <a:r>
              <a:rPr lang="en-US" sz="3200" b="1" kern="0" dirty="0">
                <a:solidFill>
                  <a:srgbClr val="FF0000"/>
                </a:solidFill>
                <a:latin typeface="Times New Roman" pitchFamily="18" charset="0"/>
                <a:ea typeface="+mj-ea"/>
                <a:cs typeface="Times New Roman" pitchFamily="18" charset="0"/>
              </a:rPr>
              <a:t>30%</a:t>
            </a:r>
          </a:p>
        </p:txBody>
      </p:sp>
      <p:sp>
        <p:nvSpPr>
          <p:cNvPr id="11" name="Rectangle 2"/>
          <p:cNvSpPr txBox="1">
            <a:spLocks noChangeArrowheads="1"/>
          </p:cNvSpPr>
          <p:nvPr/>
        </p:nvSpPr>
        <p:spPr bwMode="auto">
          <a:xfrm>
            <a:off x="1837450" y="4167742"/>
            <a:ext cx="1371600" cy="552026"/>
          </a:xfrm>
          <a:prstGeom prst="rect">
            <a:avLst/>
          </a:prstGeom>
          <a:noFill/>
          <a:ln w="9525">
            <a:noFill/>
            <a:miter lim="800000"/>
            <a:headEnd/>
            <a:tailEnd/>
          </a:ln>
          <a:effectLst/>
        </p:spPr>
        <p:txBody>
          <a:bodyPr anchor="ctr"/>
          <a:lstStyle/>
          <a:p>
            <a:pPr algn="ctr">
              <a:defRPr/>
            </a:pPr>
            <a:r>
              <a:rPr lang="en-US" sz="3200" kern="0" dirty="0">
                <a:latin typeface="Times New Roman" pitchFamily="18" charset="0"/>
                <a:ea typeface="+mj-ea"/>
                <a:cs typeface="Times New Roman" pitchFamily="18" charset="0"/>
              </a:rPr>
              <a:t> 0,234</a:t>
            </a:r>
          </a:p>
        </p:txBody>
      </p:sp>
      <p:sp>
        <p:nvSpPr>
          <p:cNvPr id="12" name="Rectangle 2"/>
          <p:cNvSpPr txBox="1">
            <a:spLocks noChangeArrowheads="1"/>
          </p:cNvSpPr>
          <p:nvPr/>
        </p:nvSpPr>
        <p:spPr bwMode="auto">
          <a:xfrm>
            <a:off x="2988070" y="4774972"/>
            <a:ext cx="1752600" cy="552026"/>
          </a:xfrm>
          <a:prstGeom prst="rect">
            <a:avLst/>
          </a:prstGeom>
          <a:noFill/>
          <a:ln w="9525">
            <a:noFill/>
            <a:miter lim="800000"/>
            <a:headEnd/>
            <a:tailEnd/>
          </a:ln>
          <a:effectLst/>
        </p:spPr>
        <p:txBody>
          <a:bodyPr anchor="ctr"/>
          <a:lstStyle/>
          <a:p>
            <a:pPr algn="ctr">
              <a:defRPr/>
            </a:pPr>
            <a:r>
              <a:rPr lang="en-US" sz="3200" b="1" kern="0" dirty="0">
                <a:latin typeface="Times New Roman" pitchFamily="18" charset="0"/>
                <a:ea typeface="+mj-ea"/>
                <a:cs typeface="Times New Roman" pitchFamily="18" charset="0"/>
              </a:rPr>
              <a:t>= </a:t>
            </a:r>
            <a:r>
              <a:rPr lang="en-US" sz="3200" kern="0" dirty="0">
                <a:solidFill>
                  <a:srgbClr val="FF0000"/>
                </a:solidFill>
                <a:latin typeface="Times New Roman" pitchFamily="18" charset="0"/>
                <a:ea typeface="+mj-ea"/>
                <a:cs typeface="Times New Roman" pitchFamily="18" charset="0"/>
              </a:rPr>
              <a:t>135% </a:t>
            </a:r>
          </a:p>
        </p:txBody>
      </p:sp>
      <p:sp>
        <p:nvSpPr>
          <p:cNvPr id="13" name="TextBox 12"/>
          <p:cNvSpPr txBox="1"/>
          <p:nvPr/>
        </p:nvSpPr>
        <p:spPr>
          <a:xfrm>
            <a:off x="3202609" y="2913535"/>
            <a:ext cx="1323521" cy="523220"/>
          </a:xfrm>
          <a:prstGeom prst="rect">
            <a:avLst/>
          </a:prstGeom>
          <a:noFill/>
        </p:spPr>
        <p:txBody>
          <a:bodyPr wrap="square" rtlCol="0">
            <a:spAutoFit/>
          </a:bodyPr>
          <a:lstStyle/>
          <a:p>
            <a:pPr>
              <a:buClr>
                <a:srgbClr val="0BD0D9"/>
              </a:buClr>
            </a:pPr>
            <a:r>
              <a:rPr lang="en-US" sz="2800" b="1" dirty="0" smtClean="0">
                <a:solidFill>
                  <a:srgbClr val="FF0000"/>
                </a:solidFill>
                <a:latin typeface="HP001 4 hàng" pitchFamily="34" charset="0"/>
              </a:rPr>
              <a:t>  57</a:t>
            </a:r>
            <a:r>
              <a:rPr lang="en-US" sz="2800" b="1" dirty="0">
                <a:solidFill>
                  <a:srgbClr val="FF0000"/>
                </a:solidFill>
                <a:latin typeface="HP001 4 hàng" pitchFamily="34" charset="0"/>
              </a:rPr>
              <a:t>%</a:t>
            </a:r>
          </a:p>
        </p:txBody>
      </p:sp>
      <p:sp>
        <p:nvSpPr>
          <p:cNvPr id="14" name="Circular Arrow 13"/>
          <p:cNvSpPr/>
          <p:nvPr/>
        </p:nvSpPr>
        <p:spPr>
          <a:xfrm>
            <a:off x="2809589" y="2656467"/>
            <a:ext cx="1252681" cy="425021"/>
          </a:xfrm>
          <a:prstGeom prst="circularArrow">
            <a:avLst>
              <a:gd name="adj1" fmla="val 3749"/>
              <a:gd name="adj2" fmla="val 1059139"/>
              <a:gd name="adj3" fmla="val 20725859"/>
              <a:gd name="adj4" fmla="val 10440197"/>
              <a:gd name="adj5" fmla="val 5977"/>
            </a:avLst>
          </a:prstGeom>
          <a:solidFill>
            <a:schemeClr val="bg1"/>
          </a:solidFill>
          <a:ln w="31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5" name="TextBox 14"/>
              <p:cNvSpPr txBox="1"/>
              <p:nvPr/>
            </p:nvSpPr>
            <p:spPr>
              <a:xfrm>
                <a:off x="2875687" y="2341711"/>
                <a:ext cx="11204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accent1"/>
                          </a:solidFill>
                          <a:latin typeface="Cambria Math"/>
                          <a:ea typeface="Cambria Math"/>
                        </a:rPr>
                        <m:t>×</m:t>
                      </m:r>
                      <m:r>
                        <a:rPr lang="en-US" sz="2400" b="1" i="1" smtClean="0">
                          <a:solidFill>
                            <a:schemeClr val="accent1"/>
                          </a:solidFill>
                          <a:latin typeface="Cambria Math"/>
                          <a:ea typeface="Cambria Math"/>
                        </a:rPr>
                        <m:t>𝟏𝟎𝟎</m:t>
                      </m:r>
                    </m:oMath>
                  </m:oMathPara>
                </a14:m>
                <a:endParaRPr lang="en-US" sz="2400" b="1" dirty="0">
                  <a:solidFill>
                    <a:schemeClr val="accent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875687" y="2341711"/>
                <a:ext cx="1120487" cy="461665"/>
              </a:xfrm>
              <a:prstGeom prst="rect">
                <a:avLst/>
              </a:prstGeom>
              <a:blipFill rotWithShape="1">
                <a:blip r:embed="rId2"/>
                <a:stretch>
                  <a:fillRect/>
                </a:stretch>
              </a:blipFill>
            </p:spPr>
            <p:txBody>
              <a:bodyPr/>
              <a:lstStyle/>
              <a:p>
                <a:r>
                  <a:rPr lang="en-US">
                    <a:noFill/>
                  </a:rPr>
                  <a:t> </a:t>
                </a:r>
              </a:p>
            </p:txBody>
          </p:sp>
        </mc:Fallback>
      </mc:AlternateContent>
      <p:sp>
        <p:nvSpPr>
          <p:cNvPr id="16" name="TextBox 15"/>
          <p:cNvSpPr txBox="1"/>
          <p:nvPr/>
        </p:nvSpPr>
        <p:spPr>
          <a:xfrm>
            <a:off x="3415334" y="3067423"/>
            <a:ext cx="1086055" cy="369332"/>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200069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xit" presetSubtype="21" fill="hold" grpId="1" nodeType="clickEffect">
                                  <p:stCondLst>
                                    <p:cond delay="0"/>
                                  </p:stCondLst>
                                  <p:childTnLst>
                                    <p:animEffect transition="out" filter="barn(inVertical)">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par>
                                <p:cTn id="41" presetID="16" presetClass="exit" presetSubtype="21" fill="hold" grpId="1" nodeType="withEffect">
                                  <p:stCondLst>
                                    <p:cond delay="0"/>
                                  </p:stCondLst>
                                  <p:childTnLst>
                                    <p:animEffect transition="out" filter="barn(inVertical)">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6" presetClass="exit" presetSubtype="21" fill="hold" grpId="1" nodeType="withEffect">
                                  <p:stCondLst>
                                    <p:cond delay="0"/>
                                  </p:stCondLst>
                                  <p:childTnLst>
                                    <p:animEffect transition="out" filter="barn(inVertical)">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linds(horizontal)">
                                      <p:cBhvr>
                                        <p:cTn id="51" dur="500"/>
                                        <p:tgtEl>
                                          <p:spTgt spid="7"/>
                                        </p:tgtEl>
                                      </p:cBhvr>
                                    </p:animEffect>
                                  </p:childTnLst>
                                </p:cTn>
                              </p:par>
                              <p:par>
                                <p:cTn id="52" presetID="29"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000" fill="hold"/>
                                        <p:tgtEl>
                                          <p:spTgt spid="10"/>
                                        </p:tgtEl>
                                        <p:attrNameLst>
                                          <p:attrName>ppt_x</p:attrName>
                                        </p:attrNameLst>
                                      </p:cBhvr>
                                      <p:tavLst>
                                        <p:tav tm="0">
                                          <p:val>
                                            <p:strVal val="#ppt_x-.2"/>
                                          </p:val>
                                        </p:tav>
                                        <p:tav tm="100000">
                                          <p:val>
                                            <p:strVal val="#ppt_x"/>
                                          </p:val>
                                        </p:tav>
                                      </p:tavLst>
                                    </p:anim>
                                    <p:anim calcmode="lin" valueType="num">
                                      <p:cBhvr>
                                        <p:cTn id="5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0"/>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ox(in)">
                                      <p:cBhvr>
                                        <p:cTn id="59" dur="500"/>
                                        <p:tgtEl>
                                          <p:spTgt spid="11"/>
                                        </p:tgtEl>
                                      </p:cBhvr>
                                    </p:animEffect>
                                  </p:childTnLst>
                                </p:cTn>
                              </p:par>
                              <p:par>
                                <p:cTn id="60" presetID="29" presetClass="entr" presetSubtype="0"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1000" fill="hold"/>
                                        <p:tgtEl>
                                          <p:spTgt spid="8"/>
                                        </p:tgtEl>
                                        <p:attrNameLst>
                                          <p:attrName>ppt_x</p:attrName>
                                        </p:attrNameLst>
                                      </p:cBhvr>
                                      <p:tavLst>
                                        <p:tav tm="0">
                                          <p:val>
                                            <p:strVal val="#ppt_x-.2"/>
                                          </p:val>
                                        </p:tav>
                                        <p:tav tm="100000">
                                          <p:val>
                                            <p:strVal val="#ppt_x"/>
                                          </p:val>
                                        </p:tav>
                                      </p:tavLst>
                                    </p:anim>
                                    <p:anim calcmode="lin" valueType="num">
                                      <p:cBhvr>
                                        <p:cTn id="6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64" dur="1000"/>
                                        <p:tgtEl>
                                          <p:spTgt spid="8"/>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linds(horizontal)">
                                      <p:cBhvr>
                                        <p:cTn id="67" dur="500"/>
                                        <p:tgtEl>
                                          <p:spTgt spid="9"/>
                                        </p:tgtEl>
                                      </p:cBhvr>
                                    </p:animEffect>
                                  </p:childTnLst>
                                </p:cTn>
                              </p:par>
                              <p:par>
                                <p:cTn id="68" presetID="29" presetClass="entr" presetSubtype="0"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1000" fill="hold"/>
                                        <p:tgtEl>
                                          <p:spTgt spid="12"/>
                                        </p:tgtEl>
                                        <p:attrNameLst>
                                          <p:attrName>ppt_x</p:attrName>
                                        </p:attrNameLst>
                                      </p:cBhvr>
                                      <p:tavLst>
                                        <p:tav tm="0">
                                          <p:val>
                                            <p:strVal val="#ppt_x-.2"/>
                                          </p:val>
                                        </p:tav>
                                        <p:tav tm="100000">
                                          <p:val>
                                            <p:strVal val="#ppt_x"/>
                                          </p:val>
                                        </p:tav>
                                      </p:tavLst>
                                    </p:anim>
                                    <p:anim calcmode="lin" valueType="num">
                                      <p:cBhvr>
                                        <p:cTn id="71"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7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animBg="1"/>
      <p:bldP spid="14" grpId="1" animBg="1"/>
      <p:bldP spid="15" grpId="0" animBg="1"/>
      <p:bldP spid="15" grpId="1" animBg="1"/>
      <p:bldP spid="16" grpId="0"/>
      <p:bldP spid="1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686800" cy="4648200"/>
          </a:xfrm>
          <a:solidFill>
            <a:schemeClr val="bg1"/>
          </a:solidFill>
          <a:ln>
            <a:solidFill>
              <a:schemeClr val="bg1"/>
            </a:solidFill>
          </a:ln>
        </p:spPr>
        <p:txBody>
          <a:bodyPr>
            <a:normAutofit lnSpcReduction="10000"/>
          </a:bodyPr>
          <a:lstStyle/>
          <a:p>
            <a:pPr marL="0" indent="0">
              <a:buNone/>
            </a:pPr>
            <a:r>
              <a:rPr lang="vi-VN" sz="2800" b="1" dirty="0" smtClean="0">
                <a:latin typeface="HP001 4 hàng" pitchFamily="34" charset="0"/>
              </a:rPr>
              <a:t>2</a:t>
            </a:r>
            <a:r>
              <a:rPr lang="en-US" sz="2800" b="1" dirty="0" smtClean="0">
                <a:latin typeface="HP001 4 hàng" pitchFamily="34" charset="0"/>
              </a:rPr>
              <a:t>.</a:t>
            </a:r>
            <a:r>
              <a:rPr lang="vi-VN" sz="2800" b="1" dirty="0" smtClean="0">
                <a:latin typeface="HP001 4 hàng" pitchFamily="34" charset="0"/>
              </a:rPr>
              <a:t> </a:t>
            </a:r>
            <a:r>
              <a:rPr lang="vi-VN" sz="2800" b="1" dirty="0">
                <a:latin typeface="HP001 4 hàng" pitchFamily="34" charset="0"/>
              </a:rPr>
              <a:t>Tính tỉ số phần trăm của hai số (theo mẫu</a:t>
            </a:r>
            <a:r>
              <a:rPr lang="vi-VN" sz="2800" b="1" dirty="0" smtClean="0">
                <a:latin typeface="HP001 4 hàng" pitchFamily="34" charset="0"/>
              </a:rPr>
              <a:t>):</a:t>
            </a:r>
            <a:endParaRPr lang="en-US" sz="2800" b="1" dirty="0">
              <a:latin typeface="HP001 4 hàng" pitchFamily="34" charset="0"/>
            </a:endParaRPr>
          </a:p>
          <a:p>
            <a:pPr marL="0" indent="0">
              <a:buNone/>
            </a:pPr>
            <a:r>
              <a:rPr lang="en-US" sz="2800" b="1" dirty="0" smtClean="0">
                <a:latin typeface="HP001 4 hàng" pitchFamily="34" charset="0"/>
              </a:rPr>
              <a:t>a) 19 và 30;</a:t>
            </a:r>
          </a:p>
          <a:p>
            <a:pPr marL="0" indent="0">
              <a:buNone/>
            </a:pPr>
            <a:r>
              <a:rPr lang="en-US" sz="2800" b="1" dirty="0" smtClean="0">
                <a:solidFill>
                  <a:srgbClr val="FF0000"/>
                </a:solidFill>
                <a:latin typeface="HP001 4 hàng" pitchFamily="34" charset="0"/>
              </a:rPr>
              <a:t>                              =  0,6333….</a:t>
            </a:r>
          </a:p>
          <a:p>
            <a:pPr marL="0" indent="0">
              <a:buNone/>
            </a:pPr>
            <a:r>
              <a:rPr lang="vi-VN" sz="2800" b="1" u="sng" dirty="0" smtClean="0">
                <a:latin typeface="HP001 4 hàng" pitchFamily="34" charset="0"/>
              </a:rPr>
              <a:t>Chú </a:t>
            </a:r>
            <a:r>
              <a:rPr lang="vi-VN" sz="2800" b="1" u="sng" dirty="0">
                <a:latin typeface="HP001 4 hàng" pitchFamily="34" charset="0"/>
              </a:rPr>
              <a:t>ý</a:t>
            </a:r>
            <a:r>
              <a:rPr lang="vi-VN" sz="2800" b="1" dirty="0">
                <a:latin typeface="HP001 4 hàng" pitchFamily="34" charset="0"/>
              </a:rPr>
              <a:t>: Nếu phần thập phân của thương có nhiều chữ số thì chỉ lấy đến 4 chữ số</a:t>
            </a:r>
            <a:r>
              <a:rPr lang="vi-VN" sz="2800" b="1" dirty="0" smtClean="0">
                <a:latin typeface="HP001 4 hàng" pitchFamily="34" charset="0"/>
              </a:rPr>
              <a:t>.</a:t>
            </a:r>
            <a:endParaRPr lang="en-US" sz="2800" b="1" dirty="0">
              <a:latin typeface="HP001 4 hàng" pitchFamily="34" charset="0"/>
            </a:endParaRPr>
          </a:p>
          <a:p>
            <a:pPr marL="0" indent="0">
              <a:buNone/>
            </a:pPr>
            <a:endParaRPr lang="en-US" sz="2800" b="1" dirty="0" smtClean="0">
              <a:latin typeface="HP001 4 hàng" pitchFamily="34" charset="0"/>
            </a:endParaRPr>
          </a:p>
          <a:p>
            <a:pPr marL="0" indent="0">
              <a:buNone/>
            </a:pPr>
            <a:r>
              <a:rPr lang="en-US" sz="2800" b="1" dirty="0">
                <a:latin typeface="HP001 4 hàng" pitchFamily="34" charset="0"/>
              </a:rPr>
              <a:t>b) 45 và 61 </a:t>
            </a:r>
          </a:p>
          <a:p>
            <a:pPr marL="0" indent="0">
              <a:buNone/>
            </a:pPr>
            <a:r>
              <a:rPr lang="en-US" sz="2800" b="1" dirty="0">
                <a:latin typeface="HP001 4 hàng" pitchFamily="34" charset="0"/>
              </a:rPr>
              <a:t>45 : 61 = 0,7377... = 73,77%</a:t>
            </a:r>
          </a:p>
          <a:p>
            <a:pPr marL="0" indent="0">
              <a:buNone/>
            </a:pPr>
            <a:r>
              <a:rPr lang="en-US" sz="2800" b="1" dirty="0">
                <a:latin typeface="HP001 4 hàng" pitchFamily="34" charset="0"/>
              </a:rPr>
              <a:t>c) 1,2 và 26</a:t>
            </a:r>
          </a:p>
          <a:p>
            <a:pPr marL="0" indent="0">
              <a:buNone/>
            </a:pPr>
            <a:r>
              <a:rPr lang="en-US" sz="2800" b="1" dirty="0">
                <a:latin typeface="HP001 4 hàng" pitchFamily="34" charset="0"/>
              </a:rPr>
              <a:t>1,2 : 26 = 0,0461... = 4,61%</a:t>
            </a:r>
          </a:p>
        </p:txBody>
      </p:sp>
      <p:sp>
        <p:nvSpPr>
          <p:cNvPr id="4" name="TextBox 3"/>
          <p:cNvSpPr txBox="1"/>
          <p:nvPr/>
        </p:nvSpPr>
        <p:spPr>
          <a:xfrm>
            <a:off x="346362" y="2844279"/>
            <a:ext cx="3006438" cy="523220"/>
          </a:xfrm>
          <a:prstGeom prst="rect">
            <a:avLst/>
          </a:prstGeom>
          <a:noFill/>
        </p:spPr>
        <p:txBody>
          <a:bodyPr wrap="square" rtlCol="0">
            <a:spAutoFit/>
          </a:bodyPr>
          <a:lstStyle/>
          <a:p>
            <a:r>
              <a:rPr lang="en-US" sz="2800" b="1" dirty="0" smtClean="0">
                <a:solidFill>
                  <a:srgbClr val="FF0000"/>
                </a:solidFill>
                <a:latin typeface="HP001 4 hàng" pitchFamily="34" charset="0"/>
              </a:rPr>
              <a:t>Mẫu:  a) 19 : 30  </a:t>
            </a:r>
            <a:endParaRPr lang="en-US" sz="2800" dirty="0"/>
          </a:p>
        </p:txBody>
      </p:sp>
      <p:sp>
        <p:nvSpPr>
          <p:cNvPr id="6" name="TextBox 5"/>
          <p:cNvSpPr txBox="1"/>
          <p:nvPr/>
        </p:nvSpPr>
        <p:spPr>
          <a:xfrm>
            <a:off x="5105400" y="2946708"/>
            <a:ext cx="2209801" cy="523220"/>
          </a:xfrm>
          <a:prstGeom prst="rect">
            <a:avLst/>
          </a:prstGeom>
          <a:noFill/>
        </p:spPr>
        <p:txBody>
          <a:bodyPr wrap="square" rtlCol="0">
            <a:spAutoFit/>
          </a:bodyPr>
          <a:lstStyle/>
          <a:p>
            <a:r>
              <a:rPr lang="en-US" sz="2800" b="1" dirty="0">
                <a:solidFill>
                  <a:srgbClr val="FF0000"/>
                </a:solidFill>
                <a:latin typeface="HP001 4 hàng" pitchFamily="34" charset="0"/>
              </a:rPr>
              <a:t>= </a:t>
            </a:r>
            <a:r>
              <a:rPr lang="en-US" sz="2800" b="1" dirty="0" smtClean="0">
                <a:solidFill>
                  <a:srgbClr val="FF0000"/>
                </a:solidFill>
                <a:latin typeface="HP001 4 hàng" pitchFamily="34" charset="0"/>
              </a:rPr>
              <a:t>63,33%</a:t>
            </a:r>
            <a:endParaRPr lang="en-US" sz="2800" dirty="0"/>
          </a:p>
        </p:txBody>
      </p:sp>
      <p:sp>
        <p:nvSpPr>
          <p:cNvPr id="7" name="TextBox 6"/>
          <p:cNvSpPr txBox="1"/>
          <p:nvPr/>
        </p:nvSpPr>
        <p:spPr>
          <a:xfrm>
            <a:off x="2971800" y="2423488"/>
            <a:ext cx="5943600" cy="523220"/>
          </a:xfrm>
          <a:prstGeom prst="rect">
            <a:avLst/>
          </a:prstGeom>
          <a:noFill/>
        </p:spPr>
        <p:txBody>
          <a:bodyPr wrap="square" rtlCol="0">
            <a:spAutoFit/>
          </a:bodyPr>
          <a:lstStyle/>
          <a:p>
            <a:r>
              <a:rPr lang="en-US" sz="2800" b="1" dirty="0" smtClean="0">
                <a:latin typeface="HP001 4 hàng" pitchFamily="34" charset="0"/>
              </a:rPr>
              <a:t>  b</a:t>
            </a:r>
            <a:r>
              <a:rPr lang="en-US" sz="2800" b="1" dirty="0">
                <a:latin typeface="HP001 4 hàng" pitchFamily="34" charset="0"/>
              </a:rPr>
              <a:t>) 45 và </a:t>
            </a:r>
            <a:r>
              <a:rPr lang="en-US" sz="2800" b="1" dirty="0" smtClean="0">
                <a:latin typeface="HP001 4 hàng" pitchFamily="34" charset="0"/>
              </a:rPr>
              <a:t>61;         c</a:t>
            </a:r>
            <a:r>
              <a:rPr lang="en-US" sz="2800" b="1" dirty="0">
                <a:latin typeface="HP001 4 hàng" pitchFamily="34" charset="0"/>
              </a:rPr>
              <a:t>) 1,2 và </a:t>
            </a:r>
            <a:r>
              <a:rPr lang="en-US" sz="2800" b="1" dirty="0" smtClean="0">
                <a:latin typeface="HP001 4 hàng" pitchFamily="34" charset="0"/>
              </a:rPr>
              <a:t>26.</a:t>
            </a:r>
            <a:endParaRPr lang="en-US" sz="2800" b="1" dirty="0">
              <a:latin typeface="HP001 4 hàng"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015" y="2564697"/>
            <a:ext cx="1627909"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001" y="2324735"/>
            <a:ext cx="10239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p:txBody>
          <a:bodyPr/>
          <a:lstStyle/>
          <a:p>
            <a:endParaRPr lang="en-US"/>
          </a:p>
        </p:txBody>
      </p:sp>
    </p:spTree>
    <p:extLst>
      <p:ext uri="{BB962C8B-B14F-4D97-AF65-F5344CB8AC3E}">
        <p14:creationId xmlns:p14="http://schemas.microsoft.com/office/powerpoint/2010/main" val="363754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42"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1000"/>
                                        <p:tgtEl>
                                          <p:spTgt spid="7">
                                            <p:txEl>
                                              <p:pRg st="0" end="0"/>
                                            </p:txEl>
                                          </p:spTgt>
                                        </p:tgtEl>
                                      </p:cBhvr>
                                    </p:animEffect>
                                    <p:anim calcmode="lin" valueType="num">
                                      <p:cBhvr>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p:tgtEl>
                                          <p:spTgt spid="7">
                                            <p:txEl>
                                              <p:pRg st="0" end="0"/>
                                            </p:txEl>
                                          </p:spTgt>
                                        </p:tgtEl>
                                        <p:attrNameLst>
                                          <p:attrName>ppt_y</p:attrName>
                                        </p:attrNameLst>
                                      </p:cBhvr>
                                      <p:tavLst>
                                        <p:tav tm="0">
                                          <p:val>
                                            <p:strVal val="ppt_y"/>
                                          </p:val>
                                        </p:tav>
                                        <p:tav tm="100000">
                                          <p:val>
                                            <p:strVal val="1+ppt_h/2"/>
                                          </p:val>
                                        </p:tav>
                                      </p:tavLst>
                                    </p:anim>
                                    <p:set>
                                      <p:cBhvr>
                                        <p:cTn id="21" dur="1" fill="hold">
                                          <p:stCondLst>
                                            <p:cond delay="499"/>
                                          </p:stCondLst>
                                        </p:cTn>
                                        <p:tgtEl>
                                          <p:spTgt spid="7">
                                            <p:txEl>
                                              <p:pRg st="0" end="0"/>
                                            </p:txEl>
                                          </p:spTgt>
                                        </p:tgtEl>
                                        <p:attrNameLst>
                                          <p:attrName>style.visibility</p:attrName>
                                        </p:attrNameLst>
                                      </p:cBhvr>
                                      <p:to>
                                        <p:strVal val="hidden"/>
                                      </p:to>
                                    </p:set>
                                  </p:childTnLst>
                                </p:cTn>
                              </p:par>
                              <p:par>
                                <p:cTn id="22" presetID="2" presetClass="entr" presetSubtype="4" fill="hold" nodeType="with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1000"/>
                                        <p:tgtEl>
                                          <p:spTgt spid="6">
                                            <p:txEl>
                                              <p:pRg st="0" end="0"/>
                                            </p:txEl>
                                          </p:spTgt>
                                        </p:tgtEl>
                                      </p:cBhvr>
                                    </p:animEffect>
                                    <p:anim calcmode="lin" valueType="num">
                                      <p:cBhvr>
                                        <p:cTn id="3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par>
                                <p:cTn id="43" presetID="16" presetClass="exit" presetSubtype="21" fill="hold" nodeType="withEffect">
                                  <p:stCondLst>
                                    <p:cond delay="0"/>
                                  </p:stCondLst>
                                  <p:childTnLst>
                                    <p:animEffect transition="out" filter="barn(inVertical)">
                                      <p:cBhvr>
                                        <p:cTn id="44" dur="500"/>
                                        <p:tgtEl>
                                          <p:spTgt spid="1026"/>
                                        </p:tgtEl>
                                      </p:cBhvr>
                                    </p:animEffect>
                                    <p:set>
                                      <p:cBhvr>
                                        <p:cTn id="45" dur="1" fill="hold">
                                          <p:stCondLst>
                                            <p:cond delay="499"/>
                                          </p:stCondLst>
                                        </p:cTn>
                                        <p:tgtEl>
                                          <p:spTgt spid="1026"/>
                                        </p:tgtEl>
                                        <p:attrNameLst>
                                          <p:attrName>style.visibility</p:attrName>
                                        </p:attrNameLst>
                                      </p:cBhvr>
                                      <p:to>
                                        <p:strVal val="hidden"/>
                                      </p:to>
                                    </p:set>
                                  </p:childTnLst>
                                </p:cTn>
                              </p:par>
                              <p:par>
                                <p:cTn id="46" presetID="16" presetClass="exit" presetSubtype="21" fill="hold" nodeType="withEffect">
                                  <p:stCondLst>
                                    <p:cond delay="0"/>
                                  </p:stCondLst>
                                  <p:childTnLst>
                                    <p:animEffect transition="out" filter="barn(inVertical)">
                                      <p:cBhvr>
                                        <p:cTn id="47" dur="500"/>
                                        <p:tgtEl>
                                          <p:spTgt spid="1027"/>
                                        </p:tgtEl>
                                      </p:cBhvr>
                                    </p:animEffect>
                                    <p:set>
                                      <p:cBhvr>
                                        <p:cTn id="48" dur="1" fill="hold">
                                          <p:stCondLst>
                                            <p:cond delay="499"/>
                                          </p:stCondLst>
                                        </p:cTn>
                                        <p:tgtEl>
                                          <p:spTgt spid="102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35480"/>
            <a:ext cx="8839200" cy="4389120"/>
          </a:xfrm>
        </p:spPr>
        <p:txBody>
          <a:bodyPr>
            <a:noAutofit/>
          </a:bodyPr>
          <a:lstStyle/>
          <a:p>
            <a:pPr marL="0" indent="0">
              <a:buNone/>
            </a:pPr>
            <a:r>
              <a:rPr lang="en-US" sz="2800" b="1" dirty="0" smtClean="0">
                <a:latin typeface="HP001 4 hàng" pitchFamily="34" charset="0"/>
              </a:rPr>
              <a:t>3</a:t>
            </a:r>
            <a:r>
              <a:rPr lang="en-US" sz="2800" b="1" dirty="0">
                <a:latin typeface="HP001 4 hàng" pitchFamily="34" charset="0"/>
              </a:rPr>
              <a:t>.</a:t>
            </a:r>
            <a:r>
              <a:rPr lang="en-US" sz="2800" b="1" dirty="0" smtClean="0">
                <a:latin typeface="HP001 4 hàng" pitchFamily="34" charset="0"/>
              </a:rPr>
              <a:t> Một lớp học có 25 học sinh, trong đó có 13 học sinh nữ. Hỏi số học sinh nữ chiếm bao nhiêu phần trăm số học sinh của lớp học đó?</a:t>
            </a:r>
          </a:p>
          <a:p>
            <a:pPr marL="0" indent="0">
              <a:buNone/>
            </a:pPr>
            <a:endParaRPr lang="en-US" sz="2800" b="1" dirty="0" smtClean="0">
              <a:latin typeface="HP001 4 hàng" pitchFamily="34" charset="0"/>
            </a:endParaRPr>
          </a:p>
          <a:p>
            <a:pPr marL="0" indent="0" algn="ctr">
              <a:buNone/>
            </a:pPr>
            <a:r>
              <a:rPr lang="en-US" sz="2800" b="1" u="sng" dirty="0">
                <a:latin typeface="HP001 4 hàng" pitchFamily="34" charset="0"/>
              </a:rPr>
              <a:t>Bài giải:</a:t>
            </a:r>
            <a:endParaRPr lang="en-US" sz="2800" b="1" dirty="0">
              <a:latin typeface="HP001 4 hàng" pitchFamily="34" charset="0"/>
            </a:endParaRPr>
          </a:p>
          <a:p>
            <a:pPr marL="0" indent="0">
              <a:buNone/>
            </a:pPr>
            <a:r>
              <a:rPr lang="en-US" sz="2800" b="1" dirty="0" smtClean="0">
                <a:latin typeface="HP001 4 hàng" pitchFamily="34" charset="0"/>
              </a:rPr>
              <a:t>Tỉ </a:t>
            </a:r>
            <a:r>
              <a:rPr lang="en-US" sz="2800" b="1" dirty="0">
                <a:latin typeface="HP001 4 hàng" pitchFamily="34" charset="0"/>
              </a:rPr>
              <a:t>số phần trăm của số học sinh nữ </a:t>
            </a:r>
            <a:r>
              <a:rPr lang="en-US" sz="2800" b="1" dirty="0" smtClean="0">
                <a:latin typeface="HP001 4 hàng" pitchFamily="34" charset="0"/>
              </a:rPr>
              <a:t>và số học sinh </a:t>
            </a:r>
            <a:r>
              <a:rPr lang="en-US" sz="2800" b="1" dirty="0">
                <a:latin typeface="HP001 4 hàng" pitchFamily="34" charset="0"/>
              </a:rPr>
              <a:t>cả lớp là:</a:t>
            </a:r>
          </a:p>
          <a:p>
            <a:pPr marL="0" indent="0" algn="ctr">
              <a:buNone/>
            </a:pPr>
            <a:r>
              <a:rPr lang="en-US" sz="2800" b="1" dirty="0">
                <a:latin typeface="HP001 4 hàng" pitchFamily="34" charset="0"/>
              </a:rPr>
              <a:t>13 : </a:t>
            </a:r>
            <a:r>
              <a:rPr lang="en-US" sz="2800" b="1" dirty="0" smtClean="0">
                <a:latin typeface="HP001 4 hàng" pitchFamily="34" charset="0"/>
              </a:rPr>
              <a:t>25 = </a:t>
            </a:r>
            <a:r>
              <a:rPr lang="en-US" sz="2800" b="1" dirty="0">
                <a:latin typeface="HP001 4 hàng" pitchFamily="34" charset="0"/>
              </a:rPr>
              <a:t>0,52= 52</a:t>
            </a:r>
            <a:r>
              <a:rPr lang="en-US" sz="2800" b="1" dirty="0" smtClean="0">
                <a:latin typeface="HP001 4 hàng" pitchFamily="34" charset="0"/>
              </a:rPr>
              <a:t>%</a:t>
            </a:r>
          </a:p>
          <a:p>
            <a:pPr marL="0" indent="0">
              <a:buNone/>
            </a:pPr>
            <a:r>
              <a:rPr lang="en-US" sz="2800" b="1" dirty="0" smtClean="0">
                <a:latin typeface="HP001 4 hàng" pitchFamily="34" charset="0"/>
              </a:rPr>
              <a:t>                                            </a:t>
            </a:r>
            <a:r>
              <a:rPr lang="en-US" sz="2800" b="1" dirty="0" err="1" smtClean="0">
                <a:latin typeface="HP001 4 hàng" pitchFamily="34" charset="0"/>
              </a:rPr>
              <a:t>Đáp</a:t>
            </a:r>
            <a:r>
              <a:rPr lang="en-US" sz="2800" b="1" dirty="0" smtClean="0">
                <a:latin typeface="HP001 4 hàng" pitchFamily="34" charset="0"/>
              </a:rPr>
              <a:t> số : </a:t>
            </a:r>
            <a:r>
              <a:rPr lang="en-US" sz="2800" b="1" dirty="0">
                <a:latin typeface="HP001 4 hàng" pitchFamily="34" charset="0"/>
              </a:rPr>
              <a:t>52%</a:t>
            </a:r>
          </a:p>
          <a:p>
            <a:pPr marL="0" indent="0">
              <a:buNone/>
            </a:pPr>
            <a:endParaRPr lang="en-US" sz="2800" b="1" dirty="0" smtClean="0">
              <a:latin typeface="HP001 4 hàng" pitchFamily="34" charset="0"/>
            </a:endParaRPr>
          </a:p>
          <a:p>
            <a:pPr marL="0" indent="0">
              <a:buNone/>
            </a:pPr>
            <a:endParaRPr lang="en-US" sz="2800" b="1" dirty="0">
              <a:latin typeface="HP001 4 hàng" pitchFamily="34" charset="0"/>
            </a:endParaRPr>
          </a:p>
        </p:txBody>
      </p:sp>
      <p:cxnSp>
        <p:nvCxnSpPr>
          <p:cNvPr id="5" name="Straight Connector 4"/>
          <p:cNvCxnSpPr/>
          <p:nvPr/>
        </p:nvCxnSpPr>
        <p:spPr>
          <a:xfrm>
            <a:off x="3077308" y="2362200"/>
            <a:ext cx="1905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34200" y="2357936"/>
            <a:ext cx="1676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89808" y="2790092"/>
            <a:ext cx="72528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3200400"/>
            <a:ext cx="3581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04800" y="28194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p:txBody>
          <a:bodyPr/>
          <a:lstStyle/>
          <a:p>
            <a:endParaRPr lang="en-US"/>
          </a:p>
        </p:txBody>
      </p:sp>
    </p:spTree>
    <p:extLst>
      <p:ext uri="{BB962C8B-B14F-4D97-AF65-F5344CB8AC3E}">
        <p14:creationId xmlns:p14="http://schemas.microsoft.com/office/powerpoint/2010/main" val="108086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6089" y="1295400"/>
            <a:ext cx="8229600" cy="1143000"/>
          </a:xfrm>
        </p:spPr>
        <p:txBody>
          <a:bodyPr/>
          <a:lstStyle/>
          <a:p>
            <a:r>
              <a:rPr lang="en-US" b="1" dirty="0" smtClean="0">
                <a:solidFill>
                  <a:srgbClr val="FF0000"/>
                </a:solidFill>
                <a:latin typeface="HP001 4 hàng" pitchFamily="34" charset="0"/>
              </a:rPr>
              <a:t>Trò chơi: “Ô cửa </a:t>
            </a:r>
            <a:r>
              <a:rPr lang="en-US" b="1" smtClean="0">
                <a:solidFill>
                  <a:srgbClr val="FF0000"/>
                </a:solidFill>
                <a:latin typeface="HP001 4 hàng" pitchFamily="34" charset="0"/>
              </a:rPr>
              <a:t>bí ẩn”</a:t>
            </a:r>
            <a:endParaRPr lang="en-US" b="1" dirty="0">
              <a:solidFill>
                <a:srgbClr val="FF0000"/>
              </a:solidFill>
              <a:latin typeface="HP001 4 hàng" pitchFamily="34" charset="0"/>
            </a:endParaRPr>
          </a:p>
        </p:txBody>
      </p:sp>
      <p:sp>
        <p:nvSpPr>
          <p:cNvPr id="3" name="Content Placeholder 2"/>
          <p:cNvSpPr>
            <a:spLocks noGrp="1"/>
          </p:cNvSpPr>
          <p:nvPr>
            <p:ph idx="1"/>
          </p:nvPr>
        </p:nvSpPr>
        <p:spPr/>
        <p:txBody>
          <a:bodyPr>
            <a:normAutofit/>
          </a:bodyPr>
          <a:lstStyle/>
          <a:p>
            <a:pPr marL="0" indent="0">
              <a:buNone/>
            </a:pPr>
            <a:endParaRPr lang="en-US" sz="2800" b="1" dirty="0" smtClean="0"/>
          </a:p>
          <a:p>
            <a:pPr marL="0" indent="0">
              <a:buNone/>
            </a:pPr>
            <a:endParaRPr lang="en-US" sz="2800" b="1" dirty="0"/>
          </a:p>
        </p:txBody>
      </p:sp>
      <p:sp>
        <p:nvSpPr>
          <p:cNvPr id="4" name="Rectangle 3"/>
          <p:cNvSpPr/>
          <p:nvPr/>
        </p:nvSpPr>
        <p:spPr>
          <a:xfrm>
            <a:off x="374073" y="2895600"/>
            <a:ext cx="1967345" cy="3113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smtClean="0">
                <a:solidFill>
                  <a:schemeClr val="tx1">
                    <a:lumMod val="95000"/>
                    <a:lumOff val="5000"/>
                  </a:schemeClr>
                </a:solidFill>
                <a:latin typeface="Times New Roman" pitchFamily="18" charset="0"/>
                <a:cs typeface="Times New Roman" pitchFamily="18" charset="0"/>
                <a:hlinkClick r:id="rId2" action="ppaction://hlinksldjump"/>
              </a:rPr>
              <a:t>1</a:t>
            </a:r>
            <a:endParaRPr lang="en-US" sz="9600" b="1" dirty="0">
              <a:solidFill>
                <a:schemeClr val="tx1">
                  <a:lumMod val="95000"/>
                  <a:lumOff val="5000"/>
                </a:schemeClr>
              </a:solidFill>
              <a:latin typeface="Times New Roman" pitchFamily="18" charset="0"/>
              <a:cs typeface="Times New Roman" pitchFamily="18" charset="0"/>
            </a:endParaRPr>
          </a:p>
        </p:txBody>
      </p:sp>
      <p:sp>
        <p:nvSpPr>
          <p:cNvPr id="5" name="Rectangle 4"/>
          <p:cNvSpPr/>
          <p:nvPr/>
        </p:nvSpPr>
        <p:spPr>
          <a:xfrm>
            <a:off x="2597727" y="2895600"/>
            <a:ext cx="1939637" cy="3099233"/>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smtClean="0">
                <a:solidFill>
                  <a:schemeClr val="tx1">
                    <a:lumMod val="95000"/>
                    <a:lumOff val="5000"/>
                  </a:schemeClr>
                </a:solidFill>
                <a:latin typeface="Times New Roman" pitchFamily="18" charset="0"/>
                <a:cs typeface="Times New Roman" pitchFamily="18" charset="0"/>
                <a:hlinkClick r:id="rId3" action="ppaction://hlinksldjump"/>
              </a:rPr>
              <a:t>2</a:t>
            </a:r>
            <a:endParaRPr lang="en-US" sz="9600" b="1" dirty="0">
              <a:solidFill>
                <a:schemeClr val="tx1">
                  <a:lumMod val="95000"/>
                  <a:lumOff val="5000"/>
                </a:schemeClr>
              </a:solidFill>
              <a:latin typeface="Times New Roman" pitchFamily="18" charset="0"/>
              <a:cs typeface="Times New Roman" pitchFamily="18" charset="0"/>
            </a:endParaRPr>
          </a:p>
        </p:txBody>
      </p:sp>
      <p:sp>
        <p:nvSpPr>
          <p:cNvPr id="6" name="Rectangle 5"/>
          <p:cNvSpPr/>
          <p:nvPr/>
        </p:nvSpPr>
        <p:spPr>
          <a:xfrm>
            <a:off x="6934200" y="2895600"/>
            <a:ext cx="1828800" cy="31130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smtClean="0">
                <a:solidFill>
                  <a:schemeClr val="tx1">
                    <a:lumMod val="95000"/>
                    <a:lumOff val="5000"/>
                  </a:schemeClr>
                </a:solidFill>
                <a:latin typeface="Times New Roman" pitchFamily="18" charset="0"/>
                <a:cs typeface="Times New Roman" pitchFamily="18" charset="0"/>
                <a:hlinkClick r:id="rId4" action="ppaction://hlinksldjump"/>
              </a:rPr>
              <a:t>4</a:t>
            </a:r>
            <a:endParaRPr lang="en-US" sz="9600" b="1" dirty="0">
              <a:solidFill>
                <a:schemeClr val="tx1">
                  <a:lumMod val="95000"/>
                  <a:lumOff val="5000"/>
                </a:schemeClr>
              </a:solidFill>
              <a:latin typeface="Times New Roman" pitchFamily="18" charset="0"/>
              <a:cs typeface="Times New Roman" pitchFamily="18" charset="0"/>
            </a:endParaRPr>
          </a:p>
        </p:txBody>
      </p:sp>
      <p:sp>
        <p:nvSpPr>
          <p:cNvPr id="7" name="Rectangle 6"/>
          <p:cNvSpPr/>
          <p:nvPr/>
        </p:nvSpPr>
        <p:spPr>
          <a:xfrm>
            <a:off x="4772891" y="2862513"/>
            <a:ext cx="1911927" cy="311846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smtClean="0">
                <a:solidFill>
                  <a:schemeClr val="tx1">
                    <a:lumMod val="95000"/>
                    <a:lumOff val="5000"/>
                  </a:schemeClr>
                </a:solidFill>
                <a:latin typeface="Times New Roman" pitchFamily="18" charset="0"/>
                <a:cs typeface="Times New Roman" pitchFamily="18" charset="0"/>
                <a:hlinkClick r:id="rId5" action="ppaction://hlinksldjump"/>
              </a:rPr>
              <a:t>3</a:t>
            </a:r>
            <a:endParaRPr lang="en-US" sz="9600" b="1" dirty="0">
              <a:solidFill>
                <a:schemeClr val="tx1">
                  <a:lumMod val="95000"/>
                  <a:lumOff val="5000"/>
                </a:schemeClr>
              </a:solidFill>
              <a:latin typeface="Times New Roman" pitchFamily="18" charset="0"/>
              <a:cs typeface="Times New Roman" pitchFamily="18" charset="0"/>
            </a:endParaRPr>
          </a:p>
        </p:txBody>
      </p:sp>
      <p:sp>
        <p:nvSpPr>
          <p:cNvPr id="8" name="Oval 7"/>
          <p:cNvSpPr/>
          <p:nvPr/>
        </p:nvSpPr>
        <p:spPr>
          <a:xfrm>
            <a:off x="419100" y="4114800"/>
            <a:ext cx="228600" cy="22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8581" y="4122752"/>
            <a:ext cx="2492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4654" y="4090445"/>
            <a:ext cx="2492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2618" y="4074134"/>
            <a:ext cx="2492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609600"/>
            <a:ext cx="1828800" cy="196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4780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7"/>
                                        </p:tgtEl>
                                        <p:attrNameLst>
                                          <p:attrName>ppt_x</p:attrName>
                                        </p:attrNameLst>
                                      </p:cBhvr>
                                      <p:tavLst>
                                        <p:tav tm="0">
                                          <p:val>
                                            <p:strVal val="ppt_x"/>
                                          </p:val>
                                        </p:tav>
                                        <p:tav tm="100000">
                                          <p:val>
                                            <p:strVal val="ppt_x"/>
                                          </p:val>
                                        </p:tav>
                                      </p:tavLst>
                                    </p:anim>
                                    <p:anim calcmode="lin" valueType="num">
                                      <p:cBhvr additive="base">
                                        <p:cTn id="14" dur="500"/>
                                        <p:tgtEl>
                                          <p:spTgt spid="7"/>
                                        </p:tgtEl>
                                        <p:attrNameLst>
                                          <p:attrName>ppt_y</p:attrName>
                                        </p:attrNameLst>
                                      </p:cBhvr>
                                      <p:tavLst>
                                        <p:tav tm="0">
                                          <p:val>
                                            <p:strVal val="ppt_y"/>
                                          </p:val>
                                        </p:tav>
                                        <p:tav tm="100000">
                                          <p:val>
                                            <p:strVal val="1+ppt_h/2"/>
                                          </p:val>
                                        </p:tav>
                                      </p:tavLst>
                                    </p:anim>
                                    <p:set>
                                      <p:cBhvr>
                                        <p:cTn id="1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6"/>
                                        </p:tgtEl>
                                        <p:attrNameLst>
                                          <p:attrName>ppt_x</p:attrName>
                                        </p:attrNameLst>
                                      </p:cBhvr>
                                      <p:tavLst>
                                        <p:tav tm="0">
                                          <p:val>
                                            <p:strVal val="ppt_x"/>
                                          </p:val>
                                        </p:tav>
                                        <p:tav tm="100000">
                                          <p:val>
                                            <p:strVal val="ppt_x"/>
                                          </p:val>
                                        </p:tav>
                                      </p:tavLst>
                                    </p:anim>
                                    <p:anim calcmode="lin" valueType="num">
                                      <p:cBhvr additive="base">
                                        <p:cTn id="28" dur="500"/>
                                        <p:tgtEl>
                                          <p:spTgt spid="6"/>
                                        </p:tgtEl>
                                        <p:attrNameLst>
                                          <p:attrName>ppt_y</p:attrName>
                                        </p:attrNameLst>
                                      </p:cBhvr>
                                      <p:tavLst>
                                        <p:tav tm="0">
                                          <p:val>
                                            <p:strVal val="ppt_y"/>
                                          </p:val>
                                        </p:tav>
                                        <p:tav tm="100000">
                                          <p:val>
                                            <p:strVal val="1+ppt_h/2"/>
                                          </p:val>
                                        </p:tav>
                                      </p:tavLst>
                                    </p:anim>
                                    <p:set>
                                      <p:cBhvr>
                                        <p:cTn id="2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4" grpId="0" animBg="1"/>
      <p:bldP spid="5" grpId="0" animBg="1"/>
      <p:bldP spid="6" grpId="0" animBg="1"/>
      <p:bldP spid="7"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1150</TotalTime>
  <Words>634</Words>
  <Application>Microsoft Office PowerPoint</Application>
  <PresentationFormat>On-screen Show (4:3)</PresentationFormat>
  <Paragraphs>84</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Flow</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“Ô cửa bí ẩn”</vt:lpstr>
      <vt:lpstr>PowerPoint Presentation</vt:lpstr>
      <vt:lpstr>PowerPoint Presentation</vt:lpstr>
      <vt:lpstr>PowerPoint Presentation</vt:lpstr>
      <vt:lpstr>PowerPoint Presentation</vt:lpstr>
      <vt:lpstr>PowerPoint Presentation</vt:lpstr>
      <vt:lpstr>Tặng bạn 1 phần quà</vt:lpstr>
      <vt:lpstr> Tặng bạn bông hoa điểm 10 nào!</vt:lpstr>
      <vt:lpstr> Tặng bạn 1 phần quà</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huy_ctn</dc:creator>
  <cp:lastModifiedBy>Admin</cp:lastModifiedBy>
  <cp:revision>143</cp:revision>
  <dcterms:created xsi:type="dcterms:W3CDTF">2016-11-03T02:59:00Z</dcterms:created>
  <dcterms:modified xsi:type="dcterms:W3CDTF">2018-12-17T02:02:51Z</dcterms:modified>
</cp:coreProperties>
</file>