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73" r:id="rId4"/>
    <p:sldId id="274" r:id="rId5"/>
    <p:sldId id="275" r:id="rId6"/>
    <p:sldId id="276" r:id="rId7"/>
    <p:sldId id="26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06BA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2181" autoAdjust="0"/>
  </p:normalViewPr>
  <p:slideViewPr>
    <p:cSldViewPr snapToGrid="0">
      <p:cViewPr varScale="1">
        <p:scale>
          <a:sx n="68" d="100"/>
          <a:sy n="68" d="100"/>
        </p:scale>
        <p:origin x="59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384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359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75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661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798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98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12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77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791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211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163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17E3-6A89-4095-BD30-16657B828D0B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540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430745" y="53924"/>
            <a:ext cx="11460163" cy="562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Chính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tả</a:t>
            </a:r>
            <a:endParaRPr lang="en-US" altLang="en-US" sz="2800" dirty="0">
              <a:solidFill>
                <a:schemeClr val="hlink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83213" y="1008473"/>
            <a:ext cx="10199077" cy="5736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548560882"/>
      </p:ext>
    </p:extLst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430745" y="53924"/>
            <a:ext cx="11460163" cy="562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Chính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tả</a:t>
            </a:r>
            <a:endParaRPr lang="en-US" altLang="en-US" sz="2800" dirty="0">
              <a:solidFill>
                <a:schemeClr val="hlink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39065" y="1007182"/>
            <a:ext cx="5229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dũng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15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TextBox 12"/>
          <p:cNvSpPr txBox="1"/>
          <p:nvPr/>
        </p:nvSpPr>
        <p:spPr>
          <a:xfrm>
            <a:off x="1181686" y="1463035"/>
            <a:ext cx="990365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dám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triều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Tống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thảm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Bạch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ám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Giang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cữu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khóc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mệnh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Điếu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“Ai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Ai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533394170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430745" y="53924"/>
            <a:ext cx="11460163" cy="562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Chính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tả</a:t>
            </a:r>
            <a:endParaRPr lang="en-US" altLang="en-US" sz="2800" dirty="0">
              <a:solidFill>
                <a:schemeClr val="hlink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39065" y="1007182"/>
            <a:ext cx="5229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dũng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81686" y="1955415"/>
            <a:ext cx="990365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dám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triều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Hán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Tống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thảm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bại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Bạch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Đằng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giận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ám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hài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Giang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Tông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tận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cữu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khóc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    -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nhục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mệnh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Điếu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: “Ai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. Ai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.”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2405575" y="4107766"/>
            <a:ext cx="1181687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1280160" y="4965895"/>
            <a:ext cx="1055077" cy="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6895146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Rectangle 2"/>
          <p:cNvSpPr/>
          <p:nvPr/>
        </p:nvSpPr>
        <p:spPr>
          <a:xfrm>
            <a:off x="599090" y="1768132"/>
            <a:ext cx="44512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486400" algn="l"/>
              </a:tabLst>
            </a:pP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-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Vieát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töø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khoù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ôû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baûng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con:</a:t>
            </a:r>
          </a:p>
        </p:txBody>
      </p:sp>
      <p:sp>
        <p:nvSpPr>
          <p:cNvPr id="2" name="Rectangle 1"/>
          <p:cNvSpPr/>
          <p:nvPr/>
        </p:nvSpPr>
        <p:spPr>
          <a:xfrm>
            <a:off x="5032679" y="1778136"/>
            <a:ext cx="18745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cữu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08319" y="2270512"/>
            <a:ext cx="20677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cổ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430745" y="53924"/>
            <a:ext cx="11460163" cy="562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Chính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tả</a:t>
            </a:r>
            <a:endParaRPr lang="en-US" altLang="en-US" sz="2800" dirty="0">
              <a:solidFill>
                <a:schemeClr val="hlink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39065" y="1007182"/>
            <a:ext cx="5229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dũng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173216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  <p:bldP spid="11" grpId="0"/>
      <p:bldP spid="11" grpId="1"/>
      <p:bldP spid="11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Rectangle 2"/>
          <p:cNvSpPr/>
          <p:nvPr/>
        </p:nvSpPr>
        <p:spPr>
          <a:xfrm>
            <a:off x="1105538" y="1388296"/>
            <a:ext cx="29399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486400" algn="l"/>
              </a:tabLst>
            </a:pP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- 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Nghe-Vieát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81686" y="1955415"/>
            <a:ext cx="990365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dám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triều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Hán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Tống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thảm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bại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Bạch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Đằng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giận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ám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hài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Giang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Tông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tận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cữu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khóc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    -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nhục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mệnh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Điếu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: “Ai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. Ai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.”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539065" y="1007182"/>
            <a:ext cx="5229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dũng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177043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14" y="4289"/>
              <a:ext cx="781" cy="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82" y="4361"/>
              <a:ext cx="1134" cy="8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6" name="Rectangle 25"/>
          <p:cNvSpPr/>
          <p:nvPr/>
        </p:nvSpPr>
        <p:spPr>
          <a:xfrm>
            <a:off x="1493698" y="1397108"/>
            <a:ext cx="35524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486400" algn="l"/>
              </a:tabLst>
            </a:pP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-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Luyeän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taäp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: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539065" y="1007182"/>
            <a:ext cx="5229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dũng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477106" y="1899136"/>
            <a:ext cx="4965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2)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Tìm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từ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463035" y="2349303"/>
            <a:ext cx="10016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a)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Chứa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tiếng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bắt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đầu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bằng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>
                <a:latin typeface="Arial" pitchFamily="34" charset="0"/>
                <a:cs typeface="Arial" pitchFamily="34" charset="0"/>
              </a:rPr>
              <a:t>r, d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hoặc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latin typeface="Arial" pitchFamily="34" charset="0"/>
                <a:cs typeface="Arial" pitchFamily="34" charset="0"/>
              </a:rPr>
              <a:t>gi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nghĩa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như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505240" y="2785399"/>
            <a:ext cx="41499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Giữ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lại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để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dùng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516960" y="3219159"/>
            <a:ext cx="41499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Biết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rõ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thành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thạo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514612" y="3652919"/>
            <a:ext cx="10020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Đồ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đựng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bằng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nứa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đáy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phẳng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thành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cao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488822" y="4105455"/>
            <a:ext cx="104405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b)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Chứa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tiếng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latin typeface="Arial" pitchFamily="34" charset="0"/>
                <a:cs typeface="Arial" pitchFamily="34" charset="0"/>
              </a:rPr>
              <a:t>thanh</a:t>
            </a:r>
            <a:r>
              <a:rPr lang="en-US" sz="28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latin typeface="Arial" pitchFamily="34" charset="0"/>
                <a:cs typeface="Arial" pitchFamily="34" charset="0"/>
              </a:rPr>
              <a:t>hỏi</a:t>
            </a:r>
            <a:r>
              <a:rPr lang="en-US" sz="28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hoặc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latin typeface="Arial" pitchFamily="34" charset="0"/>
                <a:cs typeface="Arial" pitchFamily="34" charset="0"/>
              </a:rPr>
              <a:t>thanh</a:t>
            </a:r>
            <a:r>
              <a:rPr lang="en-US" sz="28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latin typeface="Arial" pitchFamily="34" charset="0"/>
                <a:cs typeface="Arial" pitchFamily="34" charset="0"/>
              </a:rPr>
              <a:t>ngã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nghĩa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như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531028" y="4569687"/>
            <a:ext cx="71909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Dám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đương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đầu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khó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khăn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nguy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hiểm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542748" y="5003447"/>
            <a:ext cx="76715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Lớp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mỏng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bọc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ngoài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cây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quả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540400" y="5437207"/>
            <a:ext cx="4719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Đồng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nghĩa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latin typeface="Arial" pitchFamily="34" charset="0"/>
                <a:cs typeface="Arial" pitchFamily="34" charset="0"/>
              </a:rPr>
              <a:t>giữ</a:t>
            </a:r>
            <a:r>
              <a:rPr lang="en-US" sz="28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latin typeface="Arial" pitchFamily="34" charset="0"/>
                <a:cs typeface="Arial" pitchFamily="34" charset="0"/>
              </a:rPr>
              <a:t>gìn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994025" y="2785399"/>
            <a:ext cx="211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>
                <a:solidFill>
                  <a:srgbClr val="1306BA"/>
                </a:solidFill>
                <a:latin typeface="Arial" pitchFamily="34" charset="0"/>
                <a:cs typeface="Arial" pitchFamily="34" charset="0"/>
              </a:rPr>
              <a:t>Dành</a:t>
            </a:r>
            <a:r>
              <a:rPr lang="en-US" sz="2800" b="1" i="1" dirty="0">
                <a:solidFill>
                  <a:srgbClr val="1306BA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1306BA"/>
                </a:solidFill>
                <a:latin typeface="Arial" pitchFamily="34" charset="0"/>
                <a:cs typeface="Arial" pitchFamily="34" charset="0"/>
              </a:rPr>
              <a:t>dụm</a:t>
            </a:r>
            <a:endParaRPr lang="en-US" sz="2800" b="1" i="1" dirty="0">
              <a:solidFill>
                <a:srgbClr val="1306BA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017469" y="2783051"/>
            <a:ext cx="1856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>
                <a:solidFill>
                  <a:srgbClr val="1306BA"/>
                </a:solidFill>
                <a:latin typeface="Arial" pitchFamily="34" charset="0"/>
                <a:cs typeface="Arial" pitchFamily="34" charset="0"/>
              </a:rPr>
              <a:t>Để</a:t>
            </a:r>
            <a:r>
              <a:rPr lang="en-US" sz="2800" b="1" i="1" dirty="0">
                <a:solidFill>
                  <a:srgbClr val="1306BA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1306BA"/>
                </a:solidFill>
                <a:latin typeface="Arial" pitchFamily="34" charset="0"/>
                <a:cs typeface="Arial" pitchFamily="34" charset="0"/>
              </a:rPr>
              <a:t>dành</a:t>
            </a:r>
            <a:endParaRPr lang="en-US" sz="2800" b="1" i="1" dirty="0">
              <a:solidFill>
                <a:srgbClr val="1306BA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794725" y="3219159"/>
            <a:ext cx="10996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>
                <a:solidFill>
                  <a:srgbClr val="1306BA"/>
                </a:solidFill>
                <a:latin typeface="Arial" pitchFamily="34" charset="0"/>
                <a:cs typeface="Arial" pitchFamily="34" charset="0"/>
              </a:rPr>
              <a:t>rành</a:t>
            </a:r>
            <a:endParaRPr lang="en-US" sz="2800" b="1" i="1" dirty="0">
              <a:solidFill>
                <a:srgbClr val="1306BA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763069" y="3230879"/>
            <a:ext cx="1749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>
                <a:solidFill>
                  <a:srgbClr val="1306BA"/>
                </a:solidFill>
                <a:latin typeface="Arial" pitchFamily="34" charset="0"/>
                <a:cs typeface="Arial" pitchFamily="34" charset="0"/>
              </a:rPr>
              <a:t>Rành</a:t>
            </a:r>
            <a:r>
              <a:rPr lang="en-US" sz="2800" b="1" i="1" dirty="0">
                <a:solidFill>
                  <a:srgbClr val="1306BA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1306BA"/>
                </a:solidFill>
                <a:latin typeface="Arial" pitchFamily="34" charset="0"/>
                <a:cs typeface="Arial" pitchFamily="34" charset="0"/>
              </a:rPr>
              <a:t>rẽ</a:t>
            </a:r>
            <a:endParaRPr lang="en-US" sz="2800" b="1" i="1" dirty="0">
              <a:solidFill>
                <a:srgbClr val="1306BA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9730244" y="3652919"/>
            <a:ext cx="2227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>
                <a:solidFill>
                  <a:srgbClr val="1306BA"/>
                </a:solidFill>
                <a:latin typeface="Arial" pitchFamily="34" charset="0"/>
                <a:cs typeface="Arial" pitchFamily="34" charset="0"/>
              </a:rPr>
              <a:t>Cái</a:t>
            </a:r>
            <a:r>
              <a:rPr lang="en-US" sz="2800" b="1" i="1" dirty="0">
                <a:solidFill>
                  <a:srgbClr val="1306BA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1306BA"/>
                </a:solidFill>
                <a:latin typeface="Arial" pitchFamily="34" charset="0"/>
                <a:cs typeface="Arial" pitchFamily="34" charset="0"/>
              </a:rPr>
              <a:t>giành</a:t>
            </a:r>
            <a:endParaRPr lang="en-US" sz="2800" b="1" i="1" dirty="0">
              <a:solidFill>
                <a:srgbClr val="1306BA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8534384" y="4553244"/>
            <a:ext cx="2325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>
                <a:solidFill>
                  <a:srgbClr val="1306BA"/>
                </a:solidFill>
                <a:latin typeface="Arial" pitchFamily="34" charset="0"/>
                <a:cs typeface="Arial" pitchFamily="34" charset="0"/>
              </a:rPr>
              <a:t>Dũng</a:t>
            </a:r>
            <a:r>
              <a:rPr lang="en-US" sz="2800" b="1" i="1" dirty="0">
                <a:solidFill>
                  <a:srgbClr val="1306BA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1306BA"/>
                </a:solidFill>
                <a:latin typeface="Arial" pitchFamily="34" charset="0"/>
                <a:cs typeface="Arial" pitchFamily="34" charset="0"/>
              </a:rPr>
              <a:t>cảm</a:t>
            </a:r>
            <a:endParaRPr lang="en-US" sz="2800" b="1" i="1" dirty="0">
              <a:solidFill>
                <a:srgbClr val="1306BA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8058429" y="4991686"/>
            <a:ext cx="9026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>
                <a:solidFill>
                  <a:srgbClr val="1306BA"/>
                </a:solidFill>
                <a:latin typeface="Arial" pitchFamily="34" charset="0"/>
                <a:cs typeface="Arial" pitchFamily="34" charset="0"/>
              </a:rPr>
              <a:t>Vỏ</a:t>
            </a:r>
            <a:endParaRPr lang="en-US" sz="2800" b="1" i="1" dirty="0">
              <a:solidFill>
                <a:srgbClr val="1306BA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695056" y="5427786"/>
            <a:ext cx="13669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>
                <a:solidFill>
                  <a:srgbClr val="1306BA"/>
                </a:solidFill>
                <a:latin typeface="Arial" pitchFamily="34" charset="0"/>
                <a:cs typeface="Arial" pitchFamily="34" charset="0"/>
              </a:rPr>
              <a:t>Bảo</a:t>
            </a:r>
            <a:r>
              <a:rPr lang="en-US" sz="2800" b="1" i="1" dirty="0">
                <a:solidFill>
                  <a:srgbClr val="1306BA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1306BA"/>
                </a:solidFill>
                <a:latin typeface="Arial" pitchFamily="34" charset="0"/>
                <a:cs typeface="Arial" pitchFamily="34" charset="0"/>
              </a:rPr>
              <a:t>vệ</a:t>
            </a:r>
            <a:endParaRPr lang="en-US" sz="2800" b="1" i="1" dirty="0">
              <a:solidFill>
                <a:srgbClr val="1306BA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2118331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44" dur="500" autoRev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648D6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" dur="500" autoRev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648D6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6" dur="500" autoRev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2" dur="500" autoRev="1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648D6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3" dur="500" autoRev="1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648D6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4" dur="500" autoRev="1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80" dur="500" autoRev="1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648D6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1" dur="500" autoRev="1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648D6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2" dur="500" autoRev="1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92" dur="500" autoRev="1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3" dur="500" autoRev="1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4" dur="500" autoRev="1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9" dur="80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0" dur="80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80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05" dur="500" autoRev="1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6" dur="500" autoRev="1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7" dur="500" autoRev="1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2" dur="80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3" dur="80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80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18" dur="500" autoRev="1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9" dur="500" autoRev="1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0" dur="500" autoRev="1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5" dur="80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6" dur="80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80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2" grpId="0"/>
      <p:bldP spid="37" grpId="0"/>
      <p:bldP spid="38" grpId="0"/>
      <p:bldP spid="38" grpId="1"/>
      <p:bldP spid="39" grpId="0"/>
      <p:bldP spid="39" grpId="1"/>
      <p:bldP spid="40" grpId="0"/>
      <p:bldP spid="40" grpId="1"/>
      <p:bldP spid="41" grpId="0"/>
      <p:bldP spid="42" grpId="0"/>
      <p:bldP spid="42" grpId="1"/>
      <p:bldP spid="43" grpId="0"/>
      <p:bldP spid="43" grpId="1"/>
      <p:bldP spid="44" grpId="0"/>
      <p:bldP spid="44" grpId="1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extBox 1"/>
          <p:cNvSpPr txBox="1"/>
          <p:nvPr/>
        </p:nvSpPr>
        <p:spPr>
          <a:xfrm>
            <a:off x="1743496" y="2554010"/>
            <a:ext cx="86201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39065" y="1007182"/>
            <a:ext cx="5229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dũng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48776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847</TotalTime>
  <Words>529</Words>
  <Application>Microsoft Office PowerPoint</Application>
  <PresentationFormat>Widescreen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VNI-Times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LENOVO</cp:lastModifiedBy>
  <cp:revision>76</cp:revision>
  <dcterms:created xsi:type="dcterms:W3CDTF">2017-11-24T09:12:01Z</dcterms:created>
  <dcterms:modified xsi:type="dcterms:W3CDTF">2021-03-11T07:54:35Z</dcterms:modified>
</cp:coreProperties>
</file>