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70" r:id="rId2"/>
    <p:sldId id="258" r:id="rId3"/>
    <p:sldId id="260" r:id="rId4"/>
    <p:sldId id="261" r:id="rId5"/>
    <p:sldId id="262" r:id="rId6"/>
    <p:sldId id="263" r:id="rId7"/>
    <p:sldId id="271" r:id="rId8"/>
    <p:sldId id="264" r:id="rId9"/>
    <p:sldId id="266" r:id="rId10"/>
    <p:sldId id="267" r:id="rId11"/>
    <p:sldId id="268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D6009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90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3F0BDB8-5010-4CC9-9816-B1582EA7A599}" type="datetimeFigureOut">
              <a:rPr lang="en-US" smtClean="0"/>
              <a:t>13/3/2019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872EEFA-58A9-49C7-BB02-5C5DC9D206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BDB8-5010-4CC9-9816-B1582EA7A599}" type="datetimeFigureOut">
              <a:rPr lang="en-US" smtClean="0"/>
              <a:t>13/3/2019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EEFA-58A9-49C7-BB02-5C5DC9D206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BDB8-5010-4CC9-9816-B1582EA7A599}" type="datetimeFigureOut">
              <a:rPr lang="en-US" smtClean="0"/>
              <a:t>13/3/2019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EEFA-58A9-49C7-BB02-5C5DC9D206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EF70A-5EB9-422B-B753-18534D630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91480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BDB8-5010-4CC9-9816-B1582EA7A599}" type="datetimeFigureOut">
              <a:rPr lang="en-US" smtClean="0"/>
              <a:t>13/3/2019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EEFA-58A9-49C7-BB02-5C5DC9D206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BDB8-5010-4CC9-9816-B1582EA7A599}" type="datetimeFigureOut">
              <a:rPr lang="en-US" smtClean="0"/>
              <a:t>13/3/2019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EEFA-58A9-49C7-BB02-5C5DC9D206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BDB8-5010-4CC9-9816-B1582EA7A599}" type="datetimeFigureOut">
              <a:rPr lang="en-US" smtClean="0"/>
              <a:t>13/3/2019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EEFA-58A9-49C7-BB02-5C5DC9D206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BDB8-5010-4CC9-9816-B1582EA7A599}" type="datetimeFigureOut">
              <a:rPr lang="en-US" smtClean="0"/>
              <a:t>13/3/2019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EEFA-58A9-49C7-BB02-5C5DC9D2069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BDB8-5010-4CC9-9816-B1582EA7A599}" type="datetimeFigureOut">
              <a:rPr lang="en-US" smtClean="0"/>
              <a:t>13/3/2019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EEFA-58A9-49C7-BB02-5C5DC9D206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BDB8-5010-4CC9-9816-B1582EA7A599}" type="datetimeFigureOut">
              <a:rPr lang="en-US" smtClean="0"/>
              <a:t>13/3/2019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EEFA-58A9-49C7-BB02-5C5DC9D206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3F0BDB8-5010-4CC9-9816-B1582EA7A599}" type="datetimeFigureOut">
              <a:rPr lang="en-US" smtClean="0"/>
              <a:t>13/3/2019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872EEFA-58A9-49C7-BB02-5C5DC9D206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3F0BDB8-5010-4CC9-9816-B1582EA7A599}" type="datetimeFigureOut">
              <a:rPr lang="en-US" smtClean="0"/>
              <a:t>13/3/2019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872EEFA-58A9-49C7-BB02-5C5DC9D206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3F0BDB8-5010-4CC9-9816-B1582EA7A599}" type="datetimeFigureOut">
              <a:rPr lang="en-US" smtClean="0"/>
              <a:t>13/3/2019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872EEFA-58A9-49C7-BB02-5C5DC9D206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8.gif"/><Relationship Id="rId7" Type="http://schemas.openxmlformats.org/officeDocument/2006/relationships/image" Target="../media/image15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14.gif"/><Relationship Id="rId10" Type="http://schemas.openxmlformats.org/officeDocument/2006/relationships/image" Target="../media/image18.gif"/><Relationship Id="rId4" Type="http://schemas.openxmlformats.org/officeDocument/2006/relationships/image" Target="../media/image13.gif"/><Relationship Id="rId9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12-04-58\Toan\Tuan-27\27-3\Beethoven's%20Symphony%20No.%209%20(Scherzo).wma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714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2286000"/>
            <a:ext cx="8763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igh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spc="0" dirty="0" smtClean="0">
                <a:ln w="0"/>
                <a:solidFill>
                  <a:srgbClr val="D60093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CHÀO MỪNG CÔ VÀ CÁC EM HỌC SINH</a:t>
            </a:r>
            <a:endParaRPr lang="en-US" sz="6600" b="1" cap="all" spc="0" dirty="0">
              <a:ln w="0"/>
              <a:solidFill>
                <a:srgbClr val="D60093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059" y="76200"/>
            <a:ext cx="10291549" cy="2895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486400"/>
            <a:ext cx="6477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3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1237455" y="762000"/>
            <a:ext cx="853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 u="sng" dirty="0" err="1">
                <a:solidFill>
                  <a:srgbClr val="FF00FF"/>
                </a:solidFill>
                <a:latin typeface="Arial" charset="0"/>
              </a:rPr>
              <a:t>Bài</a:t>
            </a:r>
            <a:r>
              <a:rPr lang="en-US" sz="3200" b="1" u="sng" dirty="0">
                <a:solidFill>
                  <a:srgbClr val="FF00FF"/>
                </a:solidFill>
                <a:latin typeface="Arial" charset="0"/>
              </a:rPr>
              <a:t> 4</a:t>
            </a:r>
            <a:r>
              <a:rPr lang="en-US" sz="3200" dirty="0">
                <a:solidFill>
                  <a:srgbClr val="FF00FF"/>
                </a:solidFill>
                <a:latin typeface="Arial" charset="0"/>
              </a:rPr>
              <a:t>: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idx="1"/>
          </p:nvPr>
        </p:nvSpPr>
        <p:spPr>
          <a:xfrm>
            <a:off x="304800" y="2297350"/>
            <a:ext cx="8610600" cy="259080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en-US" sz="3600" dirty="0" smtClean="0">
                <a:latin typeface="Times New Roman" pitchFamily="18" charset="0"/>
              </a:rPr>
              <a:t>1phút 15giây = 75giây</a:t>
            </a:r>
          </a:p>
          <a:p>
            <a:pPr algn="ctr" eaLnBrk="1" hangingPunct="1">
              <a:buFontTx/>
              <a:buNone/>
            </a:pPr>
            <a:r>
              <a:rPr lang="en-US" sz="3600" dirty="0" err="1" smtClean="0">
                <a:latin typeface="Times New Roman" pitchFamily="18" charset="0"/>
              </a:rPr>
              <a:t>Quãng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đường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đi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kăng-gu-ru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</a:rPr>
              <a:t>:</a:t>
            </a:r>
          </a:p>
          <a:p>
            <a:pPr algn="ctr" eaLnBrk="1" hangingPunct="1">
              <a:buFontTx/>
              <a:buNone/>
            </a:pPr>
            <a:r>
              <a:rPr lang="en-US" sz="3600" dirty="0" smtClean="0">
                <a:latin typeface="Times New Roman" pitchFamily="18" charset="0"/>
              </a:rPr>
              <a:t>14 x 75 = 1050(m)</a:t>
            </a:r>
          </a:p>
          <a:p>
            <a:pPr algn="ctr" eaLnBrk="1" hangingPunct="1">
              <a:buFontTx/>
              <a:buNone/>
            </a:pPr>
            <a:r>
              <a:rPr lang="en-US" sz="3600" dirty="0" err="1" smtClean="0">
                <a:latin typeface="Times New Roman" pitchFamily="18" charset="0"/>
              </a:rPr>
              <a:t>Đáp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</a:rPr>
              <a:t>: 1050m</a:t>
            </a:r>
          </a:p>
        </p:txBody>
      </p:sp>
      <p:sp>
        <p:nvSpPr>
          <p:cNvPr id="13317" name="WordArt 8"/>
          <p:cNvSpPr>
            <a:spLocks noChangeArrowheads="1" noChangeShapeType="1" noTextEdit="1"/>
          </p:cNvSpPr>
          <p:nvPr/>
        </p:nvSpPr>
        <p:spPr bwMode="auto">
          <a:xfrm>
            <a:off x="3733800" y="1536487"/>
            <a:ext cx="1323975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Giải</a:t>
            </a:r>
            <a:r>
              <a:rPr lang="en-US" sz="3600" b="1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6793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861" y="-19334"/>
            <a:ext cx="91303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1" y="2408219"/>
            <a:ext cx="8991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Wide Latin" pitchFamily="18" charset="0"/>
              </a:rPr>
              <a:t>THANK YOU</a:t>
            </a:r>
            <a:endParaRPr lang="en-US" sz="6000" b="1" dirty="0">
              <a:solidFill>
                <a:srgbClr val="FF0000"/>
              </a:solidFill>
              <a:latin typeface="Wide Lati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4" y="5283863"/>
            <a:ext cx="1523999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34"/>
            <a:ext cx="7505131" cy="752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491" y="-470445"/>
            <a:ext cx="1905000" cy="34238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31" y="6348128"/>
            <a:ext cx="1786150" cy="5810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332576"/>
            <a:ext cx="2057400" cy="55575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30" y="147282"/>
            <a:ext cx="8229030" cy="3276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6" y="112025"/>
            <a:ext cx="8038531" cy="34214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767" y="5283863"/>
            <a:ext cx="1219200" cy="1625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348" y="1241496"/>
            <a:ext cx="1934480" cy="561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5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91 0.02961 L 0.04427 0.06962 C 0.06979 0.07863 0.10781 0.08349 0.14739 0.08349 C 0.19253 0.08349 0.22864 0.07863 0.25399 0.06962 L 0.37552 0.02961 " pathEditMode="relative" rAng="0" ptsTypes="FffFF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22" y="26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54 3.395E-6 L -0.28854 3.395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1" name="Beethoven's Symphony No. 9 (Scherzo)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67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" y="3174"/>
            <a:ext cx="9139767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3600" y="1785582"/>
            <a:ext cx="556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3430586"/>
            <a:ext cx="5943600" cy="1217614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 TÌM ẨN SỐ </a:t>
            </a:r>
            <a:endParaRPr lang="en-US" sz="2800" b="1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01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42" fill="hold"/>
                                        <p:tgtEl>
                                          <p:spTgt spid="204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idx="1"/>
          </p:nvPr>
        </p:nvSpPr>
        <p:spPr>
          <a:xfrm>
            <a:off x="1291988" y="2286000"/>
            <a:ext cx="6324600" cy="1219200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en-US" sz="3600" dirty="0" err="1" smtClean="0">
                <a:latin typeface="Times New Roman" pitchFamily="18" charset="0"/>
              </a:rPr>
              <a:t>Muốn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tính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quãng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đường</a:t>
            </a:r>
            <a:r>
              <a:rPr lang="en-US" sz="3600" dirty="0" smtClean="0">
                <a:latin typeface="Times New Roman" pitchFamily="18" charset="0"/>
              </a:rPr>
              <a:t> ta </a:t>
            </a:r>
            <a:r>
              <a:rPr lang="en-US" sz="3600" dirty="0" err="1" smtClean="0">
                <a:latin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như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thế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</a:rPr>
              <a:t>?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188493" y="3886200"/>
            <a:ext cx="6781800" cy="167640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Muốn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tính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quãng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ta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lấy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vận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tốc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thời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gian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s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= v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x 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71800" y="1294121"/>
            <a:ext cx="374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5248" y="3528030"/>
            <a:ext cx="6550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v= 15 km/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, t= 2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            s= ? km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4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24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24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build="p"/>
      <p:bldP spid="10248" grpId="0" animBg="1"/>
      <p:bldP spid="10248" grpId="1" uiExpand="1" build="allAtOnce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93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9315" y="1905000"/>
            <a:ext cx="7843624" cy="1600200"/>
          </a:xfrm>
        </p:spPr>
        <p:txBody>
          <a:bodyPr>
            <a:normAutofit fontScale="92500"/>
          </a:bodyPr>
          <a:lstStyle/>
          <a:p>
            <a:pPr algn="ctr" eaLnBrk="1" hangingPunct="1">
              <a:buFontTx/>
              <a:buNone/>
            </a:pPr>
            <a:r>
              <a:rPr lang="en-US" sz="4000" b="1" u="sng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u="sng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ki-lô-mét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2346" name="Group 5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47074943"/>
              </p:ext>
            </p:extLst>
          </p:nvPr>
        </p:nvGraphicFramePr>
        <p:xfrm>
          <a:off x="762000" y="3733800"/>
          <a:ext cx="7696200" cy="1920876"/>
        </p:xfrm>
        <a:graphic>
          <a:graphicData uri="http://schemas.openxmlformats.org/drawingml/2006/table">
            <a:tbl>
              <a:tblPr/>
              <a:tblGrid>
                <a:gridCol w="762000"/>
                <a:gridCol w="2362200"/>
                <a:gridCol w="2514600"/>
                <a:gridCol w="2057400"/>
              </a:tblGrid>
              <a:tr h="640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</a:p>
                  </a:txBody>
                  <a:tcPr marT="45735" marB="4573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32,5km/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5" marB="4573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210m/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phút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5" marB="4573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36km/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5" marB="4573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T="45735" marB="4573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4giờ</a:t>
                      </a:r>
                    </a:p>
                  </a:txBody>
                  <a:tcPr marT="45735" marB="4573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7phút</a:t>
                      </a:r>
                    </a:p>
                  </a:txBody>
                  <a:tcPr marT="45735" marB="4573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40phút</a:t>
                      </a:r>
                    </a:p>
                  </a:txBody>
                  <a:tcPr marT="45735" marB="4573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marT="45735" marB="4573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5" marB="4573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5" marB="4573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5" marB="4573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21" name="Rectangle 33"/>
          <p:cNvSpPr>
            <a:spLocks noChangeArrowheads="1"/>
          </p:cNvSpPr>
          <p:nvPr/>
        </p:nvSpPr>
        <p:spPr bwMode="auto">
          <a:xfrm>
            <a:off x="6159500" y="5029200"/>
            <a:ext cx="252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24km</a:t>
            </a:r>
          </a:p>
        </p:txBody>
      </p:sp>
      <p:sp>
        <p:nvSpPr>
          <p:cNvPr id="12322" name="Rectangle 34"/>
          <p:cNvSpPr>
            <a:spLocks noChangeArrowheads="1"/>
          </p:cNvSpPr>
          <p:nvPr/>
        </p:nvSpPr>
        <p:spPr bwMode="auto">
          <a:xfrm>
            <a:off x="3792893" y="5029200"/>
            <a:ext cx="292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1,47km</a:t>
            </a:r>
          </a:p>
        </p:txBody>
      </p:sp>
      <p:sp>
        <p:nvSpPr>
          <p:cNvPr id="12323" name="Rectangle 35"/>
          <p:cNvSpPr>
            <a:spLocks noChangeArrowheads="1"/>
          </p:cNvSpPr>
          <p:nvPr/>
        </p:nvSpPr>
        <p:spPr bwMode="auto">
          <a:xfrm>
            <a:off x="1219200" y="5042848"/>
            <a:ext cx="2606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130km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507311" y="4254122"/>
            <a:ext cx="609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112568" y="4917744"/>
            <a:ext cx="8064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27108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12321" grpId="0"/>
      <p:bldP spid="12322" grpId="0"/>
      <p:bldP spid="123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1371600" y="4724400"/>
            <a:ext cx="609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1380699" y="4495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7391400" y="4480719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066800" y="40386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A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7086600" y="40386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B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838200" y="4876800"/>
            <a:ext cx="220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7giờ30phút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6286500" y="4953000"/>
            <a:ext cx="2362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12giờ15phút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3048000" y="4876800"/>
            <a:ext cx="297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v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</a:rPr>
              <a:t>= 46km/</a:t>
            </a:r>
            <a:r>
              <a:rPr lang="en-US" sz="3200" dirty="0" err="1">
                <a:latin typeface="Times New Roman" pitchFamily="18" charset="0"/>
              </a:rPr>
              <a:t>giờ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3162300" y="3750018"/>
            <a:ext cx="2362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?km</a:t>
            </a:r>
          </a:p>
        </p:txBody>
      </p:sp>
      <p:sp>
        <p:nvSpPr>
          <p:cNvPr id="7181" name="Rectangle 15"/>
          <p:cNvSpPr>
            <a:spLocks noChangeArrowheads="1"/>
          </p:cNvSpPr>
          <p:nvPr/>
        </p:nvSpPr>
        <p:spPr bwMode="auto">
          <a:xfrm>
            <a:off x="685800" y="1676400"/>
            <a:ext cx="7543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 u="sng" dirty="0" err="1">
                <a:solidFill>
                  <a:srgbClr val="FF00FF"/>
                </a:solidFill>
                <a:latin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FF00FF"/>
                </a:solidFill>
                <a:latin typeface="Times New Roman" pitchFamily="18" charset="0"/>
              </a:rPr>
              <a:t> 2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ôtô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</a:rPr>
              <a:t> A </a:t>
            </a:r>
            <a:r>
              <a:rPr lang="en-US" sz="3200" dirty="0" err="1">
                <a:latin typeface="Times New Roman" pitchFamily="18" charset="0"/>
              </a:rPr>
              <a:t>lúc</a:t>
            </a:r>
            <a:r>
              <a:rPr lang="en-US" sz="3200" dirty="0">
                <a:latin typeface="Times New Roman" pitchFamily="18" charset="0"/>
              </a:rPr>
              <a:t> 7giờ30phút, </a:t>
            </a:r>
            <a:r>
              <a:rPr lang="en-US" sz="3200" dirty="0" err="1">
                <a:latin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</a:rPr>
              <a:t> B </a:t>
            </a:r>
            <a:r>
              <a:rPr lang="en-US" sz="3200" dirty="0" err="1">
                <a:latin typeface="Times New Roman" pitchFamily="18" charset="0"/>
              </a:rPr>
              <a:t>lúc</a:t>
            </a:r>
            <a:r>
              <a:rPr lang="en-US" sz="3200" dirty="0">
                <a:latin typeface="Times New Roman" pitchFamily="18" charset="0"/>
              </a:rPr>
              <a:t> 12 </a:t>
            </a:r>
            <a:r>
              <a:rPr lang="en-US" sz="3200" dirty="0" err="1" smtClean="0">
                <a:latin typeface="Times New Roman" pitchFamily="18" charset="0"/>
              </a:rPr>
              <a:t>giờ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</a:rPr>
              <a:t>15phút </a:t>
            </a:r>
            <a:r>
              <a:rPr lang="en-US" sz="3200" dirty="0" err="1">
                <a:latin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vận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tốc</a:t>
            </a:r>
            <a:r>
              <a:rPr lang="en-US" sz="3200" dirty="0">
                <a:latin typeface="Times New Roman" pitchFamily="18" charset="0"/>
              </a:rPr>
              <a:t> 46km/</a:t>
            </a:r>
            <a:r>
              <a:rPr lang="en-US" sz="3200" dirty="0" err="1">
                <a:latin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dài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quãng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</a:rPr>
              <a:t>AB.</a:t>
            </a:r>
            <a:endParaRPr lang="en-US" sz="3200" dirty="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9066213" y="541338"/>
            <a:ext cx="1587" cy="296862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Line 19"/>
          <p:cNvSpPr>
            <a:spLocks noChangeShapeType="1"/>
          </p:cNvSpPr>
          <p:nvPr/>
        </p:nvSpPr>
        <p:spPr bwMode="auto">
          <a:xfrm>
            <a:off x="9066213" y="541338"/>
            <a:ext cx="1587" cy="296862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AutoShape 15"/>
          <p:cNvSpPr>
            <a:spLocks/>
          </p:cNvSpPr>
          <p:nvPr/>
        </p:nvSpPr>
        <p:spPr bwMode="auto">
          <a:xfrm rot="-5400000">
            <a:off x="4283691" y="1504950"/>
            <a:ext cx="342900" cy="5981700"/>
          </a:xfrm>
          <a:prstGeom prst="rightBracket">
            <a:avLst>
              <a:gd name="adj" fmla="val 473103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SG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3246060"/>
            <a:ext cx="1083234" cy="94494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743200" y="3124200"/>
            <a:ext cx="2857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24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62812E-6 L 0.65069 -1.62812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2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2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  <p:bldP spid="27654" grpId="0" animBg="1"/>
      <p:bldP spid="27655" grpId="0" animBg="1"/>
      <p:bldP spid="27656" grpId="0"/>
      <p:bldP spid="27657" grpId="0"/>
      <p:bldP spid="27658" grpId="0"/>
      <p:bldP spid="27659" grpId="0"/>
      <p:bldP spid="27660" grpId="0"/>
      <p:bldP spid="27662" grpId="0"/>
      <p:bldP spid="7181" grpId="0"/>
      <p:bldP spid="27666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028866" y="3022303"/>
            <a:ext cx="8323262" cy="3683297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dirty="0" smtClean="0">
                <a:latin typeface="Times New Roman" pitchFamily="18" charset="0"/>
              </a:rPr>
              <a:t>              </a:t>
            </a:r>
            <a:r>
              <a:rPr lang="en-US" sz="2800" dirty="0" err="1" smtClean="0">
                <a:latin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gian</a:t>
            </a:r>
            <a:r>
              <a:rPr lang="en-US" sz="2800" dirty="0" smtClean="0">
                <a:latin typeface="Times New Roman" pitchFamily="18" charset="0"/>
              </a:rPr>
              <a:t> ô </a:t>
            </a:r>
            <a:r>
              <a:rPr lang="en-US" sz="2800" dirty="0" err="1" smtClean="0">
                <a:latin typeface="Times New Roman" pitchFamily="18" charset="0"/>
              </a:rPr>
              <a:t>tô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</a:rPr>
              <a:t> A </a:t>
            </a:r>
            <a:r>
              <a:rPr lang="en-US" sz="2800" dirty="0" err="1" smtClean="0">
                <a:latin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</a:rPr>
              <a:t> B </a:t>
            </a:r>
            <a:r>
              <a:rPr lang="en-US" sz="2800" dirty="0" err="1" smtClean="0">
                <a:latin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Times New Roman" pitchFamily="18" charset="0"/>
              </a:rPr>
              <a:t>	  12giờ 15phút – 7giờ 30phút = 4giờ 45phút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Times New Roman" pitchFamily="18" charset="0"/>
              </a:rPr>
              <a:t>			4giờ 45phút = 4,75giờ.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Times New Roman" pitchFamily="18" charset="0"/>
              </a:rPr>
              <a:t>            </a:t>
            </a:r>
            <a:r>
              <a:rPr lang="en-US" sz="2800" dirty="0" err="1" smtClean="0">
                <a:latin typeface="Times New Roman" pitchFamily="18" charset="0"/>
              </a:rPr>
              <a:t>Quãng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</a:rPr>
              <a:t> A </a:t>
            </a:r>
            <a:r>
              <a:rPr lang="en-US" sz="2800" dirty="0" err="1" smtClean="0">
                <a:latin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</a:rPr>
              <a:t> B </a:t>
            </a:r>
            <a:r>
              <a:rPr lang="en-US" sz="2800" dirty="0" err="1" smtClean="0">
                <a:latin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Times New Roman" pitchFamily="18" charset="0"/>
              </a:rPr>
              <a:t>	                  46 x 4,75 = 218,5(km)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Times New Roman" pitchFamily="18" charset="0"/>
              </a:rPr>
              <a:t>	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                  </a:t>
            </a:r>
            <a:r>
              <a:rPr lang="en-US" sz="2800" b="1" u="sng" dirty="0" err="1" smtClean="0">
                <a:latin typeface="Times New Roman" pitchFamily="18" charset="0"/>
              </a:rPr>
              <a:t>Đáp</a:t>
            </a:r>
            <a:r>
              <a:rPr lang="en-US" sz="2800" b="1" u="sng" dirty="0" smtClean="0"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</a:rPr>
              <a:t>: 218,5km</a:t>
            </a:r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>
            <a:off x="820738" y="1752600"/>
            <a:ext cx="6799262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Line 7"/>
          <p:cNvSpPr>
            <a:spLocks noChangeShapeType="1"/>
          </p:cNvSpPr>
          <p:nvPr/>
        </p:nvSpPr>
        <p:spPr bwMode="auto">
          <a:xfrm>
            <a:off x="820738" y="15255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8"/>
          <p:cNvSpPr>
            <a:spLocks noChangeShapeType="1"/>
          </p:cNvSpPr>
          <p:nvPr/>
        </p:nvSpPr>
        <p:spPr bwMode="auto">
          <a:xfrm>
            <a:off x="7620000" y="1524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592138" y="111204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7413009" y="1092766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665995" y="1905000"/>
            <a:ext cx="220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7giờ30phút</a:t>
            </a:r>
          </a:p>
        </p:txBody>
      </p:sp>
      <p:sp>
        <p:nvSpPr>
          <p:cNvPr id="8203" name="Text Box 12"/>
          <p:cNvSpPr txBox="1">
            <a:spLocks noChangeArrowheads="1"/>
          </p:cNvSpPr>
          <p:nvPr/>
        </p:nvSpPr>
        <p:spPr bwMode="auto">
          <a:xfrm>
            <a:off x="6019800" y="1982788"/>
            <a:ext cx="2635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12giờ15phút</a:t>
            </a:r>
          </a:p>
        </p:txBody>
      </p:sp>
      <p:sp>
        <p:nvSpPr>
          <p:cNvPr id="8204" name="Text Box 13"/>
          <p:cNvSpPr txBox="1">
            <a:spLocks noChangeArrowheads="1"/>
          </p:cNvSpPr>
          <p:nvPr/>
        </p:nvSpPr>
        <p:spPr bwMode="auto">
          <a:xfrm>
            <a:off x="3155950" y="1905000"/>
            <a:ext cx="2635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V = 46km/giờ</a:t>
            </a:r>
          </a:p>
        </p:txBody>
      </p:sp>
      <p:sp>
        <p:nvSpPr>
          <p:cNvPr id="8206" name="Text Box 15"/>
          <p:cNvSpPr txBox="1">
            <a:spLocks noChangeArrowheads="1"/>
          </p:cNvSpPr>
          <p:nvPr/>
        </p:nvSpPr>
        <p:spPr bwMode="auto">
          <a:xfrm>
            <a:off x="3079750" y="1174750"/>
            <a:ext cx="2635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?km</a:t>
            </a:r>
          </a:p>
        </p:txBody>
      </p:sp>
      <p:sp>
        <p:nvSpPr>
          <p:cNvPr id="8207" name="Rectangle 16"/>
          <p:cNvSpPr>
            <a:spLocks noChangeArrowheads="1"/>
          </p:cNvSpPr>
          <p:nvPr/>
        </p:nvSpPr>
        <p:spPr bwMode="auto">
          <a:xfrm>
            <a:off x="1049338" y="589975"/>
            <a:ext cx="12218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u="sng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44510" y="2492945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utoShape 15"/>
          <p:cNvSpPr>
            <a:spLocks/>
          </p:cNvSpPr>
          <p:nvPr/>
        </p:nvSpPr>
        <p:spPr bwMode="auto">
          <a:xfrm rot="-5400000">
            <a:off x="4048919" y="-1874043"/>
            <a:ext cx="342900" cy="6799262"/>
          </a:xfrm>
          <a:prstGeom prst="rightBracket">
            <a:avLst>
              <a:gd name="adj" fmla="val 473103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1441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2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838200" y="1828800"/>
            <a:ext cx="7924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 u="sng" dirty="0" err="1">
                <a:solidFill>
                  <a:srgbClr val="FF00FF"/>
                </a:solidFill>
                <a:latin typeface="Times New Roman" pitchFamily="18" charset="0"/>
              </a:rPr>
              <a:t>Bài</a:t>
            </a:r>
            <a:r>
              <a:rPr lang="en-US" sz="3600" b="1" u="sng" dirty="0">
                <a:solidFill>
                  <a:srgbClr val="FF00FF"/>
                </a:solidFill>
                <a:latin typeface="Times New Roman" pitchFamily="18" charset="0"/>
              </a:rPr>
              <a:t> 3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</a:rPr>
              <a:t>Ong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mật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</a:rPr>
              <a:t> bay </a:t>
            </a:r>
            <a:r>
              <a:rPr lang="en-US" sz="3600" dirty="0" err="1">
                <a:latin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vận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tốc</a:t>
            </a:r>
            <a:r>
              <a:rPr lang="en-US" sz="3600" dirty="0">
                <a:latin typeface="Times New Roman" pitchFamily="18" charset="0"/>
              </a:rPr>
              <a:t> 8km/</a:t>
            </a:r>
            <a:r>
              <a:rPr lang="en-US" sz="3600" dirty="0" err="1">
                <a:latin typeface="Times New Roman" pitchFamily="18" charset="0"/>
              </a:rPr>
              <a:t>giờ</a:t>
            </a:r>
            <a:r>
              <a:rPr lang="en-US" sz="3600" dirty="0">
                <a:latin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quãng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đường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ong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mật</a:t>
            </a:r>
            <a:r>
              <a:rPr lang="en-US" sz="3600" dirty="0">
                <a:latin typeface="Times New Roman" pitchFamily="18" charset="0"/>
              </a:rPr>
              <a:t> bay </a:t>
            </a:r>
            <a:r>
              <a:rPr lang="en-US" sz="3600" dirty="0" err="1">
                <a:latin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</a:rPr>
              <a:t> 15phút.</a:t>
            </a:r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1412875" y="5003981"/>
            <a:ext cx="6095206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2286000" y="3934215"/>
            <a:ext cx="52204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8km/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15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3696268" y="5017408"/>
            <a:ext cx="2209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? km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76" y="3922148"/>
            <a:ext cx="630798" cy="93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72" y="4518990"/>
            <a:ext cx="697138" cy="100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80613" y="492713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25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60685E-6 C 2.77556E-17 0.03493 0.07361 0.06198 0.16337 0.06198 C 0.2559 0.06198 0.32969 0.03493 0.32969 -4.60685E-6 C 0.32969 -0.03492 0.40347 -0.06198 0.49583 -0.06198 C 0.58576 -0.06198 0.65955 -0.03492 0.65955 -4.60685E-6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6" y="0"/>
            <a:ext cx="9067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1862" y="1524000"/>
            <a:ext cx="71639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6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50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xfrm>
            <a:off x="0" y="3733800"/>
            <a:ext cx="9144000" cy="31242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3600" dirty="0" smtClean="0">
                <a:latin typeface="Times New Roman" pitchFamily="18" charset="0"/>
              </a:rPr>
              <a:t>15phút = 0,25giờ</a:t>
            </a:r>
          </a:p>
          <a:p>
            <a:pPr algn="ctr" eaLnBrk="1" hangingPunct="1">
              <a:buFontTx/>
              <a:buNone/>
            </a:pPr>
            <a:r>
              <a:rPr lang="en-US" sz="3600" dirty="0" err="1" smtClean="0">
                <a:latin typeface="Times New Roman" pitchFamily="18" charset="0"/>
              </a:rPr>
              <a:t>Quãng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đường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ong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mật</a:t>
            </a:r>
            <a:r>
              <a:rPr lang="en-US" sz="3600" dirty="0" smtClean="0">
                <a:latin typeface="Times New Roman" pitchFamily="18" charset="0"/>
              </a:rPr>
              <a:t> bay </a:t>
            </a:r>
            <a:r>
              <a:rPr lang="en-US" sz="3600" dirty="0" err="1" smtClean="0">
                <a:latin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</a:rPr>
              <a:t> 15phút:</a:t>
            </a:r>
          </a:p>
          <a:p>
            <a:pPr algn="ctr" eaLnBrk="1" hangingPunct="1">
              <a:buFontTx/>
              <a:buNone/>
            </a:pPr>
            <a:r>
              <a:rPr lang="en-US" sz="3600" dirty="0" smtClean="0">
                <a:latin typeface="Times New Roman" pitchFamily="18" charset="0"/>
              </a:rPr>
              <a:t>8 x 0,25 = 2(km)</a:t>
            </a:r>
          </a:p>
          <a:p>
            <a:pPr algn="ctr" eaLnBrk="1" hangingPunct="1">
              <a:buFontTx/>
              <a:buNone/>
            </a:pPr>
            <a:r>
              <a:rPr lang="en-US" sz="3600" b="1" u="sng" dirty="0" err="1" smtClean="0">
                <a:latin typeface="Times New Roman" pitchFamily="18" charset="0"/>
              </a:rPr>
              <a:t>Đáp</a:t>
            </a:r>
            <a:r>
              <a:rPr lang="en-US" sz="3600" b="1" u="sng" dirty="0" smtClean="0"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</a:rPr>
              <a:t>: 2 km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838200" y="838200"/>
            <a:ext cx="144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rgbClr val="FF00FF"/>
                </a:solidFill>
                <a:latin typeface="Arial" charset="0"/>
              </a:rPr>
              <a:t>Bài</a:t>
            </a:r>
            <a:r>
              <a:rPr lang="en-US" sz="3200" b="1" dirty="0">
                <a:solidFill>
                  <a:srgbClr val="FF00FF"/>
                </a:solidFill>
                <a:latin typeface="Arial" charset="0"/>
              </a:rPr>
              <a:t> 3:</a:t>
            </a:r>
          </a:p>
        </p:txBody>
      </p:sp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3810000" y="3291385"/>
            <a:ext cx="1323975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u="sng" kern="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u="sng" kern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246" name="Line 13"/>
          <p:cNvSpPr>
            <a:spLocks noChangeShapeType="1"/>
          </p:cNvSpPr>
          <p:nvPr/>
        </p:nvSpPr>
        <p:spPr bwMode="auto">
          <a:xfrm>
            <a:off x="1676400" y="2438400"/>
            <a:ext cx="6375400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Text Box 14"/>
          <p:cNvSpPr txBox="1">
            <a:spLocks noChangeArrowheads="1"/>
          </p:cNvSpPr>
          <p:nvPr/>
        </p:nvSpPr>
        <p:spPr bwMode="auto">
          <a:xfrm>
            <a:off x="2688430" y="2590800"/>
            <a:ext cx="441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 8km/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t = 15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8" name="Text Box 15"/>
          <p:cNvSpPr txBox="1">
            <a:spLocks noChangeArrowheads="1"/>
          </p:cNvSpPr>
          <p:nvPr/>
        </p:nvSpPr>
        <p:spPr bwMode="auto">
          <a:xfrm>
            <a:off x="3771105" y="1571964"/>
            <a:ext cx="2254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 ? km</a:t>
            </a:r>
          </a:p>
        </p:txBody>
      </p:sp>
      <p:sp>
        <p:nvSpPr>
          <p:cNvPr id="10249" name="AutoShape 16"/>
          <p:cNvSpPr>
            <a:spLocks/>
          </p:cNvSpPr>
          <p:nvPr/>
        </p:nvSpPr>
        <p:spPr bwMode="auto">
          <a:xfrm rot="-5400000">
            <a:off x="4667250" y="-1053957"/>
            <a:ext cx="342900" cy="6375400"/>
          </a:xfrm>
          <a:prstGeom prst="rightBracket">
            <a:avLst>
              <a:gd name="adj" fmla="val 482719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1360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09600" y="1601278"/>
            <a:ext cx="8001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600" b="1" u="sng" dirty="0" err="1">
                <a:solidFill>
                  <a:srgbClr val="FF00FF"/>
                </a:solidFill>
                <a:latin typeface="Times New Roman" pitchFamily="18" charset="0"/>
              </a:rPr>
              <a:t>Bài</a:t>
            </a:r>
            <a:r>
              <a:rPr lang="en-US" sz="3600" b="1" u="sng" dirty="0">
                <a:solidFill>
                  <a:srgbClr val="FF00FF"/>
                </a:solidFill>
                <a:latin typeface="Times New Roman" pitchFamily="18" charset="0"/>
              </a:rPr>
              <a:t> 4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</a:rPr>
              <a:t>Kăng-gu-ru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</a:rPr>
              <a:t> di </a:t>
            </a:r>
            <a:r>
              <a:rPr lang="en-US" sz="3600" dirty="0" err="1">
                <a:latin typeface="Times New Roman" pitchFamily="18" charset="0"/>
              </a:rPr>
              <a:t>chuyển</a:t>
            </a:r>
            <a:r>
              <a:rPr lang="en-US" sz="3600" dirty="0">
                <a:latin typeface="Times New Roman" pitchFamily="18" charset="0"/>
              </a:rPr>
              <a:t> (</a:t>
            </a:r>
            <a:r>
              <a:rPr lang="en-US" sz="3600" dirty="0" err="1">
                <a:latin typeface="Times New Roman" pitchFamily="18" charset="0"/>
              </a:rPr>
              <a:t>vừa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chạy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vừa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nhảy</a:t>
            </a:r>
            <a:r>
              <a:rPr lang="en-US" sz="3600" dirty="0">
                <a:latin typeface="Times New Roman" pitchFamily="18" charset="0"/>
              </a:rPr>
              <a:t>) </a:t>
            </a:r>
            <a:r>
              <a:rPr lang="en-US" sz="3600" dirty="0" err="1">
                <a:latin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vận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tốc</a:t>
            </a:r>
            <a:r>
              <a:rPr lang="en-US" sz="3600" dirty="0">
                <a:latin typeface="Times New Roman" pitchFamily="18" charset="0"/>
              </a:rPr>
              <a:t> 14m/</a:t>
            </a:r>
            <a:r>
              <a:rPr lang="en-US" sz="3600" dirty="0" err="1">
                <a:latin typeface="Times New Roman" pitchFamily="18" charset="0"/>
              </a:rPr>
              <a:t>giây</a:t>
            </a:r>
            <a:r>
              <a:rPr lang="en-US" sz="3600" dirty="0">
                <a:latin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quãng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đường</a:t>
            </a:r>
            <a:r>
              <a:rPr lang="en-US" sz="3600" dirty="0">
                <a:latin typeface="Times New Roman" pitchFamily="18" charset="0"/>
              </a:rPr>
              <a:t> di </a:t>
            </a:r>
            <a:r>
              <a:rPr lang="en-US" sz="3600" dirty="0" err="1">
                <a:latin typeface="Times New Roman" pitchFamily="18" charset="0"/>
              </a:rPr>
              <a:t>chuyển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kăng-gu-ru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</a:rPr>
              <a:t> 1phút 15giây.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066800" y="4094744"/>
            <a:ext cx="25146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1500m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257800" y="4094745"/>
            <a:ext cx="25146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1005m</a:t>
            </a:r>
          </a:p>
        </p:txBody>
      </p:sp>
      <p:sp>
        <p:nvSpPr>
          <p:cNvPr id="12294" name="Text Box 14"/>
          <p:cNvSpPr txBox="1">
            <a:spLocks noChangeArrowheads="1"/>
          </p:cNvSpPr>
          <p:nvPr/>
        </p:nvSpPr>
        <p:spPr bwMode="auto">
          <a:xfrm>
            <a:off x="3322093" y="5105399"/>
            <a:ext cx="2514600" cy="646331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1050m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3352800" y="5105400"/>
            <a:ext cx="25146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1050m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0839" y="4800084"/>
            <a:ext cx="72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0" y="4800084"/>
            <a:ext cx="80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29100" y="5751731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49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94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94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4"/>
                  </p:tgtEl>
                </p:cond>
              </p:nextCondLst>
            </p:seq>
          </p:childTnLst>
        </p:cTn>
      </p:par>
    </p:tnLst>
    <p:bldLst>
      <p:bldP spid="19463" grpId="0" animBg="1"/>
      <p:bldP spid="19464" grpId="0" animBg="1"/>
      <p:bldP spid="1947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383</TotalTime>
  <Words>297</Words>
  <Application>Microsoft Office PowerPoint</Application>
  <PresentationFormat>On-screen Show (4:3)</PresentationFormat>
  <Paragraphs>70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Pushpin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</dc:creator>
  <cp:lastModifiedBy>Admin</cp:lastModifiedBy>
  <cp:revision>84</cp:revision>
  <dcterms:created xsi:type="dcterms:W3CDTF">2016-02-25T15:40:36Z</dcterms:created>
  <dcterms:modified xsi:type="dcterms:W3CDTF">2019-03-13T03:31:29Z</dcterms:modified>
</cp:coreProperties>
</file>