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0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70" r:id="rId12"/>
    <p:sldId id="267" r:id="rId13"/>
    <p:sldId id="268" r:id="rId14"/>
    <p:sldId id="269" r:id="rId15"/>
    <p:sldId id="271" r:id="rId16"/>
    <p:sldId id="272" r:id="rId17"/>
    <p:sldId id="274" r:id="rId18"/>
    <p:sldId id="275" r:id="rId19"/>
    <p:sldId id="276" r:id="rId20"/>
    <p:sldId id="277" r:id="rId21"/>
  </p:sldIdLst>
  <p:sldSz cx="9144000" cy="6858000" type="screen4x3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1356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vi-VN"/>
              <a:t>Bấm &amp; sửa kiểu tiêu đề</a:t>
            </a:r>
          </a:p>
        </p:txBody>
      </p:sp>
      <p:sp>
        <p:nvSpPr>
          <p:cNvPr id="3" name="Tiêu đề phụ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vi-VN"/>
              <a:t>Bấm &amp; sửa kiểu phụ đề</a:t>
            </a:r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AD23B-5AFE-4177-B067-6827385A2C34}" type="datetimeFigureOut">
              <a:rPr lang="vi-VN" smtClean="0"/>
              <a:t>14/03/2021</a:t>
            </a:fld>
            <a:endParaRPr lang="vi-VN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B7D01-ED43-490F-B3C5-C0351290183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746089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</a:p>
        </p:txBody>
      </p:sp>
      <p:sp>
        <p:nvSpPr>
          <p:cNvPr id="3" name="Chỗ dành sẵn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AD23B-5AFE-4177-B067-6827385A2C34}" type="datetimeFigureOut">
              <a:rPr lang="vi-VN" smtClean="0"/>
              <a:t>14/03/2021</a:t>
            </a:fld>
            <a:endParaRPr lang="vi-VN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B7D01-ED43-490F-B3C5-C0351290183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08589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vi-VN"/>
              <a:t>Bấm &amp; sửa kiểu tiêu đề</a:t>
            </a:r>
          </a:p>
        </p:txBody>
      </p:sp>
      <p:sp>
        <p:nvSpPr>
          <p:cNvPr id="3" name="Chỗ dành sẵn cho Văn bản Dọc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AD23B-5AFE-4177-B067-6827385A2C34}" type="datetimeFigureOut">
              <a:rPr lang="vi-VN" smtClean="0"/>
              <a:t>14/03/2021</a:t>
            </a:fld>
            <a:endParaRPr lang="vi-VN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B7D01-ED43-490F-B3C5-C0351290183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96064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AD23B-5AFE-4177-B067-6827385A2C34}" type="datetimeFigureOut">
              <a:rPr lang="vi-VN" smtClean="0"/>
              <a:t>14/03/2021</a:t>
            </a:fld>
            <a:endParaRPr lang="vi-VN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B7D01-ED43-490F-B3C5-C0351290183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613574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/>
              <a:t>Bấm &amp; sửa kiểu tiêu đề</a:t>
            </a:r>
          </a:p>
        </p:txBody>
      </p:sp>
      <p:sp>
        <p:nvSpPr>
          <p:cNvPr id="3" name="Chỗ dành sẵn cho Văn bản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AD23B-5AFE-4177-B067-6827385A2C34}" type="datetimeFigureOut">
              <a:rPr lang="vi-VN" smtClean="0"/>
              <a:t>14/03/2021</a:t>
            </a:fld>
            <a:endParaRPr lang="vi-VN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B7D01-ED43-490F-B3C5-C0351290183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92009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</a:p>
        </p:txBody>
      </p:sp>
      <p:sp>
        <p:nvSpPr>
          <p:cNvPr id="3" name="Chỗ dành sẵn cho Nội dung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Nội dung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5" name="Chỗ dành sẵn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AD23B-5AFE-4177-B067-6827385A2C34}" type="datetimeFigureOut">
              <a:rPr lang="vi-VN" smtClean="0"/>
              <a:t>14/03/2021</a:t>
            </a:fld>
            <a:endParaRPr lang="vi-VN"/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Chỗ dành sẵn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B7D01-ED43-490F-B3C5-C0351290183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24591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/>
              <a:t>Bấm &amp; sửa kiểu tiêu đề</a:t>
            </a:r>
          </a:p>
        </p:txBody>
      </p:sp>
      <p:sp>
        <p:nvSpPr>
          <p:cNvPr id="3" name="Chỗ dành sẵn cho Văn bản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4" name="Chỗ dành sẵn cho Nội dung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5" name="Chỗ dành sẵn cho Văn bản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6" name="Chỗ dành sẵn cho Nội dung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7" name="Chỗ dành sẵn cho Ngày tháng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AD23B-5AFE-4177-B067-6827385A2C34}" type="datetimeFigureOut">
              <a:rPr lang="vi-VN" smtClean="0"/>
              <a:t>14/03/2021</a:t>
            </a:fld>
            <a:endParaRPr lang="vi-VN"/>
          </a:p>
        </p:txBody>
      </p:sp>
      <p:sp>
        <p:nvSpPr>
          <p:cNvPr id="8" name="Chỗ dành sẵn cho Chân trang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Chỗ dành sẵn cho Số hiệu Bản chiế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B7D01-ED43-490F-B3C5-C0351290183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17508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</a:p>
        </p:txBody>
      </p:sp>
      <p:sp>
        <p:nvSpPr>
          <p:cNvPr id="3" name="Chỗ dành sẵn cho Ngày tháng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AD23B-5AFE-4177-B067-6827385A2C34}" type="datetimeFigureOut">
              <a:rPr lang="vi-VN" smtClean="0"/>
              <a:t>14/03/2021</a:t>
            </a:fld>
            <a:endParaRPr lang="vi-VN"/>
          </a:p>
        </p:txBody>
      </p:sp>
      <p:sp>
        <p:nvSpPr>
          <p:cNvPr id="4" name="Chỗ dành sẵn cho Chân trang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Chỗ dành sẵn cho Số hiệu Bản chiế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B7D01-ED43-490F-B3C5-C0351290183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28207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Ngày tháng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AD23B-5AFE-4177-B067-6827385A2C34}" type="datetimeFigureOut">
              <a:rPr lang="vi-VN" smtClean="0"/>
              <a:t>14/03/2021</a:t>
            </a:fld>
            <a:endParaRPr lang="vi-VN"/>
          </a:p>
        </p:txBody>
      </p:sp>
      <p:sp>
        <p:nvSpPr>
          <p:cNvPr id="3" name="Chỗ dành sẵn cho Chân trang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Chỗ dành sẵn cho Số hiệu Bản chiế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B7D01-ED43-490F-B3C5-C0351290183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46627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/>
              <a:t>Bấm &amp; sửa kiểu tiêu đề</a:t>
            </a:r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Văn bản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5" name="Chỗ dành sẵn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AD23B-5AFE-4177-B067-6827385A2C34}" type="datetimeFigureOut">
              <a:rPr lang="vi-VN" smtClean="0"/>
              <a:t>14/03/2021</a:t>
            </a:fld>
            <a:endParaRPr lang="vi-VN"/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Chỗ dành sẵn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B7D01-ED43-490F-B3C5-C0351290183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63533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/>
              <a:t>Bấm &amp; sửa kiểu tiêu đề</a:t>
            </a:r>
          </a:p>
        </p:txBody>
      </p:sp>
      <p:sp>
        <p:nvSpPr>
          <p:cNvPr id="3" name="Chỗ dành sẵn cho Hình ảnh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Chỗ dành sẵn cho Văn bản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5" name="Chỗ dành sẵn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AD23B-5AFE-4177-B067-6827385A2C34}" type="datetimeFigureOut">
              <a:rPr lang="vi-VN" smtClean="0"/>
              <a:t>14/03/2021</a:t>
            </a:fld>
            <a:endParaRPr lang="vi-VN"/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Chỗ dành sẵn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B7D01-ED43-490F-B3C5-C0351290183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07522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vi-VN"/>
              <a:t>Bấm &amp; sửa kiểu tiêu đề</a:t>
            </a:r>
          </a:p>
        </p:txBody>
      </p:sp>
      <p:sp>
        <p:nvSpPr>
          <p:cNvPr id="3" name="Chỗ dành sẵn cho Văn bản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8AD23B-5AFE-4177-B067-6827385A2C34}" type="datetimeFigureOut">
              <a:rPr lang="vi-VN" smtClean="0"/>
              <a:t>14/03/2021</a:t>
            </a:fld>
            <a:endParaRPr lang="vi-VN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4B7D01-ED43-490F-B3C5-C0351290183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21689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7" Type="http://schemas.openxmlformats.org/officeDocument/2006/relationships/slide" Target="slide10.xml"/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Relationship Id="rId6" Type="http://schemas.openxmlformats.org/officeDocument/2006/relationships/slide" Target="slide9.xml"/><Relationship Id="rId5" Type="http://schemas.openxmlformats.org/officeDocument/2006/relationships/slide" Target="slide8.xml"/><Relationship Id="rId4" Type="http://schemas.openxmlformats.org/officeDocument/2006/relationships/slide" Target="slide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36882" y="381000"/>
            <a:ext cx="627024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all" spc="0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5400" b="1" cap="all" spc="0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cap="all" spc="0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5400" b="1" cap="all" spc="0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cap="all" spc="0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5400" b="1" cap="all" spc="0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cap="all" spc="0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cũ</a:t>
            </a:r>
            <a:endParaRPr lang="en-US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" y="1828800"/>
            <a:ext cx="8763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Mẩu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chuyện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chữa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vai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8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Bố</a:t>
            </a:r>
            <a:r>
              <a:rPr lang="en-US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ơi</a:t>
            </a:r>
            <a:r>
              <a:rPr lang="en-US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bố</a:t>
            </a:r>
            <a:r>
              <a:rPr lang="en-US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bóng</a:t>
            </a:r>
            <a:r>
              <a:rPr lang="en-US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tối</a:t>
            </a:r>
            <a:r>
              <a:rPr lang="en-US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285750" indent="-285750">
              <a:buFontTx/>
              <a:buChar char="-"/>
            </a:pPr>
            <a:r>
              <a:rPr lang="en-US" sz="28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Bố</a:t>
            </a:r>
            <a:r>
              <a:rPr lang="en-US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endParaRPr lang="en-US" sz="2800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8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bố</a:t>
            </a:r>
            <a:r>
              <a:rPr lang="en-US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tắt</a:t>
            </a:r>
            <a:r>
              <a:rPr lang="en-US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đèn</a:t>
            </a:r>
            <a:r>
              <a:rPr lang="en-US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kí</a:t>
            </a:r>
            <a:r>
              <a:rPr lang="en-US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sổ</a:t>
            </a:r>
            <a:r>
              <a:rPr lang="en-US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lạc</a:t>
            </a:r>
            <a:r>
              <a:rPr lang="en-US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con</a:t>
            </a:r>
            <a:endParaRPr lang="vi-VN" sz="2800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4548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0392" y="838200"/>
            <a:ext cx="8963608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n-GB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GB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GB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endParaRPr lang="vi-VN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GB" sz="2800" b="1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SGK/ 101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endParaRPr lang="vi-VN" sz="28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GB" sz="2800" b="1" dirty="0" err="1"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GB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>
                <a:latin typeface="Times New Roman" pitchFamily="18" charset="0"/>
                <a:cs typeface="Times New Roman" pitchFamily="18" charset="0"/>
              </a:rPr>
              <a:t>quê</a:t>
            </a:r>
            <a:r>
              <a:rPr lang="en-GB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>
                <a:latin typeface="Times New Roman" pitchFamily="18" charset="0"/>
                <a:cs typeface="Times New Roman" pitchFamily="18" charset="0"/>
              </a:rPr>
              <a:t>hương</a:t>
            </a:r>
            <a:endParaRPr lang="en-GB" sz="28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vi-VN" sz="28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Làng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quê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khuất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hẳn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…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kỉ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niệm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đẹp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đẽ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ấu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”.</a:t>
            </a:r>
          </a:p>
          <a:p>
            <a:pPr algn="just"/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49027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601682"/>
            <a:ext cx="7543800" cy="440120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giả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quê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hương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vi-VN" sz="2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gắn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bó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giả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quê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hương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algn="just"/>
            <a:endParaRPr lang="vi-VN" sz="2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Tím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vi-VN" sz="2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lặp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6267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1712893"/>
            <a:ext cx="821574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GB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GB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GB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GB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GB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GB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GB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GB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GB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GB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GB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GB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GB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GB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</a:t>
            </a:r>
            <a:r>
              <a:rPr lang="en-GB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GB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quê</a:t>
            </a:r>
            <a:r>
              <a:rPr lang="en-GB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hương</a:t>
            </a:r>
            <a:r>
              <a:rPr lang="en-GB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85800" y="3313093"/>
            <a:ext cx="63246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đăm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đăm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nhìn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mảnh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liệt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day </a:t>
            </a:r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dứt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mảnh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đát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cọc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cằn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28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9193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990600"/>
            <a:ext cx="818045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GB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GB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GB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GB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gắn</a:t>
            </a:r>
            <a:r>
              <a:rPr lang="en-GB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bó</a:t>
            </a:r>
            <a:r>
              <a:rPr lang="en-GB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GB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</a:t>
            </a:r>
            <a:r>
              <a:rPr lang="en-GB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GB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quê</a:t>
            </a:r>
            <a:r>
              <a:rPr lang="en-GB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hương</a:t>
            </a:r>
            <a:r>
              <a:rPr lang="en-GB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vi-VN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4800" y="2362200"/>
            <a:ext cx="8561455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hồn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đốt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bãi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đào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ổ </a:t>
            </a:r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chuột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giậm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úp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đơm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tép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móc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cin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da </a:t>
            </a:r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sông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làng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mạc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tàn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phá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đêm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đêm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lẩy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Kiều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ngâm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Tị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chèo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ngồi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chuyện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cúng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con.</a:t>
            </a:r>
            <a:endParaRPr lang="vi-VN" sz="28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6007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324053"/>
            <a:ext cx="89916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.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62000" y="1371600"/>
            <a:ext cx="81534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quê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…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nhìn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theo.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nơi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…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mảnh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cằn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…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về.Ơ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mảnh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ây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… con da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dươi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Ơ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mảnh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ấy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…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đẹp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đẽ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ấu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1434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1560493"/>
            <a:ext cx="7772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4.Tìm </a:t>
            </a:r>
            <a:r>
              <a:rPr lang="en-GB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GB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GB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GB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GB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lặp</a:t>
            </a:r>
            <a:r>
              <a:rPr lang="en-GB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GB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GB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GB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GB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GB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GB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GB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GB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GB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GB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GB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GB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GB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38200" y="3160693"/>
            <a:ext cx="7772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ở </a:t>
            </a:r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mảnh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ấy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làng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quê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mảnh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cọc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cằn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mảnh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quê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hương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28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8365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54221" y="228600"/>
            <a:ext cx="34355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Củng</a:t>
            </a:r>
            <a:r>
              <a:rPr lang="en-US" sz="54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cố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857331" y="1676400"/>
            <a:ext cx="59153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: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376607" y="2362200"/>
            <a:ext cx="211949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460120" y="2980759"/>
            <a:ext cx="19880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dân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460119" y="3691145"/>
            <a:ext cx="235487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.Dân tộc</a:t>
            </a:r>
          </a:p>
        </p:txBody>
      </p:sp>
    </p:spTree>
    <p:extLst>
      <p:ext uri="{BB962C8B-B14F-4D97-AF65-F5344CB8AC3E}">
        <p14:creationId xmlns:p14="http://schemas.microsoft.com/office/powerpoint/2010/main" val="1182572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467380"/>
            <a:ext cx="8534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2800" b="1" dirty="0">
                <a:solidFill>
                  <a:srgbClr val="00B050"/>
                </a:solidFill>
                <a:latin typeface="+mj-lt"/>
              </a:rPr>
              <a:t>2. Dòng nào sau đây nêu đúng nghĩa của từ An ninh ?</a:t>
            </a:r>
          </a:p>
        </p:txBody>
      </p:sp>
      <p:sp>
        <p:nvSpPr>
          <p:cNvPr id="3" name="Rectangle 2"/>
          <p:cNvSpPr/>
          <p:nvPr/>
        </p:nvSpPr>
        <p:spPr>
          <a:xfrm>
            <a:off x="2651477" y="1524000"/>
            <a:ext cx="54938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vi-VN" sz="2800" dirty="0">
                <a:latin typeface="+mj-lt"/>
              </a:rPr>
              <a:t>A. Không có chiến tranh và thiên tai.</a:t>
            </a:r>
          </a:p>
        </p:txBody>
      </p:sp>
      <p:sp>
        <p:nvSpPr>
          <p:cNvPr id="4" name="Rectangle 3"/>
          <p:cNvSpPr/>
          <p:nvPr/>
        </p:nvSpPr>
        <p:spPr>
          <a:xfrm>
            <a:off x="2664326" y="2362200"/>
            <a:ext cx="58042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vi-VN" sz="2800" dirty="0">
                <a:latin typeface="+mj-lt"/>
              </a:rPr>
              <a:t>B. Yên ổn về chính trị và trật tự xã hội.</a:t>
            </a:r>
          </a:p>
        </p:txBody>
      </p:sp>
      <p:sp>
        <p:nvSpPr>
          <p:cNvPr id="5" name="Rectangle 4"/>
          <p:cNvSpPr/>
          <p:nvPr/>
        </p:nvSpPr>
        <p:spPr>
          <a:xfrm>
            <a:off x="2667000" y="3105835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vi-VN" sz="2800" dirty="0">
                <a:latin typeface="+mj-lt"/>
              </a:rPr>
              <a:t>C. Yên ổn hẳn, tránh được tai nạn, thiệt hại.</a:t>
            </a:r>
          </a:p>
        </p:txBody>
      </p:sp>
    </p:spTree>
    <p:extLst>
      <p:ext uri="{BB962C8B-B14F-4D97-AF65-F5344CB8AC3E}">
        <p14:creationId xmlns:p14="http://schemas.microsoft.com/office/powerpoint/2010/main" val="432440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95400" y="251927"/>
            <a:ext cx="66294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2800" b="1" dirty="0">
                <a:solidFill>
                  <a:srgbClr val="00B050"/>
                </a:solidFill>
                <a:latin typeface="+mj-lt"/>
              </a:rPr>
              <a:t>3. Tìm quan hệ từ thích hợp điền vào chỗ trống trong các câu sau đây :</a:t>
            </a:r>
          </a:p>
          <a:p>
            <a:pPr algn="just"/>
            <a:r>
              <a:rPr lang="vi-VN" sz="2800" dirty="0">
                <a:latin typeface="+mj-lt"/>
              </a:rPr>
              <a:t>  a) Mình đến nhà bạn…………..bạn đến nhà mình ?</a:t>
            </a:r>
          </a:p>
          <a:p>
            <a:pPr algn="just"/>
            <a:r>
              <a:rPr lang="vi-VN" sz="2800" dirty="0">
                <a:latin typeface="+mj-lt"/>
              </a:rPr>
              <a:t>  b) ……………..chúng ta chủ quan……….nhất định chúng ta sẽ thất bại .</a:t>
            </a:r>
          </a:p>
          <a:p>
            <a:pPr algn="just"/>
            <a:r>
              <a:rPr lang="vi-VN" sz="2800" dirty="0">
                <a:latin typeface="+mj-lt"/>
              </a:rPr>
              <a:t>  c) Tiếng cười……..đem lại niềm vui cho mọi  người </a:t>
            </a:r>
            <a:r>
              <a:rPr lang="vi-VN" sz="2800" dirty="0"/>
              <a:t>……….. </a:t>
            </a:r>
            <a:r>
              <a:rPr lang="vi-VN" sz="2800" dirty="0">
                <a:latin typeface="+mj-lt"/>
              </a:rPr>
              <a:t>là một liều thuốc trường sinh.</a:t>
            </a:r>
          </a:p>
          <a:p>
            <a:pPr algn="just"/>
            <a:endParaRPr lang="vi-VN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24423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19200" y="762000"/>
            <a:ext cx="77724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800" b="1" dirty="0">
                <a:solidFill>
                  <a:srgbClr val="00B050"/>
                </a:solidFill>
                <a:latin typeface="+mj-lt"/>
              </a:rPr>
              <a:t>4. Em hiểu câu ca dao sau như thế nào ?</a:t>
            </a:r>
          </a:p>
          <a:p>
            <a:r>
              <a:rPr lang="vi-VN" sz="2800" b="1" dirty="0">
                <a:solidFill>
                  <a:srgbClr val="00B050"/>
                </a:solidFill>
                <a:latin typeface="+mj-lt"/>
              </a:rPr>
              <a:t>              “Dù ai đi ngược về xuôi</a:t>
            </a:r>
          </a:p>
          <a:p>
            <a:r>
              <a:rPr lang="vi-VN" sz="2800" b="1" dirty="0">
                <a:solidFill>
                  <a:srgbClr val="00B050"/>
                </a:solidFill>
                <a:latin typeface="+mj-lt"/>
              </a:rPr>
              <a:t>    Nhớ ngày giỗ Tổ mùng mười tháng ba”</a:t>
            </a:r>
          </a:p>
        </p:txBody>
      </p:sp>
      <p:sp>
        <p:nvSpPr>
          <p:cNvPr id="3" name="Rectangle 2"/>
          <p:cNvSpPr/>
          <p:nvPr/>
        </p:nvSpPr>
        <p:spPr>
          <a:xfrm>
            <a:off x="1371600" y="2653605"/>
            <a:ext cx="70866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2800" dirty="0">
                <a:solidFill>
                  <a:srgbClr val="FF0000"/>
                </a:solidFill>
                <a:latin typeface="+mj-lt"/>
              </a:rPr>
              <a:t>Ca ngợi truyền thống tốt đẹp của người Việt Nam : thủy chung , luôn nhớ về cội nguồn dân tộc.</a:t>
            </a:r>
          </a:p>
        </p:txBody>
      </p:sp>
    </p:spTree>
    <p:extLst>
      <p:ext uri="{BB962C8B-B14F-4D97-AF65-F5344CB8AC3E}">
        <p14:creationId xmlns:p14="http://schemas.microsoft.com/office/powerpoint/2010/main" val="3084362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739433" y="2090172"/>
            <a:ext cx="5840060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8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4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4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4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4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kỳ</a:t>
            </a:r>
            <a:r>
              <a:rPr lang="en-US" sz="4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II</a:t>
            </a:r>
          </a:p>
          <a:p>
            <a:pPr algn="ctr"/>
            <a:r>
              <a:rPr lang="en-US" sz="4800" b="1" cap="none" spc="0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48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</a:t>
            </a:r>
          </a:p>
        </p:txBody>
      </p:sp>
    </p:spTree>
    <p:extLst>
      <p:ext uri="{BB962C8B-B14F-4D97-AF65-F5344CB8AC3E}">
        <p14:creationId xmlns:p14="http://schemas.microsoft.com/office/powerpoint/2010/main" val="1927105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71800" y="457200"/>
            <a:ext cx="289694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vi-VN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</a:rPr>
              <a:t>DẶN DÒ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590800" y="2438400"/>
            <a:ext cx="4572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vi-VN" sz="3200" b="1" dirty="0">
                <a:solidFill>
                  <a:srgbClr val="00B0F0"/>
                </a:solidFill>
                <a:latin typeface="+mj-lt"/>
              </a:rPr>
              <a:t>- Xem lại các bài tập đọc</a:t>
            </a:r>
          </a:p>
          <a:p>
            <a:pPr algn="just"/>
            <a:r>
              <a:rPr lang="vi-VN" sz="3200" b="1" dirty="0">
                <a:solidFill>
                  <a:srgbClr val="00B0F0"/>
                </a:solidFill>
                <a:latin typeface="+mj-lt"/>
              </a:rPr>
              <a:t>- Chuẩn bị: Ôn tập </a:t>
            </a:r>
            <a:r>
              <a:rPr lang="vi-VN" sz="3200" b="1" dirty="0" err="1">
                <a:solidFill>
                  <a:srgbClr val="00B0F0"/>
                </a:solidFill>
                <a:latin typeface="+mj-lt"/>
              </a:rPr>
              <a:t>tiết</a:t>
            </a:r>
            <a:r>
              <a:rPr lang="vi-VN" sz="3200" b="1" dirty="0">
                <a:solidFill>
                  <a:srgbClr val="00B0F0"/>
                </a:solidFill>
                <a:latin typeface="+mj-lt"/>
              </a:rPr>
              <a:t> 4</a:t>
            </a:r>
          </a:p>
        </p:txBody>
      </p:sp>
    </p:spTree>
    <p:extLst>
      <p:ext uri="{BB962C8B-B14F-4D97-AF65-F5344CB8AC3E}">
        <p14:creationId xmlns:p14="http://schemas.microsoft.com/office/powerpoint/2010/main" val="3498350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hlinkClick r:id="rId2" action="ppaction://hlinksldjump"/>
          </p:cNvPr>
          <p:cNvSpPr/>
          <p:nvPr/>
        </p:nvSpPr>
        <p:spPr>
          <a:xfrm>
            <a:off x="1371600" y="228600"/>
            <a:ext cx="4724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sz="28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b="1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28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vi-VN" sz="28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>
            <a:hlinkClick r:id="rId3" action="ppaction://hlinksldjump"/>
          </p:cNvPr>
          <p:cNvSpPr/>
          <p:nvPr/>
        </p:nvSpPr>
        <p:spPr>
          <a:xfrm>
            <a:off x="3072605" y="990600"/>
            <a:ext cx="378539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+mj-lt"/>
              </a:rPr>
              <a:t>2. Thái sư Trần Thủ Độ</a:t>
            </a:r>
          </a:p>
        </p:txBody>
      </p:sp>
      <p:sp>
        <p:nvSpPr>
          <p:cNvPr id="4" name="Rectangle 3">
            <a:hlinkClick r:id="rId4" action="ppaction://hlinksldjump"/>
          </p:cNvPr>
          <p:cNvSpPr/>
          <p:nvPr/>
        </p:nvSpPr>
        <p:spPr>
          <a:xfrm>
            <a:off x="3680232" y="3035989"/>
            <a:ext cx="19656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b="1" dirty="0">
                <a:solidFill>
                  <a:srgbClr val="00B050"/>
                </a:solidFill>
                <a:latin typeface="+mj-lt"/>
              </a:rPr>
              <a:t>4. Đất nước</a:t>
            </a:r>
          </a:p>
        </p:txBody>
      </p:sp>
      <p:sp>
        <p:nvSpPr>
          <p:cNvPr id="5" name="Rectangle 4">
            <a:hlinkClick r:id="rId5" action="ppaction://hlinksldjump"/>
          </p:cNvPr>
          <p:cNvSpPr/>
          <p:nvPr/>
        </p:nvSpPr>
        <p:spPr>
          <a:xfrm>
            <a:off x="4675233" y="1981200"/>
            <a:ext cx="27852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b="1" dirty="0">
                <a:solidFill>
                  <a:srgbClr val="00B0F0"/>
                </a:solidFill>
                <a:latin typeface="+mj-lt"/>
              </a:rPr>
              <a:t>3. Tranh làng Hồ</a:t>
            </a:r>
            <a:endParaRPr lang="vi-VN" sz="2800" dirty="0">
              <a:solidFill>
                <a:srgbClr val="00B0F0"/>
              </a:solidFill>
              <a:latin typeface="+mj-lt"/>
            </a:endParaRPr>
          </a:p>
        </p:txBody>
      </p:sp>
      <p:sp>
        <p:nvSpPr>
          <p:cNvPr id="6" name="Rectangle 5">
            <a:hlinkClick r:id="rId6" action="ppaction://hlinksldjump"/>
          </p:cNvPr>
          <p:cNvSpPr/>
          <p:nvPr/>
        </p:nvSpPr>
        <p:spPr>
          <a:xfrm>
            <a:off x="2133600" y="3886200"/>
            <a:ext cx="580633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thổi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cơm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Vân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vi-VN" sz="2800" b="1" dirty="0">
              <a:solidFill>
                <a:srgbClr val="FF0000"/>
              </a:solidFill>
            </a:endParaRPr>
          </a:p>
        </p:txBody>
      </p:sp>
      <p:sp>
        <p:nvSpPr>
          <p:cNvPr id="7" name="Action Button: End 6">
            <a:hlinkClick r:id="rId7" action="ppaction://hlinksldjump" highlightClick="1"/>
          </p:cNvPr>
          <p:cNvSpPr/>
          <p:nvPr/>
        </p:nvSpPr>
        <p:spPr>
          <a:xfrm>
            <a:off x="8077200" y="6248400"/>
            <a:ext cx="762000" cy="533400"/>
          </a:xfrm>
          <a:prstGeom prst="actionButtonEnd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774427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  <a:buFontTx/>
              <a:buAutoNum type="arabicPeriod"/>
            </a:pPr>
            <a:r>
              <a:rPr lang="en-US" sz="2800" dirty="0" err="1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dirty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800" dirty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dirty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dirty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2800" dirty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ai</a:t>
            </a:r>
            <a:r>
              <a:rPr lang="en-US" sz="2800" dirty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 ?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2018499"/>
            <a:ext cx="8763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800" dirty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dirty="0" err="1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sz="2800" dirty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dirty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800" dirty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2800" dirty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800" dirty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800" dirty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800" dirty="0" err="1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dirty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2800" dirty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” ?</a:t>
            </a:r>
          </a:p>
        </p:txBody>
      </p:sp>
      <p:sp>
        <p:nvSpPr>
          <p:cNvPr id="4" name="Rectangle 3"/>
          <p:cNvSpPr/>
          <p:nvPr/>
        </p:nvSpPr>
        <p:spPr>
          <a:xfrm>
            <a:off x="476986" y="685800"/>
            <a:ext cx="17806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sz="2800" dirty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2800" dirty="0" err="1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2800" dirty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Lê</a:t>
            </a:r>
            <a:r>
              <a:rPr lang="en-US" sz="2800" dirty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vi-VN" sz="2800" dirty="0"/>
          </a:p>
        </p:txBody>
      </p:sp>
      <p:sp>
        <p:nvSpPr>
          <p:cNvPr id="5" name="Rectangle 4"/>
          <p:cNvSpPr/>
          <p:nvPr/>
        </p:nvSpPr>
        <p:spPr>
          <a:xfrm>
            <a:off x="489467" y="1295400"/>
            <a:ext cx="18688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sz="2800" dirty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en-US" sz="2800" dirty="0" err="1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2800" dirty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 Mai</a:t>
            </a:r>
            <a:endParaRPr lang="vi-VN" sz="2800" dirty="0"/>
          </a:p>
        </p:txBody>
      </p:sp>
      <p:sp>
        <p:nvSpPr>
          <p:cNvPr id="6" name="Rectangle 5"/>
          <p:cNvSpPr/>
          <p:nvPr/>
        </p:nvSpPr>
        <p:spPr>
          <a:xfrm>
            <a:off x="4038028" y="1295400"/>
            <a:ext cx="189827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800" dirty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D. </a:t>
            </a:r>
            <a:r>
              <a:rPr lang="en-US" sz="2800" dirty="0" err="1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800" dirty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800" dirty="0" err="1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anh</a:t>
            </a:r>
            <a:endParaRPr lang="en-US" sz="2800" dirty="0">
              <a:solidFill>
                <a:srgbClr val="66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983398" y="685800"/>
            <a:ext cx="22022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800" dirty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2800" dirty="0" err="1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2800" dirty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endParaRPr lang="en-US" sz="2800" dirty="0">
              <a:solidFill>
                <a:srgbClr val="66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438400" y="4343400"/>
            <a:ext cx="5867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800" dirty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en-US" sz="2800" dirty="0" err="1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dirty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lao</a:t>
            </a:r>
            <a:r>
              <a:rPr lang="en-US" sz="2800" dirty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2800" dirty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2800" dirty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dirty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dirty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2800" dirty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lương</a:t>
            </a:r>
            <a:r>
              <a:rPr lang="en-US" sz="2800" dirty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9" name="Rectangle 8"/>
          <p:cNvSpPr/>
          <p:nvPr/>
        </p:nvSpPr>
        <p:spPr>
          <a:xfrm>
            <a:off x="2427114" y="3276600"/>
            <a:ext cx="6248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800" dirty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2800" dirty="0" err="1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dirty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2800" dirty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dirty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quyền</a:t>
            </a:r>
            <a:r>
              <a:rPr lang="en-US" sz="2800" dirty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lợi</a:t>
            </a:r>
            <a:r>
              <a:rPr lang="en-US" sz="2800" dirty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800" dirty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vụ</a:t>
            </a:r>
            <a:r>
              <a:rPr lang="en-US" sz="2800" dirty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dirty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2800" dirty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dirty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0" name="Rectangle 9"/>
          <p:cNvSpPr/>
          <p:nvPr/>
        </p:nvSpPr>
        <p:spPr>
          <a:xfrm>
            <a:off x="2400486" y="2586414"/>
            <a:ext cx="643958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800" dirty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2800" dirty="0" err="1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dirty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dirty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800" dirty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800" dirty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800" dirty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800" dirty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dirty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1" name="Action Button: Home 10">
            <a:hlinkClick r:id="rId2" action="ppaction://hlinksldjump" highlightClick="1"/>
          </p:cNvPr>
          <p:cNvSpPr/>
          <p:nvPr/>
        </p:nvSpPr>
        <p:spPr>
          <a:xfrm>
            <a:off x="8153400" y="5943600"/>
            <a:ext cx="686669" cy="685800"/>
          </a:xfrm>
          <a:prstGeom prst="actionButtonHom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41523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6800" y="304800"/>
            <a:ext cx="7772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2800" dirty="0">
                <a:latin typeface="+mj-lt"/>
              </a:rPr>
              <a:t>Nội dung câu chuyện Thái sư Trần Thủ Độ là gì ?</a:t>
            </a:r>
          </a:p>
        </p:txBody>
      </p:sp>
      <p:sp>
        <p:nvSpPr>
          <p:cNvPr id="4" name="Rectangle 3"/>
          <p:cNvSpPr/>
          <p:nvPr/>
        </p:nvSpPr>
        <p:spPr>
          <a:xfrm>
            <a:off x="2667000" y="1066800"/>
            <a:ext cx="61722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2800" dirty="0">
                <a:latin typeface="+mj-lt"/>
              </a:rPr>
              <a:t>A. Ca ngợi sự giản dị, trong sạch của Thái sư Trần Thủ Độ.</a:t>
            </a:r>
          </a:p>
        </p:txBody>
      </p:sp>
      <p:sp>
        <p:nvSpPr>
          <p:cNvPr id="5" name="Rectangle 4"/>
          <p:cNvSpPr/>
          <p:nvPr/>
        </p:nvSpPr>
        <p:spPr>
          <a:xfrm>
            <a:off x="2667000" y="2042056"/>
            <a:ext cx="6248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2800" dirty="0">
                <a:latin typeface="+mj-lt"/>
              </a:rPr>
              <a:t>B. Ca ngợi sự liêm khiết, không nhận hối lộ của Trần Thủ Độ.</a:t>
            </a:r>
          </a:p>
        </p:txBody>
      </p:sp>
      <p:sp>
        <p:nvSpPr>
          <p:cNvPr id="6" name="Rectangle 5"/>
          <p:cNvSpPr/>
          <p:nvPr/>
        </p:nvSpPr>
        <p:spPr>
          <a:xfrm>
            <a:off x="2743200" y="3124200"/>
            <a:ext cx="614225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2800" dirty="0">
                <a:latin typeface="+mj-lt"/>
              </a:rPr>
              <a:t>C. Ca ngợi Thái sư Trần Thủ Độ là một thái sư gương mẫu, nghiêm minh, không vì tình riêng mà làm sai phép nước.</a:t>
            </a:r>
          </a:p>
        </p:txBody>
      </p:sp>
      <p:sp>
        <p:nvSpPr>
          <p:cNvPr id="7" name="Rectangle 6"/>
          <p:cNvSpPr/>
          <p:nvPr/>
        </p:nvSpPr>
        <p:spPr>
          <a:xfrm>
            <a:off x="2743200" y="4594785"/>
            <a:ext cx="307481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vi-VN" sz="2800" dirty="0">
                <a:latin typeface="+mj-lt"/>
              </a:rPr>
              <a:t>D. Tất cả các ý trên.</a:t>
            </a:r>
          </a:p>
        </p:txBody>
      </p:sp>
      <p:sp>
        <p:nvSpPr>
          <p:cNvPr id="8" name="Action Button: Home 7">
            <a:hlinkClick r:id="rId2" action="ppaction://hlinksldjump" highlightClick="1"/>
          </p:cNvPr>
          <p:cNvSpPr/>
          <p:nvPr/>
        </p:nvSpPr>
        <p:spPr>
          <a:xfrm>
            <a:off x="8153400" y="5943600"/>
            <a:ext cx="686669" cy="685800"/>
          </a:xfrm>
          <a:prstGeom prst="actionButtonHom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005218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74845"/>
            <a:ext cx="8686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2800" dirty="0">
                <a:latin typeface="+mj-lt"/>
              </a:rPr>
              <a:t>Trong bài thơ “Đất nước” của Nguyễn Đình Thi , mùa nào trong năm được nói đến trong bài thơ ?</a:t>
            </a:r>
          </a:p>
        </p:txBody>
      </p:sp>
      <p:sp>
        <p:nvSpPr>
          <p:cNvPr id="3" name="Rectangle 2"/>
          <p:cNvSpPr/>
          <p:nvPr/>
        </p:nvSpPr>
        <p:spPr>
          <a:xfrm>
            <a:off x="3552564" y="1276245"/>
            <a:ext cx="21020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sz="2800" dirty="0">
                <a:latin typeface="+mj-lt"/>
              </a:rPr>
              <a:t>A. </a:t>
            </a:r>
            <a:r>
              <a:rPr lang="en-US" sz="2800" dirty="0" err="1">
                <a:latin typeface="+mj-lt"/>
              </a:rPr>
              <a:t>Mùa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xuân</a:t>
            </a:r>
            <a:r>
              <a:rPr lang="en-US" sz="2800" dirty="0">
                <a:latin typeface="+mj-lt"/>
              </a:rPr>
              <a:t> </a:t>
            </a:r>
            <a:endParaRPr lang="vi-VN" sz="2800" dirty="0">
              <a:latin typeface="+mj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588327" y="2100590"/>
            <a:ext cx="166423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/>
            <a:r>
              <a:rPr lang="en-US" sz="2800" dirty="0">
                <a:latin typeface="+mj-lt"/>
              </a:rPr>
              <a:t>B. </a:t>
            </a:r>
            <a:r>
              <a:rPr lang="en-US" sz="2800" dirty="0" err="1">
                <a:latin typeface="+mj-lt"/>
              </a:rPr>
              <a:t>Mùa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hạ</a:t>
            </a:r>
            <a:endParaRPr lang="vi-VN" sz="2800" dirty="0">
              <a:latin typeface="+mj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81400" y="2971800"/>
            <a:ext cx="215796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vi-VN" sz="2800" dirty="0">
                <a:latin typeface="+mj-lt"/>
              </a:rPr>
              <a:t> C. Mùa đông</a:t>
            </a:r>
          </a:p>
        </p:txBody>
      </p:sp>
      <p:sp>
        <p:nvSpPr>
          <p:cNvPr id="6" name="Rectangle 5"/>
          <p:cNvSpPr/>
          <p:nvPr/>
        </p:nvSpPr>
        <p:spPr>
          <a:xfrm>
            <a:off x="3733800" y="3810000"/>
            <a:ext cx="17395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vi-VN" sz="2800" dirty="0">
                <a:latin typeface="+mj-lt"/>
              </a:rPr>
              <a:t>D.Mùa thu</a:t>
            </a:r>
          </a:p>
        </p:txBody>
      </p:sp>
      <p:sp>
        <p:nvSpPr>
          <p:cNvPr id="7" name="Action Button: Home 6">
            <a:hlinkClick r:id="rId2" action="ppaction://hlinksldjump" highlightClick="1"/>
          </p:cNvPr>
          <p:cNvSpPr/>
          <p:nvPr/>
        </p:nvSpPr>
        <p:spPr>
          <a:xfrm>
            <a:off x="8153400" y="5943600"/>
            <a:ext cx="686669" cy="6858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183885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152400"/>
            <a:ext cx="86106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2800" b="1" dirty="0">
                <a:latin typeface="+mj-lt"/>
              </a:rPr>
              <a:t>Ca dao </a:t>
            </a:r>
            <a:r>
              <a:rPr lang="vi-VN" sz="2800" b="1" dirty="0" err="1">
                <a:latin typeface="+mj-lt"/>
              </a:rPr>
              <a:t>và</a:t>
            </a:r>
            <a:r>
              <a:rPr lang="vi-VN" sz="2800" b="1" dirty="0">
                <a:latin typeface="+mj-lt"/>
              </a:rPr>
              <a:t> tục ngữ thể hiện truyền thống đoàn kết của dân tộc ta.</a:t>
            </a:r>
          </a:p>
        </p:txBody>
      </p:sp>
      <p:sp>
        <p:nvSpPr>
          <p:cNvPr id="3" name="Rectangle 2"/>
          <p:cNvSpPr/>
          <p:nvPr/>
        </p:nvSpPr>
        <p:spPr>
          <a:xfrm>
            <a:off x="838200" y="1219200"/>
            <a:ext cx="81534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800" dirty="0">
                <a:latin typeface="+mj-lt"/>
              </a:rPr>
              <a:t>- Một cây làm chẳng nên non, </a:t>
            </a:r>
            <a:br>
              <a:rPr lang="vi-VN" sz="2800" dirty="0">
                <a:latin typeface="+mj-lt"/>
              </a:rPr>
            </a:br>
            <a:r>
              <a:rPr lang="vi-VN" sz="2800" dirty="0">
                <a:latin typeface="+mj-lt"/>
              </a:rPr>
              <a:t>Ba cây chụm lại nên hòn núi cao </a:t>
            </a:r>
          </a:p>
          <a:p>
            <a:r>
              <a:rPr lang="en-US" sz="2800" dirty="0">
                <a:latin typeface="+mj-lt"/>
              </a:rPr>
              <a:t>- </a:t>
            </a:r>
            <a:r>
              <a:rPr lang="vi-VN" sz="2800" dirty="0">
                <a:latin typeface="+mj-lt"/>
              </a:rPr>
              <a:t>Dân ta nhớ một chữ đồng : </a:t>
            </a:r>
            <a:br>
              <a:rPr lang="vi-VN" sz="2800" dirty="0">
                <a:latin typeface="+mj-lt"/>
              </a:rPr>
            </a:br>
            <a:r>
              <a:rPr lang="vi-VN" sz="2800" dirty="0">
                <a:latin typeface="+mj-lt"/>
              </a:rPr>
              <a:t>Đồng tình, đồng sức, đồng lòng, đồng minh. </a:t>
            </a:r>
          </a:p>
          <a:p>
            <a:r>
              <a:rPr lang="en-US" sz="2800" dirty="0">
                <a:latin typeface="+mj-lt"/>
              </a:rPr>
              <a:t>-</a:t>
            </a:r>
            <a:r>
              <a:rPr lang="vi-VN" sz="2800" dirty="0">
                <a:latin typeface="+mj-lt"/>
              </a:rPr>
              <a:t>  Bầu ơi thương lấy bí cùng </a:t>
            </a:r>
            <a:br>
              <a:rPr lang="vi-VN" sz="2800" dirty="0">
                <a:latin typeface="+mj-lt"/>
              </a:rPr>
            </a:br>
            <a:r>
              <a:rPr lang="vi-VN" sz="2800" dirty="0">
                <a:latin typeface="+mj-lt"/>
              </a:rPr>
              <a:t>Tuy rằng khác giống nhưng chung một giàn. </a:t>
            </a:r>
            <a:br>
              <a:rPr lang="vi-VN" sz="2800" dirty="0">
                <a:latin typeface="+mj-lt"/>
              </a:rPr>
            </a:br>
            <a:r>
              <a:rPr lang="vi-VN" sz="2800" dirty="0">
                <a:latin typeface="+mj-lt"/>
              </a:rPr>
              <a:t>- Nhiễu điều phủ lấy giá gương </a:t>
            </a:r>
            <a:br>
              <a:rPr lang="vi-VN" sz="2800" dirty="0">
                <a:latin typeface="+mj-lt"/>
              </a:rPr>
            </a:br>
            <a:r>
              <a:rPr lang="vi-VN" sz="2800" dirty="0">
                <a:latin typeface="+mj-lt"/>
              </a:rPr>
              <a:t>Người trong một nước phải thương nhau cùng. </a:t>
            </a:r>
            <a:br>
              <a:rPr lang="vi-VN" sz="2800" dirty="0">
                <a:latin typeface="+mj-lt"/>
              </a:rPr>
            </a:br>
            <a:r>
              <a:rPr lang="vi-VN" sz="2800" dirty="0">
                <a:latin typeface="+mj-lt"/>
              </a:rPr>
              <a:t>- Lá lành đùm lá rách. </a:t>
            </a:r>
            <a:br>
              <a:rPr lang="vi-VN" sz="2800" dirty="0">
                <a:latin typeface="+mj-lt"/>
              </a:rPr>
            </a:br>
            <a:r>
              <a:rPr lang="vi-VN" sz="2800" dirty="0">
                <a:latin typeface="+mj-lt"/>
              </a:rPr>
              <a:t>- Đoàn kết thì sống , chia rẻ thì chết . </a:t>
            </a:r>
          </a:p>
          <a:p>
            <a:r>
              <a:rPr lang="vi-VN" sz="2800" dirty="0">
                <a:latin typeface="+mj-lt"/>
              </a:rPr>
              <a:t>- Một miếng khi đói bằng một gói khi no</a:t>
            </a:r>
          </a:p>
          <a:p>
            <a:r>
              <a:rPr lang="vi-VN" sz="2800" dirty="0">
                <a:latin typeface="+mj-lt"/>
              </a:rPr>
              <a:t>- Một con ngựa đau cả tàu bỏ cỏ.</a:t>
            </a:r>
          </a:p>
          <a:p>
            <a:r>
              <a:rPr lang="vi-VN" sz="2400" dirty="0">
                <a:latin typeface="+mj-lt"/>
              </a:rPr>
              <a:t> </a:t>
            </a:r>
          </a:p>
        </p:txBody>
      </p:sp>
      <p:sp>
        <p:nvSpPr>
          <p:cNvPr id="4" name="Action Button: Home 3">
            <a:hlinkClick r:id="rId2" action="ppaction://hlinksldjump" highlightClick="1"/>
          </p:cNvPr>
          <p:cNvSpPr/>
          <p:nvPr/>
        </p:nvSpPr>
        <p:spPr>
          <a:xfrm>
            <a:off x="8153400" y="5943600"/>
            <a:ext cx="686669" cy="685800"/>
          </a:xfrm>
          <a:prstGeom prst="actionButtonHom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395786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43000" y="376630"/>
            <a:ext cx="6858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2800" dirty="0">
                <a:latin typeface="+mj-lt"/>
              </a:rPr>
              <a:t>6. Màu đen trong tranh làng Hồ được pha bằng chất liệu gì?</a:t>
            </a:r>
          </a:p>
        </p:txBody>
      </p:sp>
      <p:sp>
        <p:nvSpPr>
          <p:cNvPr id="3" name="Rectangle 2"/>
          <p:cNvSpPr/>
          <p:nvPr/>
        </p:nvSpPr>
        <p:spPr>
          <a:xfrm>
            <a:off x="2837598" y="1447800"/>
            <a:ext cx="401526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A. Than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rơm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bếp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755106" y="2221468"/>
            <a:ext cx="34034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B. Than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chiếu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840500" y="3124200"/>
            <a:ext cx="52742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C. Than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lá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mùa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rụng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lá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881422" y="3886200"/>
            <a:ext cx="295465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D.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	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Action Button: Home 6">
            <a:hlinkClick r:id="rId2" action="ppaction://hlinksldjump" highlightClick="1"/>
          </p:cNvPr>
          <p:cNvSpPr/>
          <p:nvPr/>
        </p:nvSpPr>
        <p:spPr>
          <a:xfrm>
            <a:off x="8153400" y="5943600"/>
            <a:ext cx="686669" cy="685800"/>
          </a:xfrm>
          <a:prstGeom prst="actionButtonHom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75726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304800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7.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thổi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cơm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Vân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nguồn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đâu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?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133600" y="1447800"/>
            <a:ext cx="702333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A.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giặc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cổ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xưa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09800" y="2286000"/>
            <a:ext cx="46618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lễ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09800" y="3105835"/>
            <a:ext cx="6629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trẩy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quân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giặc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cổ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bờ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Đáy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xưa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133600" y="4267200"/>
            <a:ext cx="39180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D.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Action Button: Home 6">
            <a:hlinkClick r:id="rId2" action="ppaction://hlinksldjump" highlightClick="1"/>
          </p:cNvPr>
          <p:cNvSpPr/>
          <p:nvPr/>
        </p:nvSpPr>
        <p:spPr>
          <a:xfrm>
            <a:off x="8153400" y="5943600"/>
            <a:ext cx="686669" cy="685800"/>
          </a:xfrm>
          <a:prstGeom prst="actionButtonHom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122928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</p:bldLst>
  </p:timing>
</p:sld>
</file>

<file path=ppt/theme/theme1.xml><?xml version="1.0" encoding="utf-8"?>
<a:theme xmlns:a="http://schemas.openxmlformats.org/drawingml/2006/main" name="Chủ đề của Office">
  <a:themeElements>
    <a:clrScheme name="Văn phòng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228</TotalTime>
  <Words>1086</Words>
  <Application>Microsoft Office PowerPoint</Application>
  <PresentationFormat>On-screen Show (4:3)</PresentationFormat>
  <Paragraphs>90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Times New Roman</vt:lpstr>
      <vt:lpstr>Chủ đề của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latop</dc:creator>
  <cp:lastModifiedBy>Windows User</cp:lastModifiedBy>
  <cp:revision>17</cp:revision>
  <dcterms:created xsi:type="dcterms:W3CDTF">2018-03-26T14:55:42Z</dcterms:created>
  <dcterms:modified xsi:type="dcterms:W3CDTF">2021-03-14T04:15:22Z</dcterms:modified>
</cp:coreProperties>
</file>