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608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58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606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35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200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459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750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820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662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353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752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D23B-5AFE-4177-B067-6827385A2C34}" type="datetimeFigureOut">
              <a:rPr lang="vi-VN" smtClean="0"/>
              <a:t>14/03/2021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7D01-ED43-490F-B3C5-C035129018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16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6882" y="381000"/>
            <a:ext cx="6270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  <a:endParaRPr lang="vi-VN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92" y="838200"/>
            <a:ext cx="89636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SGK/ 101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0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1682"/>
            <a:ext cx="7543800" cy="4401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712893"/>
            <a:ext cx="8215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313093"/>
            <a:ext cx="632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day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8180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362200"/>
            <a:ext cx="85614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cúng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  <a:endParaRPr lang="vi-VN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24053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về.Ơ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con da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Ơ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60493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4.Tìm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60693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4221" y="228600"/>
            <a:ext cx="34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331" y="1676400"/>
            <a:ext cx="5915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6607" y="2362200"/>
            <a:ext cx="2119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0120" y="2980759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0119" y="3691145"/>
            <a:ext cx="2354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.Dân tộc</a:t>
            </a:r>
          </a:p>
        </p:txBody>
      </p:sp>
    </p:spTree>
    <p:extLst>
      <p:ext uri="{BB962C8B-B14F-4D97-AF65-F5344CB8AC3E}">
        <p14:creationId xmlns:p14="http://schemas.microsoft.com/office/powerpoint/2010/main" val="118257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6738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00B050"/>
                </a:solidFill>
                <a:latin typeface="+mj-lt"/>
              </a:rPr>
              <a:t>2. Dòng nào sau đây nêu đúng nghĩa của từ An ninh 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1477" y="1524000"/>
            <a:ext cx="5493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A. Không có chiến tranh và thiên tai.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4326" y="2362200"/>
            <a:ext cx="580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B. Yên ổn về chính trị và trật tự xã hội.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310583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C. Yên ổn hẳn, tránh được tai nạn, thiệt hại.</a:t>
            </a:r>
          </a:p>
        </p:txBody>
      </p:sp>
    </p:spTree>
    <p:extLst>
      <p:ext uri="{BB962C8B-B14F-4D97-AF65-F5344CB8AC3E}">
        <p14:creationId xmlns:p14="http://schemas.microsoft.com/office/powerpoint/2010/main" val="43244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5192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00B050"/>
                </a:solidFill>
                <a:latin typeface="+mj-lt"/>
              </a:rPr>
              <a:t>3. Tìm quan hệ từ thích hợp điền vào chỗ trống trong các câu sau đây :</a:t>
            </a:r>
          </a:p>
          <a:p>
            <a:pPr algn="just"/>
            <a:r>
              <a:rPr lang="vi-VN" sz="2800" dirty="0">
                <a:latin typeface="+mj-lt"/>
              </a:rPr>
              <a:t>  a) Mình đến nhà bạn…………..bạn đến nhà mình ?</a:t>
            </a:r>
          </a:p>
          <a:p>
            <a:pPr algn="just"/>
            <a:r>
              <a:rPr lang="vi-VN" sz="2800" dirty="0">
                <a:latin typeface="+mj-lt"/>
              </a:rPr>
              <a:t>  b) ……………..chúng ta chủ quan……….nhất định chúng ta sẽ thất bại .</a:t>
            </a:r>
          </a:p>
          <a:p>
            <a:pPr algn="just"/>
            <a:r>
              <a:rPr lang="vi-VN" sz="2800" dirty="0">
                <a:latin typeface="+mj-lt"/>
              </a:rPr>
              <a:t>  c) Tiếng cười……..đem lại niềm vui cho mọi  người </a:t>
            </a:r>
            <a:r>
              <a:rPr lang="vi-VN" sz="2800" dirty="0"/>
              <a:t>……….. </a:t>
            </a:r>
            <a:r>
              <a:rPr lang="vi-VN" sz="2800" dirty="0">
                <a:latin typeface="+mj-lt"/>
              </a:rPr>
              <a:t>là một liều thuốc trường sinh.</a:t>
            </a:r>
          </a:p>
          <a:p>
            <a:pPr algn="just"/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442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  <a:latin typeface="+mj-lt"/>
              </a:rPr>
              <a:t>4. Em hiểu câu ca dao sau như thế nào ?</a:t>
            </a:r>
          </a:p>
          <a:p>
            <a:r>
              <a:rPr lang="vi-VN" sz="2800" b="1" dirty="0">
                <a:solidFill>
                  <a:srgbClr val="00B050"/>
                </a:solidFill>
                <a:latin typeface="+mj-lt"/>
              </a:rPr>
              <a:t>              “Dù ai đi ngược về xuôi</a:t>
            </a:r>
          </a:p>
          <a:p>
            <a:r>
              <a:rPr lang="vi-VN" sz="2800" b="1" dirty="0">
                <a:solidFill>
                  <a:srgbClr val="00B050"/>
                </a:solidFill>
                <a:latin typeface="+mj-lt"/>
              </a:rPr>
              <a:t>    Nhớ ngày giỗ Tổ mùng mười tháng ba”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2653605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solidFill>
                  <a:srgbClr val="FF0000"/>
                </a:solidFill>
                <a:latin typeface="+mj-lt"/>
              </a:rPr>
              <a:t>Ca ngợi truyền thống tốt đẹp của người Việt Nam : thủy chung , luôn nhớ về cội nguồn dân tộc.</a:t>
            </a:r>
          </a:p>
        </p:txBody>
      </p:sp>
    </p:spTree>
    <p:extLst>
      <p:ext uri="{BB962C8B-B14F-4D97-AF65-F5344CB8AC3E}">
        <p14:creationId xmlns:p14="http://schemas.microsoft.com/office/powerpoint/2010/main" val="308436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9433" y="2090172"/>
            <a:ext cx="58400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</a:t>
            </a:r>
          </a:p>
          <a:p>
            <a:pPr algn="ctr"/>
            <a:r>
              <a:rPr lang="en-US" sz="4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92710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457200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DẶN DÒ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2438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sz="3200" b="1" dirty="0">
                <a:solidFill>
                  <a:srgbClr val="00B0F0"/>
                </a:solidFill>
                <a:latin typeface="+mj-lt"/>
              </a:rPr>
              <a:t>- Xem lại các bài tập đọc</a:t>
            </a:r>
          </a:p>
          <a:p>
            <a:pPr algn="just"/>
            <a:r>
              <a:rPr lang="vi-VN" sz="3200" b="1" dirty="0">
                <a:solidFill>
                  <a:srgbClr val="00B0F0"/>
                </a:solidFill>
                <a:latin typeface="+mj-lt"/>
              </a:rPr>
              <a:t>- Chuẩn bị: Ôn tập </a:t>
            </a:r>
            <a:r>
              <a:rPr lang="vi-VN" sz="3200" b="1" dirty="0" err="1">
                <a:solidFill>
                  <a:srgbClr val="00B0F0"/>
                </a:solidFill>
                <a:latin typeface="+mj-lt"/>
              </a:rPr>
              <a:t>tiết</a:t>
            </a:r>
            <a:r>
              <a:rPr lang="vi-VN" sz="3200" b="1" dirty="0">
                <a:solidFill>
                  <a:srgbClr val="00B0F0"/>
                </a:solidFill>
                <a:latin typeface="+mj-lt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49835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371600" y="22860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3072605" y="990600"/>
            <a:ext cx="3785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2. Thái sư Trần Thủ Độ</a:t>
            </a:r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3680232" y="3035989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  <a:latin typeface="+mj-lt"/>
              </a:rPr>
              <a:t>4. Đất nước</a:t>
            </a:r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4675233" y="1981200"/>
            <a:ext cx="2785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0B0F0"/>
                </a:solidFill>
                <a:latin typeface="+mj-lt"/>
              </a:rPr>
              <a:t>3. Tranh làng Hồ</a:t>
            </a:r>
            <a:endParaRPr lang="vi-VN" sz="28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6" name="Rectangle 5">
            <a:hlinkClick r:id="rId6" action="ppaction://hlinksldjump"/>
          </p:cNvPr>
          <p:cNvSpPr/>
          <p:nvPr/>
        </p:nvSpPr>
        <p:spPr>
          <a:xfrm>
            <a:off x="2133600" y="3886200"/>
            <a:ext cx="580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Action Button: End 6">
            <a:hlinkClick r:id="rId7" action="ppaction://hlinksldjump" highlightClick="1"/>
          </p:cNvPr>
          <p:cNvSpPr/>
          <p:nvPr/>
        </p:nvSpPr>
        <p:spPr>
          <a:xfrm>
            <a:off x="8077200" y="6248400"/>
            <a:ext cx="762000" cy="533400"/>
          </a:xfrm>
          <a:prstGeom prst="actionButtonE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44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018499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” ?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986" y="685800"/>
            <a:ext cx="178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/>
          </a:p>
        </p:txBody>
      </p:sp>
      <p:sp>
        <p:nvSpPr>
          <p:cNvPr id="5" name="Rectangle 4"/>
          <p:cNvSpPr/>
          <p:nvPr/>
        </p:nvSpPr>
        <p:spPr>
          <a:xfrm>
            <a:off x="489467" y="1295400"/>
            <a:ext cx="1868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Mai</a:t>
            </a:r>
            <a:endParaRPr lang="vi-VN" sz="2800" dirty="0"/>
          </a:p>
        </p:txBody>
      </p:sp>
      <p:sp>
        <p:nvSpPr>
          <p:cNvPr id="6" name="Rectangle 5"/>
          <p:cNvSpPr/>
          <p:nvPr/>
        </p:nvSpPr>
        <p:spPr>
          <a:xfrm>
            <a:off x="4038028" y="1295400"/>
            <a:ext cx="1898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8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3398" y="685800"/>
            <a:ext cx="2202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8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343400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27114" y="3276600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00486" y="2586414"/>
            <a:ext cx="6439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15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Nội dung câu chuyện Thái sư Trần Thủ Độ là gì ?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10668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A. Ca ngợi sự giản dị, trong sạch của Thái sư Trần Thủ Độ.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2042056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B. Ca ngợi sự liêm khiết, không nhận hối lộ của Trần Thủ Độ.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3124200"/>
            <a:ext cx="6142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C. Ca ngợi Thái sư Trần Thủ Độ là một thái sư gương mẫu, nghiêm minh, không vì tình riêng mà làm sai phép nước.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594785"/>
            <a:ext cx="30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D. Tất cả các ý trên.</a:t>
            </a:r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52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4845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Trong bài thơ “Đất nước” của Nguyễn Đình Thi , mùa nào trong năm được nói đến trong bài thơ ?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2564" y="1276245"/>
            <a:ext cx="210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+mj-lt"/>
              </a:rPr>
              <a:t>A. </a:t>
            </a:r>
            <a:r>
              <a:rPr lang="en-US" sz="2800" dirty="0" err="1">
                <a:latin typeface="+mj-lt"/>
              </a:rPr>
              <a:t>Mùa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xuân</a:t>
            </a:r>
            <a:r>
              <a:rPr lang="en-US" sz="2800" dirty="0">
                <a:latin typeface="+mj-lt"/>
              </a:rPr>
              <a:t> </a:t>
            </a:r>
            <a:endParaRPr lang="vi-VN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8327" y="2100590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800" dirty="0">
                <a:latin typeface="+mj-lt"/>
              </a:rPr>
              <a:t>B. </a:t>
            </a:r>
            <a:r>
              <a:rPr lang="en-US" sz="2800" dirty="0" err="1">
                <a:latin typeface="+mj-lt"/>
              </a:rPr>
              <a:t>Mùa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hạ</a:t>
            </a:r>
            <a:endParaRPr lang="vi-VN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97180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 C. Mùa đông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3810000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D.Mùa thu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38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latin typeface="+mj-lt"/>
              </a:rPr>
              <a:t>Ca dao </a:t>
            </a:r>
            <a:r>
              <a:rPr lang="vi-VN" sz="2800" b="1" dirty="0" err="1">
                <a:latin typeface="+mj-lt"/>
              </a:rPr>
              <a:t>và</a:t>
            </a:r>
            <a:r>
              <a:rPr lang="vi-VN" sz="2800" b="1" dirty="0">
                <a:latin typeface="+mj-lt"/>
              </a:rPr>
              <a:t> tục ngữ thể hiện truyền thống đoàn kết của dân tộc ta.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2192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- Một cây làm chẳng nên non,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Ba cây chụm lại nên hòn núi cao </a:t>
            </a:r>
          </a:p>
          <a:p>
            <a:r>
              <a:rPr lang="en-US" sz="2800" dirty="0">
                <a:latin typeface="+mj-lt"/>
              </a:rPr>
              <a:t>- </a:t>
            </a:r>
            <a:r>
              <a:rPr lang="vi-VN" sz="2800" dirty="0">
                <a:latin typeface="+mj-lt"/>
              </a:rPr>
              <a:t>Dân ta nhớ một chữ đồng :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Đồng tình, đồng sức, đồng lòng, đồng minh. </a:t>
            </a:r>
          </a:p>
          <a:p>
            <a:r>
              <a:rPr lang="en-US" sz="2800" dirty="0">
                <a:latin typeface="+mj-lt"/>
              </a:rPr>
              <a:t>-</a:t>
            </a:r>
            <a:r>
              <a:rPr lang="vi-VN" sz="2800" dirty="0">
                <a:latin typeface="+mj-lt"/>
              </a:rPr>
              <a:t>  Bầu ơi thương lấy bí cùng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Tuy rằng khác giống nhưng chung một giàn.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- Nhiễu điều phủ lấy giá gương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Người trong một nước phải thương nhau cùng.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- Lá lành đùm lá rách. </a:t>
            </a:r>
            <a:br>
              <a:rPr lang="vi-VN" sz="2800" dirty="0">
                <a:latin typeface="+mj-lt"/>
              </a:rPr>
            </a:br>
            <a:r>
              <a:rPr lang="vi-VN" sz="2800" dirty="0">
                <a:latin typeface="+mj-lt"/>
              </a:rPr>
              <a:t>- Đoàn kết thì sống , chia rẻ thì chết . </a:t>
            </a:r>
          </a:p>
          <a:p>
            <a:r>
              <a:rPr lang="vi-VN" sz="2800" dirty="0">
                <a:latin typeface="+mj-lt"/>
              </a:rPr>
              <a:t>- Một miếng khi đói bằng một gói khi no</a:t>
            </a:r>
          </a:p>
          <a:p>
            <a:r>
              <a:rPr lang="vi-VN" sz="2800" dirty="0">
                <a:latin typeface="+mj-lt"/>
              </a:rPr>
              <a:t>- Một con ngựa đau cả tàu bỏ cỏ.</a:t>
            </a:r>
          </a:p>
          <a:p>
            <a:r>
              <a:rPr lang="vi-VN" sz="2400" dirty="0">
                <a:latin typeface="+mj-lt"/>
              </a:rPr>
              <a:t> 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57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7663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6. Màu đen trong tranh làng Hồ được pha bằng chất liệu gì?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7598" y="1447800"/>
            <a:ext cx="4015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Than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5106" y="2221468"/>
            <a:ext cx="340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B. Than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0500" y="3124200"/>
            <a:ext cx="5274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Than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1422" y="3886200"/>
            <a:ext cx="2954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57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4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1447800"/>
            <a:ext cx="702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2286000"/>
            <a:ext cx="4661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3105835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4267200"/>
            <a:ext cx="3918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686669" cy="6858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29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1086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latop</dc:creator>
  <cp:lastModifiedBy>Windows User</cp:lastModifiedBy>
  <cp:revision>17</cp:revision>
  <dcterms:created xsi:type="dcterms:W3CDTF">2018-03-26T14:55:42Z</dcterms:created>
  <dcterms:modified xsi:type="dcterms:W3CDTF">2021-03-14T04:15:22Z</dcterms:modified>
</cp:coreProperties>
</file>