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8" r:id="rId6"/>
    <p:sldId id="269" r:id="rId7"/>
    <p:sldId id="270" r:id="rId8"/>
    <p:sldId id="261" r:id="rId9"/>
    <p:sldId id="271" r:id="rId10"/>
    <p:sldId id="272" r:id="rId11"/>
    <p:sldId id="262" r:id="rId12"/>
    <p:sldId id="263" r:id="rId13"/>
    <p:sldId id="264" r:id="rId14"/>
    <p:sldId id="265" r:id="rId15"/>
    <p:sldId id="266" r:id="rId16"/>
    <p:sldId id="267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45AD5-FDBF-481A-BC2B-84BBA9B680BD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F09D3-1F38-4763-80E9-C4643FA2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11" Type="http://schemas.openxmlformats.org/officeDocument/2006/relationships/image" Target="../media/image8.jpe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png"/><Relationship Id="rId4" Type="http://schemas.openxmlformats.org/officeDocument/2006/relationships/image" Target="../media/image2.wmf"/><Relationship Id="rId9" Type="http://schemas.openxmlformats.org/officeDocument/2006/relationships/image" Target="../media/image6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gif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cs typeface="Arial" charset="0"/>
            </a:endParaRPr>
          </a:p>
        </p:txBody>
      </p:sp>
      <p:pic>
        <p:nvPicPr>
          <p:cNvPr id="2051" name="Picture 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81200" cy="182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WordArt 9"/>
          <p:cNvSpPr>
            <a:spLocks noChangeArrowheads="1" noChangeShapeType="1" noTextEdit="1"/>
          </p:cNvSpPr>
          <p:nvPr/>
        </p:nvSpPr>
        <p:spPr bwMode="auto">
          <a:xfrm>
            <a:off x="1219200" y="1066800"/>
            <a:ext cx="6705600" cy="1162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TRƯỜNG TIỂU HỌC THANH AM</a:t>
            </a:r>
          </a:p>
        </p:txBody>
      </p:sp>
      <p:pic>
        <p:nvPicPr>
          <p:cNvPr id="2053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166769" y="3969"/>
            <a:ext cx="19812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4" name="Object 13"/>
          <p:cNvGraphicFramePr>
            <a:graphicFrameLocks noChangeAspect="1"/>
          </p:cNvGraphicFramePr>
          <p:nvPr/>
        </p:nvGraphicFramePr>
        <p:xfrm>
          <a:off x="5954713" y="2516188"/>
          <a:ext cx="1425575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14151" imgH="215619" progId="Equation.DSMT4">
                  <p:embed/>
                </p:oleObj>
              </mc:Choice>
              <mc:Fallback>
                <p:oleObj name="Equation" r:id="rId3" imgW="114151" imgH="21561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713" y="2516188"/>
                        <a:ext cx="1425575" cy="269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3"/>
          <p:cNvGraphicFramePr>
            <a:graphicFrameLocks noChangeAspect="1"/>
          </p:cNvGraphicFramePr>
          <p:nvPr/>
        </p:nvGraphicFramePr>
        <p:xfrm>
          <a:off x="6107113" y="2668588"/>
          <a:ext cx="1425575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14151" imgH="215619" progId="Equation.DSMT4">
                  <p:embed/>
                </p:oleObj>
              </mc:Choice>
              <mc:Fallback>
                <p:oleObj name="Equation" r:id="rId5" imgW="114151" imgH="215619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113" y="2668588"/>
                        <a:ext cx="1425575" cy="269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</a:endParaRPr>
          </a:p>
        </p:txBody>
      </p:sp>
      <p:pic>
        <p:nvPicPr>
          <p:cNvPr id="2057" name="Picture 10" descr="Gyroscope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343400"/>
            <a:ext cx="2057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1" descr="Gyroscope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91400" y="4419600"/>
            <a:ext cx="1752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2" descr="floral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274320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3" descr="floral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96200" y="274320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WordArt 14"/>
          <p:cNvSpPr>
            <a:spLocks noChangeArrowheads="1" noChangeShapeType="1" noTextEdit="1"/>
          </p:cNvSpPr>
          <p:nvPr/>
        </p:nvSpPr>
        <p:spPr bwMode="auto">
          <a:xfrm>
            <a:off x="2971800" y="6096000"/>
            <a:ext cx="43053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HP001 5 hàng"/>
              </a:rPr>
              <a:t>GV: </a:t>
            </a:r>
            <a:r>
              <a:rPr lang="en-US" sz="3600" b="1" i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HP001 5 hàng"/>
              </a:rPr>
              <a:t>Nguyễn</a:t>
            </a:r>
            <a:r>
              <a:rPr lang="en-US" sz="36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HP001 5 hàng"/>
              </a:rPr>
              <a:t> </a:t>
            </a:r>
            <a:r>
              <a:rPr lang="en-US" sz="3600" b="1" i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HP001 5 hàng"/>
              </a:rPr>
              <a:t>Hồng</a:t>
            </a:r>
            <a:r>
              <a:rPr lang="en-US" sz="36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HP001 5 hàng"/>
              </a:rPr>
              <a:t> Nhung</a:t>
            </a:r>
          </a:p>
        </p:txBody>
      </p:sp>
      <p:pic>
        <p:nvPicPr>
          <p:cNvPr id="2062" name="Picture 15" descr="Bauernbar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905000" y="4038600"/>
            <a:ext cx="5181600" cy="142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3" name="WordArt 16" descr="Paper bag"/>
          <p:cNvSpPr>
            <a:spLocks noChangeArrowheads="1" noChangeShapeType="1" noTextEdit="1"/>
          </p:cNvSpPr>
          <p:nvPr/>
        </p:nvSpPr>
        <p:spPr bwMode="auto">
          <a:xfrm>
            <a:off x="2286000" y="3276600"/>
            <a:ext cx="43053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1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1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b="1" i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1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</a:t>
            </a:r>
            <a:r>
              <a:rPr lang="en-US" sz="36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1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i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1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tả</a:t>
            </a:r>
            <a:endParaRPr lang="en-US" sz="3600" b="1" i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11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-110196" y="1752600"/>
            <a:ext cx="8991600" cy="51054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Phrăng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Đơ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Bô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-en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Bỉ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rõ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phi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cuộc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1949,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sang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hàng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ngũ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lấy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tên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ổ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kích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bị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bắt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dỗ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tấn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cũng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khuất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bèn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giam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1986,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cùng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con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đã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từng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đấu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vì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en-US" sz="2000" b="1" i="1" dirty="0">
                <a:latin typeface="HP001 5 hàng" pitchFamily="34" charset="0"/>
                <a:cs typeface="Times New Roman" pitchFamily="18" charset="0"/>
              </a:rPr>
              <a:t>Theo</a:t>
            </a:r>
            <a:r>
              <a:rPr lang="en-US" sz="20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NHƯ KIM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400" y="990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HP001 5 hàng" pitchFamily="34" charset="0"/>
              </a:rPr>
              <a:t> </a:t>
            </a:r>
            <a:r>
              <a:rPr lang="en-US" sz="3600" b="1" dirty="0" err="1">
                <a:latin typeface="HP001 5 hàng" pitchFamily="34" charset="0"/>
              </a:rPr>
              <a:t>Nghe</a:t>
            </a:r>
            <a:r>
              <a:rPr lang="en-US" sz="3600" b="1" dirty="0">
                <a:latin typeface="HP001 5 hàng" pitchFamily="34" charset="0"/>
              </a:rPr>
              <a:t> – </a:t>
            </a:r>
            <a:r>
              <a:rPr lang="en-US" sz="3600" b="1" dirty="0" err="1">
                <a:latin typeface="HP001 5 hàng" pitchFamily="34" charset="0"/>
              </a:rPr>
              <a:t>viết</a:t>
            </a:r>
            <a:r>
              <a:rPr lang="en-US" sz="3600" b="1" dirty="0">
                <a:latin typeface="HP001 5 hàng" pitchFamily="34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6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pic>
        <p:nvPicPr>
          <p:cNvPr id="7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65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10800000">
            <a:off x="8001000" y="3014004"/>
            <a:ext cx="762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1981200" y="5147604"/>
            <a:ext cx="762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ChangeArrowheads="1"/>
          </p:cNvSpPr>
          <p:nvPr/>
        </p:nvSpPr>
        <p:spPr bwMode="auto">
          <a:xfrm>
            <a:off x="8001000" y="228600"/>
            <a:ext cx="914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v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85800" y="2133600"/>
            <a:ext cx="1295400" cy="4038600"/>
            <a:chOff x="432" y="1344"/>
            <a:chExt cx="816" cy="2544"/>
          </a:xfrm>
        </p:grpSpPr>
        <p:sp>
          <p:nvSpPr>
            <p:cNvPr id="13320" name="Line 14"/>
            <p:cNvSpPr>
              <a:spLocks noChangeShapeType="1"/>
            </p:cNvSpPr>
            <p:nvPr/>
          </p:nvSpPr>
          <p:spPr bwMode="auto">
            <a:xfrm>
              <a:off x="1104" y="1344"/>
              <a:ext cx="0" cy="2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AutoShape 16"/>
            <p:cNvSpPr>
              <a:spLocks noChangeArrowheads="1"/>
            </p:cNvSpPr>
            <p:nvPr/>
          </p:nvSpPr>
          <p:spPr bwMode="auto">
            <a:xfrm rot="-5400000">
              <a:off x="504" y="1288"/>
              <a:ext cx="528" cy="67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2" name="Text Box 17"/>
            <p:cNvSpPr txBox="1">
              <a:spLocks noChangeArrowheads="1"/>
            </p:cNvSpPr>
            <p:nvPr/>
          </p:nvSpPr>
          <p:spPr bwMode="auto">
            <a:xfrm>
              <a:off x="720" y="1488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Lỗi</a:t>
              </a:r>
            </a:p>
          </p:txBody>
        </p:sp>
      </p:grpSp>
      <p:pic>
        <p:nvPicPr>
          <p:cNvPr id="13316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213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4419600"/>
            <a:ext cx="213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04800" y="990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HP001 5 hàng" pitchFamily="34" charset="0"/>
              </a:rPr>
              <a:t> </a:t>
            </a:r>
            <a:r>
              <a:rPr lang="en-US" sz="3600" b="1" dirty="0" err="1">
                <a:latin typeface="HP001 5 hàng" pitchFamily="34" charset="0"/>
              </a:rPr>
              <a:t>Nghe</a:t>
            </a:r>
            <a:r>
              <a:rPr lang="en-US" sz="3600" b="1" dirty="0">
                <a:latin typeface="HP001 5 hàng" pitchFamily="34" charset="0"/>
              </a:rPr>
              <a:t> – </a:t>
            </a:r>
            <a:r>
              <a:rPr lang="en-US" sz="3600" b="1" dirty="0" err="1">
                <a:latin typeface="HP001 5 hàng" pitchFamily="34" charset="0"/>
              </a:rPr>
              <a:t>viết</a:t>
            </a:r>
            <a:r>
              <a:rPr lang="en-US" sz="3600" b="1" dirty="0">
                <a:latin typeface="HP001 5 hàng" pitchFamily="34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6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0" y="1447800"/>
            <a:ext cx="2133600" cy="5889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70C0"/>
                </a:solidFill>
                <a:latin typeface="HP001 5 hàng" pitchFamily="34" charset="0"/>
              </a:rPr>
              <a:t>Soát</a:t>
            </a:r>
            <a:r>
              <a:rPr lang="en-US" sz="3200" b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HP001 5 hàng" pitchFamily="34" charset="0"/>
              </a:rPr>
              <a:t>lỗi</a:t>
            </a:r>
            <a:r>
              <a:rPr lang="en-US" sz="3200" b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</a:p>
        </p:txBody>
      </p:sp>
      <p:pic>
        <p:nvPicPr>
          <p:cNvPr id="14339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1333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5800" y="9144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Nghe</a:t>
            </a:r>
            <a:r>
              <a:rPr lang="en-US" sz="3200" b="1" dirty="0">
                <a:latin typeface="HP001 5 hàng" pitchFamily="34" charset="0"/>
              </a:rPr>
              <a:t> – </a:t>
            </a:r>
            <a:r>
              <a:rPr lang="en-US" sz="3200" b="1" dirty="0" err="1">
                <a:latin typeface="HP001 5 hàng" pitchFamily="34" charset="0"/>
              </a:rPr>
              <a:t>viết</a:t>
            </a:r>
            <a:r>
              <a:rPr lang="en-US" sz="3200" b="1" dirty="0">
                <a:latin typeface="HP001 5 hàng" pitchFamily="34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" y="190500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Phrăng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Đơ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Bô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-en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Bỉ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Nam.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152400" y="2362200"/>
            <a:ext cx="8763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			    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rõ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phi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cuộc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1949,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sang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hàng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ngũ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lấy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tên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152400" y="3662310"/>
            <a:ext cx="8763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           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ổ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kích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bị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bắt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dỗ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tấn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cũng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khuất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bèn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giam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2400" y="5029200"/>
            <a:ext cx="8763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1986,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cùng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con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đã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từng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đấu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vì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867400" y="61722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Theo NHƯ KIM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15250" y="-95250"/>
            <a:ext cx="1333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3" grpId="0"/>
      <p:bldP spid="14" grpId="0"/>
      <p:bldP spid="15" grpId="0"/>
      <p:bldP spid="16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1752600" cy="200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5410200"/>
            <a:ext cx="1752600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57200" y="9906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Nghe</a:t>
            </a:r>
            <a:r>
              <a:rPr lang="en-US" sz="3200" b="1" dirty="0">
                <a:latin typeface="HP001 5 hàng" pitchFamily="34" charset="0"/>
              </a:rPr>
              <a:t> – </a:t>
            </a:r>
            <a:r>
              <a:rPr lang="en-US" sz="3200" b="1" dirty="0" err="1">
                <a:latin typeface="HP001 5 hàng" pitchFamily="34" charset="0"/>
              </a:rPr>
              <a:t>viết</a:t>
            </a:r>
            <a:r>
              <a:rPr lang="en-US" sz="3200" b="1" dirty="0">
                <a:latin typeface="HP001 5 hàng" pitchFamily="34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-228600" y="1981200"/>
            <a:ext cx="9220200" cy="41910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  </a:t>
            </a:r>
            <a:r>
              <a:rPr lang="en-US" sz="2800" b="1" i="1" u="sng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Bài 2:</a:t>
            </a:r>
            <a:r>
              <a:rPr lang="en-US" sz="2800" b="1" u="sng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Chép vần của các tiếng in đậm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vào mô hình cấu tạo vần. Cho biết các tiếng ấy có gì giống nhau và khác nhau về cấu tạo.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b="1" dirty="0">
              <a:latin typeface="HP001 5 hàng" pitchFamily="34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b="1" dirty="0" err="1">
                <a:latin typeface="HP001 5 hàng" pitchFamily="34" charset="0"/>
                <a:cs typeface="Times New Roman" pitchFamily="18" charset="0"/>
              </a:rPr>
              <a:t>Nhận</a:t>
            </a:r>
            <a:r>
              <a:rPr lang="en-US" b="1" dirty="0">
                <a:latin typeface="HP001 5 hàng" pitchFamily="34" charset="0"/>
                <a:cs typeface="Times New Roman" pitchFamily="18" charset="0"/>
              </a:rPr>
              <a:t> rõ tính chất phi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b="1" dirty="0">
                <a:latin typeface="HP001 5 hàng" pitchFamily="34" charset="0"/>
                <a:cs typeface="Times New Roman" pitchFamily="18" charset="0"/>
              </a:rPr>
              <a:t> của cuộc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b="1" dirty="0">
                <a:latin typeface="HP001 5 hàng" pitchFamily="34" charset="0"/>
                <a:cs typeface="Times New Roman" pitchFamily="18" charset="0"/>
              </a:rPr>
              <a:t> tranh xâm lược, năm 1949, ông chạy sang hàng ngũ quân đội ta, lấy tên Việt là </a:t>
            </a:r>
            <a:r>
              <a:rPr lang="en-US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b="1" dirty="0">
                <a:latin typeface="HP001 5 hàng" pitchFamily="34" charset="0"/>
                <a:cs typeface="Times New Roman" pitchFamily="18" charset="0"/>
              </a:rPr>
              <a:t> Lăng.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>
              <a:latin typeface="HP001 5 hàng" pitchFamily="34" charset="0"/>
              <a:cs typeface="Times New Roman" pitchFamily="18" charset="0"/>
            </a:endParaRPr>
          </a:p>
        </p:txBody>
      </p:sp>
      <p:pic>
        <p:nvPicPr>
          <p:cNvPr id="7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353300" y="-38100"/>
            <a:ext cx="17526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80998" y="5334000"/>
            <a:ext cx="1143002" cy="1905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228600" y="3234396"/>
            <a:ext cx="1600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38600" y="2362200"/>
            <a:ext cx="25146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8200" y="2819400"/>
            <a:ext cx="3505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56804" y="3232808"/>
            <a:ext cx="1600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629400" y="2819400"/>
            <a:ext cx="838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1828800" cy="209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57200" y="9906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Nghe</a:t>
            </a:r>
            <a:r>
              <a:rPr lang="en-US" sz="3200" b="1" dirty="0">
                <a:latin typeface="HP001 5 hàng" pitchFamily="34" charset="0"/>
              </a:rPr>
              <a:t> – </a:t>
            </a:r>
            <a:r>
              <a:rPr lang="en-US" sz="3200" b="1" dirty="0" err="1">
                <a:latin typeface="HP001 5 hàng" pitchFamily="34" charset="0"/>
              </a:rPr>
              <a:t>viết</a:t>
            </a:r>
            <a:r>
              <a:rPr lang="en-US" sz="3200" b="1" dirty="0">
                <a:latin typeface="HP001 5 hàng" pitchFamily="34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graphicFrame>
        <p:nvGraphicFramePr>
          <p:cNvPr id="9" name="Group 45"/>
          <p:cNvGraphicFramePr>
            <a:graphicFrameLocks noGrp="1"/>
          </p:cNvGraphicFramePr>
          <p:nvPr/>
        </p:nvGraphicFramePr>
        <p:xfrm>
          <a:off x="457200" y="3486148"/>
          <a:ext cx="8382000" cy="3081810"/>
        </p:xfrm>
        <a:graphic>
          <a:graphicData uri="http://schemas.openxmlformats.org/drawingml/2006/table">
            <a:tbl>
              <a:tblPr/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09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đệm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cuối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54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54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914400" y="4724400"/>
            <a:ext cx="1077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nghĩa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0200" y="5791200"/>
            <a:ext cx="399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en-US" sz="2800" b="1" i="1" u="none" strike="noStrike" cap="none" normalizeH="0" baseline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iê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0" y="4724400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ia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791200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c</a:t>
            </a:r>
            <a:r>
              <a:rPr kumimoji="0" lang="en-US" sz="2800" b="1" i="1" u="none" strike="noStrike" cap="none" normalizeH="0" baseline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hiến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43800" y="5791200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n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-152400" y="1828800"/>
            <a:ext cx="9220200" cy="1447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  </a:t>
            </a:r>
            <a:r>
              <a:rPr lang="en-US" sz="2800" b="1" i="1" u="sng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Bài 2:</a:t>
            </a:r>
            <a:r>
              <a:rPr lang="en-US" sz="2800" b="1" u="sng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Chép vần của các tiếng in đậm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vào mô hình cấu tạo vần. Cho biết các tiếng ấy có gì giống nhau và khác nhau về cấu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tạo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  <a:endParaRPr lang="en-US" b="1" dirty="0">
              <a:latin typeface="HP001 5 hàng" pitchFamily="34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>
              <a:latin typeface="HP001 5 hàng" pitchFamily="34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04800" y="3081996"/>
            <a:ext cx="1600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2209800"/>
            <a:ext cx="25146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14400" y="2667000"/>
            <a:ext cx="3505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33004" y="3080408"/>
            <a:ext cx="1600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05600" y="2667000"/>
            <a:ext cx="838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2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391400" y="76200"/>
            <a:ext cx="1828800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8382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Nghe</a:t>
            </a:r>
            <a:r>
              <a:rPr lang="en-US" sz="3200" b="1" dirty="0">
                <a:latin typeface="HP001 5 hàng" pitchFamily="34" charset="0"/>
              </a:rPr>
              <a:t> – </a:t>
            </a:r>
            <a:r>
              <a:rPr lang="en-US" sz="3200" b="1" dirty="0" err="1">
                <a:latin typeface="HP001 5 hàng" pitchFamily="34" charset="0"/>
              </a:rPr>
              <a:t>viết</a:t>
            </a:r>
            <a:r>
              <a:rPr lang="en-US" sz="3200" b="1" dirty="0">
                <a:latin typeface="HP001 5 hàng" pitchFamily="34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461" y="3839028"/>
            <a:ext cx="1077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nghĩa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0200" y="4372428"/>
            <a:ext cx="471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en-US" sz="2800" b="1" i="1" u="none" strike="noStrike" cap="none" normalizeH="0" baseline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iê</a:t>
            </a:r>
            <a:r>
              <a:rPr kumimoji="0" lang="en-US" sz="2800" b="1" i="1" u="none" strike="noStrike" cap="none" normalizeH="0" baseline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4714" y="3853542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ia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4429780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c</a:t>
            </a:r>
            <a:r>
              <a:rPr kumimoji="0" lang="en-US" sz="2800" b="1" i="1" u="none" strike="noStrike" cap="none" normalizeH="0" baseline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hiến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43800" y="4343400"/>
            <a:ext cx="83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n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graphicFrame>
        <p:nvGraphicFramePr>
          <p:cNvPr id="14" name="Group 45"/>
          <p:cNvGraphicFramePr>
            <a:graphicFrameLocks noGrp="1"/>
          </p:cNvGraphicFramePr>
          <p:nvPr/>
        </p:nvGraphicFramePr>
        <p:xfrm>
          <a:off x="304800" y="2847536"/>
          <a:ext cx="8534400" cy="207244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91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đệm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cuối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-228600" y="1371600"/>
            <a:ext cx="9220200" cy="1447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  </a:t>
            </a:r>
            <a:r>
              <a:rPr lang="en-US" sz="2800" b="1" i="1" u="sng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Bài 2:</a:t>
            </a:r>
            <a:r>
              <a:rPr lang="en-US" sz="2800" b="1" u="sng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Chép vần của các tiếng in đậm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vào mô hình cấu tạo vần. Cho biết các tiếng ấy có gì giống nhau và khác nhau về cấu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tạo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  <a:endParaRPr lang="en-US" b="1" dirty="0">
              <a:latin typeface="HP001 5 hàng" pitchFamily="34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>
              <a:latin typeface="HP001 5 hàng" pitchFamily="34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28600" y="2624796"/>
            <a:ext cx="1600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38600" y="1752600"/>
            <a:ext cx="25146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38200" y="2209800"/>
            <a:ext cx="3505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56804" y="2623208"/>
            <a:ext cx="1600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629400" y="2209800"/>
            <a:ext cx="838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0" y="5004137"/>
            <a:ext cx="91440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900" b="1" dirty="0">
                <a:latin typeface="HP001 5 hàng" pitchFamily="34" charset="0"/>
              </a:rPr>
              <a:t>- </a:t>
            </a:r>
            <a:r>
              <a:rPr lang="en-US" sz="2900" b="1" dirty="0" err="1">
                <a:latin typeface="HP001 5 hàng" pitchFamily="34" charset="0"/>
              </a:rPr>
              <a:t>Giống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nhau</a:t>
            </a:r>
            <a:r>
              <a:rPr lang="en-US" sz="2900" b="1" dirty="0">
                <a:latin typeface="HP001 5 hàng" pitchFamily="34" charset="0"/>
              </a:rPr>
              <a:t>: </a:t>
            </a:r>
            <a:r>
              <a:rPr lang="en-US" sz="2900" b="1" dirty="0" err="1">
                <a:latin typeface="HP001 5 hàng" pitchFamily="34" charset="0"/>
              </a:rPr>
              <a:t>đều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là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nguyên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âm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đôi</a:t>
            </a:r>
            <a:r>
              <a:rPr lang="en-US" sz="2900" b="1" dirty="0">
                <a:latin typeface="HP001 5 hàng" pitchFamily="34" charset="0"/>
              </a:rPr>
              <a:t>.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0" y="556260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900" b="1" dirty="0">
                <a:latin typeface="HP001 5 hàng" pitchFamily="34" charset="0"/>
              </a:rPr>
              <a:t>- </a:t>
            </a:r>
            <a:r>
              <a:rPr lang="en-US" sz="2900" b="1" dirty="0" err="1">
                <a:latin typeface="HP001 5 hàng" pitchFamily="34" charset="0"/>
              </a:rPr>
              <a:t>Khác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nhau</a:t>
            </a:r>
            <a:r>
              <a:rPr lang="en-US" sz="2900" b="1" dirty="0">
                <a:latin typeface="HP001 5 hàng" pitchFamily="34" charset="0"/>
              </a:rPr>
              <a:t>: </a:t>
            </a:r>
            <a:r>
              <a:rPr lang="en-US" sz="2900" b="1" dirty="0" err="1">
                <a:latin typeface="HP001 5 hàng" pitchFamily="34" charset="0"/>
              </a:rPr>
              <a:t>tiếng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solidFill>
                  <a:srgbClr val="FF0000"/>
                </a:solidFill>
                <a:latin typeface="HP001 5 hàng" pitchFamily="34" charset="0"/>
              </a:rPr>
              <a:t>nghĩa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không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có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âm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cuối</a:t>
            </a:r>
            <a:r>
              <a:rPr lang="en-US" sz="2900" b="1" dirty="0">
                <a:latin typeface="HP001 5 hàng" pitchFamily="34" charset="0"/>
              </a:rPr>
              <a:t>, </a:t>
            </a:r>
            <a:r>
              <a:rPr lang="en-US" sz="2900" b="1" dirty="0" err="1">
                <a:latin typeface="HP001 5 hàng" pitchFamily="34" charset="0"/>
              </a:rPr>
              <a:t>còn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tiếng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solidFill>
                  <a:srgbClr val="FF0000"/>
                </a:solidFill>
                <a:latin typeface="HP001 5 hàng" pitchFamily="34" charset="0"/>
              </a:rPr>
              <a:t>chiến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có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âm</a:t>
            </a:r>
            <a:r>
              <a:rPr lang="en-US" sz="2900" b="1" dirty="0">
                <a:latin typeface="HP001 5 hàng" pitchFamily="34" charset="0"/>
              </a:rPr>
              <a:t> </a:t>
            </a:r>
            <a:r>
              <a:rPr lang="en-US" sz="2900" b="1" dirty="0" err="1">
                <a:latin typeface="HP001 5 hàng" pitchFamily="34" charset="0"/>
              </a:rPr>
              <a:t>cuối</a:t>
            </a:r>
            <a:r>
              <a:rPr lang="en-US" sz="2900" b="1" dirty="0">
                <a:latin typeface="HP001 5 hàng" pitchFamily="34" charset="0"/>
              </a:rPr>
              <a:t>.</a:t>
            </a:r>
          </a:p>
        </p:txBody>
      </p:sp>
      <p:pic>
        <p:nvPicPr>
          <p:cNvPr id="28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1676400" cy="191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509011" y="-34786"/>
            <a:ext cx="1600201" cy="166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04800" y="9906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Nghe</a:t>
            </a:r>
            <a:r>
              <a:rPr lang="en-US" sz="3200" b="1" dirty="0">
                <a:latin typeface="HP001 5 hàng" pitchFamily="34" charset="0"/>
              </a:rPr>
              <a:t> – </a:t>
            </a:r>
            <a:r>
              <a:rPr lang="en-US" sz="3200" b="1" dirty="0" err="1">
                <a:latin typeface="HP001 5 hàng" pitchFamily="34" charset="0"/>
              </a:rPr>
              <a:t>viết</a:t>
            </a:r>
            <a:r>
              <a:rPr lang="en-US" sz="3200" b="1" dirty="0">
                <a:latin typeface="HP001 5 hàng" pitchFamily="34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80570" y="1297577"/>
            <a:ext cx="8291698" cy="836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sz="2800" b="1" u="sng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3: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Nêu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tắc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ghi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thanh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tiếng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trên</a:t>
            </a:r>
            <a:endParaRPr lang="en-US" sz="2800" b="1" dirty="0">
              <a:latin typeface="HP001 5 hàng" pitchFamily="34" charset="0"/>
              <a:cs typeface="Times New Roman" pitchFamily="18" charset="0"/>
            </a:endParaRPr>
          </a:p>
        </p:txBody>
      </p:sp>
      <p:graphicFrame>
        <p:nvGraphicFramePr>
          <p:cNvPr id="17" name="Group 45"/>
          <p:cNvGraphicFramePr>
            <a:graphicFrameLocks noGrp="1"/>
          </p:cNvGraphicFramePr>
          <p:nvPr/>
        </p:nvGraphicFramePr>
        <p:xfrm>
          <a:off x="304800" y="2057400"/>
          <a:ext cx="8534400" cy="207244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91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đệm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cuối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827461" y="3134380"/>
            <a:ext cx="1077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nghĩa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10200" y="3581400"/>
            <a:ext cx="471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en-US" sz="2800" b="1" i="1" u="none" strike="noStrike" cap="none" normalizeH="0" baseline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iê</a:t>
            </a:r>
            <a:r>
              <a:rPr kumimoji="0" lang="en-US" sz="2800" b="1" i="1" u="none" strike="noStrike" cap="none" normalizeH="0" baseline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24714" y="3134380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ia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90600" y="3657600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c</a:t>
            </a:r>
            <a:r>
              <a:rPr kumimoji="0" lang="en-US" sz="2800" b="1" i="1" u="none" strike="noStrike" cap="none" normalizeH="0" baseline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hiến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96200" y="3581400"/>
            <a:ext cx="83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itchFamily="18" charset="0"/>
              </a:rPr>
              <a:t>n</a:t>
            </a:r>
            <a:endParaRPr kumimoji="0" lang="en-US" sz="2800" b="1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209800" y="1933136"/>
            <a:ext cx="3505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04800" y="4191000"/>
            <a:ext cx="190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1" dirty="0" err="1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Quy</a:t>
            </a:r>
            <a:r>
              <a:rPr lang="en-US" sz="2800" b="1" i="1" dirty="0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tắc</a:t>
            </a:r>
            <a:r>
              <a:rPr lang="en-US" sz="2800" b="1" i="1" dirty="0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4800" y="4648200"/>
            <a:ext cx="6268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tiếng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âm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): 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2400" y="4662268"/>
            <a:ext cx="8991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             </a:t>
            </a:r>
            <a:r>
              <a:rPr lang="en-US" sz="2800" b="1" dirty="0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      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                  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đặt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thanh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đầu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nguyên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đôi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endParaRPr lang="en-US" sz="2800" dirty="0"/>
          </a:p>
        </p:txBody>
      </p:sp>
      <p:sp>
        <p:nvSpPr>
          <p:cNvPr id="35" name="Rectangle 34"/>
          <p:cNvSpPr/>
          <p:nvPr/>
        </p:nvSpPr>
        <p:spPr>
          <a:xfrm>
            <a:off x="2252004" y="4648200"/>
            <a:ext cx="1077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nghĩa</a:t>
            </a:r>
            <a:endParaRPr kumimoji="0" lang="en-US" sz="2800" b="1" u="none" strike="noStrike" cap="none" normalizeH="0" baseline="0" dirty="0">
              <a:ln>
                <a:noFill/>
              </a:ln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4800" y="5562600"/>
            <a:ext cx="601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tiếng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âm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itchFamily="18" charset="0"/>
              </a:rPr>
              <a:t>): 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52400" y="5590736"/>
            <a:ext cx="8991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                               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đặt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thanh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thứ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nguyên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đôi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  <p:sp>
        <p:nvSpPr>
          <p:cNvPr id="38" name="Rectangle 37"/>
          <p:cNvSpPr/>
          <p:nvPr/>
        </p:nvSpPr>
        <p:spPr>
          <a:xfrm>
            <a:off x="2252004" y="5562600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c</a:t>
            </a:r>
            <a:r>
              <a:rPr kumimoji="0" lang="en-US" sz="2800" b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hiến</a:t>
            </a:r>
            <a:endParaRPr kumimoji="0" lang="en-US" sz="2800" b="1" u="none" strike="noStrike" cap="none" normalizeH="0" baseline="0" dirty="0">
              <a:ln>
                <a:noFill/>
              </a:ln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39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1600200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509011" y="-34786"/>
            <a:ext cx="1600201" cy="166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19" grpId="0"/>
      <p:bldP spid="20" grpId="0"/>
      <p:bldP spid="21" grpId="0"/>
      <p:bldP spid="22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1600flower_14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463" y="291147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7463" y="291147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600200" y="6629400"/>
            <a:ext cx="6345238" cy="228600"/>
            <a:chOff x="1141" y="4176"/>
            <a:chExt cx="3997" cy="144"/>
          </a:xfrm>
        </p:grpSpPr>
        <p:pic>
          <p:nvPicPr>
            <p:cNvPr id="17431" name="Picture 10" descr="Flower-03-jun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41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2" name="Picture 11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20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3" name="Picture 12" descr="Flower-02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46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4" name="Picture 13" descr="Flower-03-jun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65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5" name="Picture 14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30" y="4176"/>
              <a:ext cx="48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6" name="Picture 15" descr="Flower-02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57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7" name="Picture 16" descr="Flower-03-jun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75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8" name="Picture 17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28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9" name="Picture 18" descr="Flower-02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54" y="4176"/>
              <a:ext cx="48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40" name="Picture 19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52" y="4176"/>
              <a:ext cx="48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41" name="Picture 20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60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9"/>
          <p:cNvGrpSpPr>
            <a:grpSpLocks/>
          </p:cNvGrpSpPr>
          <p:nvPr/>
        </p:nvGrpSpPr>
        <p:grpSpPr bwMode="auto">
          <a:xfrm rot="10800000">
            <a:off x="1295400" y="0"/>
            <a:ext cx="6345238" cy="228600"/>
            <a:chOff x="1141" y="4176"/>
            <a:chExt cx="3997" cy="144"/>
          </a:xfrm>
        </p:grpSpPr>
        <p:pic>
          <p:nvPicPr>
            <p:cNvPr id="17420" name="Picture 10" descr="Flower-03-jun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41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11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20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2" name="Picture 12" descr="Flower-02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46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3" name="Picture 13" descr="Flower-03-jun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65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4" name="Picture 14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30" y="4176"/>
              <a:ext cx="48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5" name="Picture 15" descr="Flower-02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57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6" name="Picture 16" descr="Flower-03-jun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75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7" name="Picture 17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28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8" name="Picture 18" descr="Flower-02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54" y="4176"/>
              <a:ext cx="48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9" name="Picture 19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52" y="4176"/>
              <a:ext cx="48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0" name="Picture 20" descr="Flower-04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60" y="4176"/>
              <a:ext cx="4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415" name="Picture 4" descr="C:\Documents and Settings\PHONGVU\My Documents\My Pictures\cảnh 1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81975" y="5895975"/>
            <a:ext cx="962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4" descr="C:\Documents and Settings\PHONGVU\My Documents\My Pictures\cảnh 1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895975"/>
            <a:ext cx="962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4" descr="C:\Documents and Settings\PHONGVU\My Documents\My Pictures\cảnh 1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258125">
            <a:off x="8112125" y="5895975"/>
            <a:ext cx="962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4" descr="C:\Documents and Settings\PHONGVU\My Documents\My Pictures\cảnh 1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62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4" descr="C:\Documents and Settings\PHONGVU\My Documents\My Pictures\cảnh 1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81975" y="0"/>
            <a:ext cx="962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Anh d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84438"/>
            <a:ext cx="399415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 descr="1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6125" y="0"/>
            <a:ext cx="18288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1158875" y="914400"/>
            <a:ext cx="7315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5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altLang="en-US" sz="5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8" name="Picture 8" descr="1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3675" y="3670300"/>
            <a:ext cx="64960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9" descr="1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288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76200"/>
            <a:ext cx="64770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500" b="1" dirty="0" err="1">
                <a:latin typeface="HP001 5 hàng" pitchFamily="34" charset="0"/>
              </a:rPr>
              <a:t>Chính</a:t>
            </a:r>
            <a:r>
              <a:rPr lang="en-US" sz="2500" b="1" dirty="0">
                <a:latin typeface="HP001 5 hàng" pitchFamily="34" charset="0"/>
              </a:rPr>
              <a:t> </a:t>
            </a:r>
            <a:r>
              <a:rPr lang="en-US" sz="2500" b="1" dirty="0" err="1">
                <a:latin typeface="HP001 5 hàng" pitchFamily="34" charset="0"/>
              </a:rPr>
              <a:t>tả</a:t>
            </a:r>
            <a:endParaRPr lang="en-US" sz="2500" b="1" dirty="0">
              <a:latin typeface="HP001 5 hàng" pitchFamily="34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43000" y="1087438"/>
            <a:ext cx="4038600" cy="5889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HP001 5 hàng" pitchFamily="34" charset="0"/>
              </a:rPr>
              <a:t>Bài</a:t>
            </a: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cũ</a:t>
            </a:r>
            <a:r>
              <a:rPr lang="en-US" sz="3200" b="1" dirty="0">
                <a:latin typeface="HP001 5 hàng" pitchFamily="34" charset="0"/>
              </a:rPr>
              <a:t>:</a:t>
            </a:r>
          </a:p>
        </p:txBody>
      </p:sp>
      <p:pic>
        <p:nvPicPr>
          <p:cNvPr id="3076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213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4419600"/>
            <a:ext cx="213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-152400" y="1066800"/>
            <a:ext cx="89916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dirty="0">
                <a:latin typeface="HP001 5 hàng" pitchFamily="34" charset="0"/>
              </a:rPr>
              <a:t>           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      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Thư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gửi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sinh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                 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Quy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tắc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dấu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thanh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7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52400" y="990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HP001 5 hàng" pitchFamily="34" charset="0"/>
              </a:rPr>
              <a:t> </a:t>
            </a:r>
            <a:r>
              <a:rPr lang="en-US" sz="3600" b="1" dirty="0" err="1">
                <a:latin typeface="HP001 5 hàng" pitchFamily="34" charset="0"/>
              </a:rPr>
              <a:t>Nghe</a:t>
            </a:r>
            <a:r>
              <a:rPr lang="en-US" sz="3600" b="1" dirty="0">
                <a:latin typeface="HP001 5 hàng" pitchFamily="34" charset="0"/>
              </a:rPr>
              <a:t> – </a:t>
            </a:r>
            <a:r>
              <a:rPr lang="en-US" sz="3600" b="1" dirty="0" err="1">
                <a:latin typeface="HP001 5 hàng" pitchFamily="34" charset="0"/>
              </a:rPr>
              <a:t>viết</a:t>
            </a:r>
            <a:r>
              <a:rPr lang="en-US" sz="3600" b="1" dirty="0">
                <a:latin typeface="HP001 5 hàng" pitchFamily="34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độiCụ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6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638800" y="15240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Theo NHƯ KIM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65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24000" y="76200"/>
            <a:ext cx="6477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P001 5 hàng" pitchFamily="34" charset="0"/>
                <a:ea typeface="+mj-ea"/>
                <a:cs typeface="+mj-cs"/>
              </a:rPr>
              <a:t>Chính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P001 5 hàng" pitchFamily="34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P001 5 hàng" pitchFamily="34" charset="0"/>
                <a:ea typeface="+mj-ea"/>
                <a:cs typeface="+mj-cs"/>
              </a:rPr>
              <a:t>tả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P001 5 hàng" pitchFamily="34" charset="0"/>
              <a:ea typeface="+mj-ea"/>
              <a:cs typeface="+mj-cs"/>
            </a:endParaRPr>
          </a:p>
        </p:txBody>
      </p:sp>
      <p:pic>
        <p:nvPicPr>
          <p:cNvPr id="14338" name="Picture 2" descr="C:\Users\YOURNAME\Documents\image_paste_14062200285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98109" y="1828800"/>
            <a:ext cx="3884114" cy="4953000"/>
          </a:xfrm>
          <a:prstGeom prst="rect">
            <a:avLst/>
          </a:prstGeom>
          <a:noFill/>
        </p:spPr>
      </p:pic>
      <p:pic>
        <p:nvPicPr>
          <p:cNvPr id="9" name="Picture 4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1816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WhitecornerFlow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514985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-76200" y="1752600"/>
            <a:ext cx="8991600" cy="51054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Phrăng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Đơ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Bô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-en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Bỉ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rõ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phi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cuộc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1949,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sang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hàng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ngũ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lấy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tên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ổ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kích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bị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bắt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dỗ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tấn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cũng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khuất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bèn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giam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1986,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cùng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con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đã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từng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đấu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vì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en-US" sz="2000" b="1" i="1" dirty="0">
                <a:latin typeface="HP001 5 hàng" pitchFamily="34" charset="0"/>
                <a:cs typeface="Times New Roman" pitchFamily="18" charset="0"/>
              </a:rPr>
              <a:t>Theo</a:t>
            </a:r>
            <a:r>
              <a:rPr lang="en-US" sz="20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NHƯ KIM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400" y="990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HP001 5 hàng" pitchFamily="34" charset="0"/>
              </a:rPr>
              <a:t> </a:t>
            </a:r>
            <a:r>
              <a:rPr lang="en-US" sz="3600" b="1" dirty="0" err="1">
                <a:latin typeface="HP001 5 hàng" pitchFamily="34" charset="0"/>
              </a:rPr>
              <a:t>Nghe</a:t>
            </a:r>
            <a:r>
              <a:rPr lang="en-US" sz="3600" b="1" dirty="0">
                <a:latin typeface="HP001 5 hàng" pitchFamily="34" charset="0"/>
              </a:rPr>
              <a:t> – </a:t>
            </a:r>
            <a:r>
              <a:rPr lang="en-US" sz="3600" b="1" dirty="0" err="1">
                <a:latin typeface="HP001 5 hàng" pitchFamily="34" charset="0"/>
              </a:rPr>
              <a:t>viết</a:t>
            </a:r>
            <a:r>
              <a:rPr lang="en-US" sz="3600" b="1" dirty="0">
                <a:latin typeface="HP001 5 hàng" pitchFamily="34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6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pic>
        <p:nvPicPr>
          <p:cNvPr id="7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65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1752600"/>
            <a:ext cx="8991600" cy="32766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Phrăng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Đơ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Bô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-en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người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lính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Bỉ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Nam.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rõ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chất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phi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cuộc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tranh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1949,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chạy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sang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hàng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ngũ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lấy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tên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lần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rơi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ổ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kích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bị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bắt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dụ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dỗ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tấn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thế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cũng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khuất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bèn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đưa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giam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1986,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cùng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con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trai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thăm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Nam,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lại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nơi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đã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từng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đấu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vì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chính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en-US" sz="2400" b="1" i="1" dirty="0">
                <a:latin typeface="HP001 5 hàng" pitchFamily="34" charset="0"/>
                <a:cs typeface="Times New Roman" pitchFamily="18" charset="0"/>
              </a:rPr>
              <a:t>Theo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NHƯ KIM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81000" y="9906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Nghe</a:t>
            </a:r>
            <a:r>
              <a:rPr lang="en-US" sz="3200" b="1" dirty="0">
                <a:latin typeface="HP001 5 hàng" pitchFamily="34" charset="0"/>
              </a:rPr>
              <a:t> – </a:t>
            </a:r>
            <a:r>
              <a:rPr lang="en-US" sz="3200" b="1" dirty="0" err="1">
                <a:latin typeface="HP001 5 hàng" pitchFamily="34" charset="0"/>
              </a:rPr>
              <a:t>viết</a:t>
            </a:r>
            <a:r>
              <a:rPr lang="en-US" sz="3200" b="1" dirty="0">
                <a:latin typeface="HP001 5 hàng" pitchFamily="34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pic>
        <p:nvPicPr>
          <p:cNvPr id="7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65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52400" y="5334000"/>
            <a:ext cx="868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 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Vì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sao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Phrăng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Đơ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Bô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-en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lại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chạy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sang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hàng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ngũ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quân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đội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của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ta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1752600"/>
            <a:ext cx="8991600" cy="32766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Phrăng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Đơ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Bô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-en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người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lính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Bỉ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Nam.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rõ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chất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phi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cuộc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tranh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1949,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chạy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sang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hàng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ngũ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lấy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tên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lần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rơi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ổ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kích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bị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bắt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dụ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dỗ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tấn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thế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cũng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khuất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bèn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đưa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giam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1986,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cùng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con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trai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thăm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Nam,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lại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nơi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đã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từng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đấu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vì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chính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en-US" sz="2400" b="1" i="1" dirty="0">
                <a:latin typeface="HP001 5 hàng" pitchFamily="34" charset="0"/>
                <a:cs typeface="Times New Roman" pitchFamily="18" charset="0"/>
              </a:rPr>
              <a:t>Theo</a:t>
            </a:r>
            <a:r>
              <a:rPr lang="en-US" sz="24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NHƯ KIM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400" y="9906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Nghe</a:t>
            </a:r>
            <a:r>
              <a:rPr lang="en-US" sz="3200" b="1" dirty="0">
                <a:latin typeface="HP001 5 hàng" pitchFamily="34" charset="0"/>
              </a:rPr>
              <a:t> – </a:t>
            </a:r>
            <a:r>
              <a:rPr lang="en-US" sz="3200" b="1" dirty="0" err="1">
                <a:latin typeface="HP001 5 hàng" pitchFamily="34" charset="0"/>
              </a:rPr>
              <a:t>viết</a:t>
            </a:r>
            <a:r>
              <a:rPr lang="en-US" sz="3200" b="1" dirty="0">
                <a:latin typeface="HP001 5 hàng" pitchFamily="34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2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pic>
        <p:nvPicPr>
          <p:cNvPr id="7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65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52400" y="5334000"/>
            <a:ext cx="868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 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Tại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sao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tên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bài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lại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được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đặt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là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“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Anh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bộ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đội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cụ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Hồ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gốc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HP001 5 hàng" pitchFamily="34" charset="0"/>
              </a:rPr>
              <a:t>Bỉ</a:t>
            </a:r>
            <a:r>
              <a:rPr lang="en-US" sz="2800" b="1" i="1" dirty="0">
                <a:solidFill>
                  <a:srgbClr val="0070C0"/>
                </a:solidFill>
                <a:latin typeface="HP001 5 hàng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-76200" y="1752600"/>
            <a:ext cx="8991600" cy="51054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Phrăng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Đơ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Bô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-en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Bỉ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rõ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phi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cuộc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1949,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sang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hàng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ngũ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lấy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tên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ổ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kích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bị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bắt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dỗ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tấn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cũng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khuất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bèn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giam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1986,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cùng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con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đã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từng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đấu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vì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en-US" sz="2000" b="1" i="1" dirty="0">
                <a:latin typeface="HP001 5 hàng" pitchFamily="34" charset="0"/>
                <a:cs typeface="Times New Roman" pitchFamily="18" charset="0"/>
              </a:rPr>
              <a:t>Theo</a:t>
            </a:r>
            <a:r>
              <a:rPr lang="en-US" sz="20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NHƯ KIM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400" y="990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HP001 5 hàng" pitchFamily="34" charset="0"/>
              </a:rPr>
              <a:t> </a:t>
            </a:r>
            <a:r>
              <a:rPr lang="en-US" sz="3600" b="1" dirty="0" err="1">
                <a:latin typeface="HP001 5 hàng" pitchFamily="34" charset="0"/>
              </a:rPr>
              <a:t>Nghe</a:t>
            </a:r>
            <a:r>
              <a:rPr lang="en-US" sz="3600" b="1" dirty="0">
                <a:latin typeface="HP001 5 hàng" pitchFamily="34" charset="0"/>
              </a:rPr>
              <a:t> – </a:t>
            </a:r>
            <a:r>
              <a:rPr lang="en-US" sz="3600" b="1" dirty="0" err="1">
                <a:latin typeface="HP001 5 hàng" pitchFamily="34" charset="0"/>
              </a:rPr>
              <a:t>viết</a:t>
            </a:r>
            <a:r>
              <a:rPr lang="en-US" sz="3600" b="1" dirty="0">
                <a:latin typeface="HP001 5 hàng" pitchFamily="34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6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pic>
        <p:nvPicPr>
          <p:cNvPr id="7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65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213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0"/>
            <a:ext cx="208438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4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1816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4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514985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457200" y="1841500"/>
            <a:ext cx="487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Luyện</a:t>
            </a: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viết</a:t>
            </a: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từ</a:t>
            </a: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khó</a:t>
            </a:r>
            <a:r>
              <a:rPr lang="en-US" sz="3200" b="1" dirty="0">
                <a:latin typeface="HP001 5 hàng" pitchFamily="34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696200" y="1828800"/>
            <a:ext cx="914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81000" y="990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HP001 5 hàng" pitchFamily="34" charset="0"/>
              </a:rPr>
              <a:t> </a:t>
            </a:r>
            <a:r>
              <a:rPr lang="en-US" sz="3600" b="1" dirty="0" err="1">
                <a:latin typeface="HP001 5 hàng" pitchFamily="34" charset="0"/>
              </a:rPr>
              <a:t>Nghe</a:t>
            </a:r>
            <a:r>
              <a:rPr lang="en-US" sz="3600" b="1" dirty="0">
                <a:latin typeface="HP001 5 hàng" pitchFamily="34" charset="0"/>
              </a:rPr>
              <a:t> – </a:t>
            </a:r>
            <a:r>
              <a:rPr lang="en-US" sz="3600" b="1" dirty="0" err="1">
                <a:latin typeface="HP001 5 hàng" pitchFamily="34" charset="0"/>
              </a:rPr>
              <a:t>viết</a:t>
            </a:r>
            <a:r>
              <a:rPr lang="en-US" sz="3600" b="1" dirty="0">
                <a:latin typeface="HP001 5 hàng" pitchFamily="34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6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-82060" y="1828800"/>
            <a:ext cx="8991600" cy="51054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Phrăng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Đơ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Bô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-en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Bỉ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rõ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phi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cuộc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xâm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1949,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sang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hàng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ngũ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quân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đội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lấy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tên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rơi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ổ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kích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bị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bắt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Địch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dỗ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tấn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cũng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khuất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phục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bèn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đưa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giam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		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1986,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Phan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Lăng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cùng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con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trai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thăm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Nam,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nơi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ông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đã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từng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chiến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đấu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vì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chính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HP001 5 hàng" pitchFamily="34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HP001 5 hàng" pitchFamily="34" charset="0"/>
                <a:cs typeface="Times New Roman" pitchFamily="18" charset="0"/>
              </a:rPr>
              <a:t>.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en-US" sz="2000" b="1" i="1" dirty="0">
                <a:latin typeface="HP001 5 hàng" pitchFamily="34" charset="0"/>
                <a:cs typeface="Times New Roman" pitchFamily="18" charset="0"/>
              </a:rPr>
              <a:t>Theo</a:t>
            </a:r>
            <a:r>
              <a:rPr lang="en-US" sz="2000" b="1" dirty="0"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NHƯ KIM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400" y="990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HP001 5 hàng" pitchFamily="34" charset="0"/>
              </a:rPr>
              <a:t> </a:t>
            </a:r>
            <a:r>
              <a:rPr lang="en-US" sz="3600" b="1" dirty="0" err="1">
                <a:latin typeface="HP001 5 hàng" pitchFamily="34" charset="0"/>
              </a:rPr>
              <a:t>Nghe</a:t>
            </a:r>
            <a:r>
              <a:rPr lang="en-US" sz="3600" b="1" dirty="0">
                <a:latin typeface="HP001 5 hàng" pitchFamily="34" charset="0"/>
              </a:rPr>
              <a:t> – </a:t>
            </a:r>
            <a:r>
              <a:rPr lang="en-US" sz="3600" b="1" dirty="0" err="1">
                <a:latin typeface="HP001 5 hàng" pitchFamily="34" charset="0"/>
              </a:rPr>
              <a:t>viết</a:t>
            </a:r>
            <a:r>
              <a:rPr lang="en-US" sz="3600" b="1" dirty="0">
                <a:latin typeface="HP001 5 hàng" pitchFamily="34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Anh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36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36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pic>
        <p:nvPicPr>
          <p:cNvPr id="7" name="Picture 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65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 rot="10800000">
            <a:off x="833928" y="2209800"/>
            <a:ext cx="289401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6928340" y="2209800"/>
            <a:ext cx="533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1219200" y="2667000"/>
            <a:ext cx="914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298940" y="3962400"/>
            <a:ext cx="1905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3956540" y="2667000"/>
            <a:ext cx="1676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7766540" y="3505200"/>
            <a:ext cx="533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6394940" y="4800600"/>
            <a:ext cx="914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084344" y="5243732"/>
            <a:ext cx="1905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375140" y="5638800"/>
            <a:ext cx="1676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819336" y="2667000"/>
            <a:ext cx="9906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66800" y="4391464"/>
            <a:ext cx="762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514600" y="3948332"/>
            <a:ext cx="6096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90600" y="5257800"/>
            <a:ext cx="762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1360</Words>
  <Application>Microsoft Office PowerPoint</Application>
  <PresentationFormat>On-screen Show (4:3)</PresentationFormat>
  <Paragraphs>102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HP001 5 hàng</vt:lpstr>
      <vt:lpstr>Times New Roman</vt:lpstr>
      <vt:lpstr>Office Theme</vt:lpstr>
      <vt:lpstr>Equation</vt:lpstr>
      <vt:lpstr>PowerPoint Presentation</vt:lpstr>
      <vt:lpstr>Chính tả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YOURNAME</dc:creator>
  <cp:lastModifiedBy>LENOVO</cp:lastModifiedBy>
  <cp:revision>17</cp:revision>
  <dcterms:created xsi:type="dcterms:W3CDTF">2018-09-08T01:57:25Z</dcterms:created>
  <dcterms:modified xsi:type="dcterms:W3CDTF">2021-03-11T07:22:15Z</dcterms:modified>
</cp:coreProperties>
</file>