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8"/>
  </p:notesMasterIdLst>
  <p:sldIdLst>
    <p:sldId id="414" r:id="rId2"/>
    <p:sldId id="301" r:id="rId3"/>
    <p:sldId id="390" r:id="rId4"/>
    <p:sldId id="416" r:id="rId5"/>
    <p:sldId id="335" r:id="rId6"/>
    <p:sldId id="417" r:id="rId7"/>
    <p:sldId id="406" r:id="rId8"/>
    <p:sldId id="418" r:id="rId9"/>
    <p:sldId id="349" r:id="rId10"/>
    <p:sldId id="419" r:id="rId11"/>
    <p:sldId id="420" r:id="rId12"/>
    <p:sldId id="376" r:id="rId13"/>
    <p:sldId id="377" r:id="rId14"/>
    <p:sldId id="407" r:id="rId15"/>
    <p:sldId id="381" r:id="rId16"/>
    <p:sldId id="378" r:id="rId17"/>
    <p:sldId id="408" r:id="rId18"/>
    <p:sldId id="401" r:id="rId19"/>
    <p:sldId id="383" r:id="rId20"/>
    <p:sldId id="393" r:id="rId21"/>
    <p:sldId id="410" r:id="rId22"/>
    <p:sldId id="403" r:id="rId23"/>
    <p:sldId id="409" r:id="rId24"/>
    <p:sldId id="411" r:id="rId25"/>
    <p:sldId id="413" r:id="rId26"/>
    <p:sldId id="398" r:id="rId27"/>
  </p:sldIdLst>
  <p:sldSz cx="11887200" cy="6858000"/>
  <p:notesSz cx="6858000" cy="9144000"/>
  <p:defaultTextStyle>
    <a:defPPr>
      <a:defRPr lang="vi-VN"/>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7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800080"/>
    <a:srgbClr val="FF6600"/>
    <a:srgbClr val="660033"/>
    <a:srgbClr val="FFFF66"/>
    <a:srgbClr val="CC0000"/>
    <a:srgbClr val="000066"/>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7" autoAdjust="0"/>
    <p:restoredTop sz="88679" autoAdjust="0"/>
  </p:normalViewPr>
  <p:slideViewPr>
    <p:cSldViewPr>
      <p:cViewPr>
        <p:scale>
          <a:sx n="50" d="100"/>
          <a:sy n="50" d="100"/>
        </p:scale>
        <p:origin x="536" y="232"/>
      </p:cViewPr>
      <p:guideLst>
        <p:guide orient="horz" pos="2160"/>
        <p:guide pos="374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457200" y="685800"/>
            <a:ext cx="59436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5A6CB91-14D6-46B2-9031-C810A15FEF6A}" type="slidenum">
              <a:rPr lang="en-US"/>
              <a:pPr/>
              <a:t>‹#›</a:t>
            </a:fld>
            <a:endParaRPr lang="en-US"/>
          </a:p>
        </p:txBody>
      </p:sp>
    </p:spTree>
    <p:extLst>
      <p:ext uri="{BB962C8B-B14F-4D97-AF65-F5344CB8AC3E}">
        <p14:creationId xmlns:p14="http://schemas.microsoft.com/office/powerpoint/2010/main" val="39826485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ỗ dành sẵn cho Hình ảnh của Bản chiếu 1"/>
          <p:cNvSpPr>
            <a:spLocks noGrp="1" noRot="1" noChangeAspect="1"/>
          </p:cNvSpPr>
          <p:nvPr>
            <p:ph type="sldImg"/>
          </p:nvPr>
        </p:nvSpPr>
        <p:spPr/>
      </p:sp>
      <p:sp>
        <p:nvSpPr>
          <p:cNvPr id="3" name="Chỗ dành sẵn cho Ghi chú 2"/>
          <p:cNvSpPr>
            <a:spLocks noGrp="1"/>
          </p:cNvSpPr>
          <p:nvPr>
            <p:ph type="body" idx="1"/>
          </p:nvPr>
        </p:nvSpPr>
        <p:spPr/>
        <p:txBody>
          <a:bodyPr/>
          <a:lstStyle/>
          <a:p>
            <a:endParaRPr lang="vi-VN"/>
          </a:p>
        </p:txBody>
      </p:sp>
      <p:sp>
        <p:nvSpPr>
          <p:cNvPr id="4" name="Chỗ dành sẵn cho Số hiệu Bản chiếu 3"/>
          <p:cNvSpPr>
            <a:spLocks noGrp="1"/>
          </p:cNvSpPr>
          <p:nvPr>
            <p:ph type="sldNum" sz="quarter" idx="10"/>
          </p:nvPr>
        </p:nvSpPr>
        <p:spPr/>
        <p:txBody>
          <a:bodyPr/>
          <a:lstStyle/>
          <a:p>
            <a:fld id="{F5A6CB91-14D6-46B2-9031-C810A15FEF6A}" type="slidenum">
              <a:rPr lang="en-US" smtClean="0"/>
              <a:pPr/>
              <a:t>9</a:t>
            </a:fld>
            <a:endParaRPr lang="en-US"/>
          </a:p>
        </p:txBody>
      </p:sp>
    </p:spTree>
    <p:extLst>
      <p:ext uri="{BB962C8B-B14F-4D97-AF65-F5344CB8AC3E}">
        <p14:creationId xmlns:p14="http://schemas.microsoft.com/office/powerpoint/2010/main" val="713875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613989C-AFD4-4F4C-9DEC-706FD55C0A89}" type="slidenum">
              <a:rPr lang="en-US"/>
              <a:pPr eaLnBrk="1" hangingPunct="1"/>
              <a:t>26</a:t>
            </a:fld>
            <a:endParaRPr lang="en-US"/>
          </a:p>
        </p:txBody>
      </p:sp>
      <p:sp>
        <p:nvSpPr>
          <p:cNvPr id="24579" name="Rectangle 2"/>
          <p:cNvSpPr>
            <a:spLocks noGrp="1" noRot="1" noChangeAspect="1" noChangeArrowheads="1" noTextEdit="1"/>
          </p:cNvSpPr>
          <p:nvPr>
            <p:ph type="sldImg"/>
          </p:nvPr>
        </p:nvSpPr>
        <p:spPr>
          <a:xfrm>
            <a:off x="457200" y="685800"/>
            <a:ext cx="5943600" cy="3429000"/>
          </a:xfrm>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8038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91540" y="2130426"/>
            <a:ext cx="1010412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783080" y="3886200"/>
            <a:ext cx="832104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B335833-6105-4724-BBB9-615456B70AC7}" type="slidenum">
              <a:rPr lang="en-US"/>
              <a:pPr/>
              <a:t>‹#›</a:t>
            </a:fld>
            <a:endParaRPr lang="en-US"/>
          </a:p>
        </p:txBody>
      </p:sp>
    </p:spTree>
    <p:extLst>
      <p:ext uri="{BB962C8B-B14F-4D97-AF65-F5344CB8AC3E}">
        <p14:creationId xmlns:p14="http://schemas.microsoft.com/office/powerpoint/2010/main" val="1056276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A48721D-C648-4A0C-AEEB-32D71F857E58}" type="slidenum">
              <a:rPr lang="en-US"/>
              <a:pPr/>
              <a:t>‹#›</a:t>
            </a:fld>
            <a:endParaRPr lang="en-US"/>
          </a:p>
        </p:txBody>
      </p:sp>
    </p:spTree>
    <p:extLst>
      <p:ext uri="{BB962C8B-B14F-4D97-AF65-F5344CB8AC3E}">
        <p14:creationId xmlns:p14="http://schemas.microsoft.com/office/powerpoint/2010/main" val="3029152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18220" y="274639"/>
            <a:ext cx="267462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94360" y="274639"/>
            <a:ext cx="782574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CB22420-D31D-4E77-9D2C-3B5554F96D20}" type="slidenum">
              <a:rPr lang="en-US"/>
              <a:pPr/>
              <a:t>‹#›</a:t>
            </a:fld>
            <a:endParaRPr lang="en-US"/>
          </a:p>
        </p:txBody>
      </p:sp>
    </p:spTree>
    <p:extLst>
      <p:ext uri="{BB962C8B-B14F-4D97-AF65-F5344CB8AC3E}">
        <p14:creationId xmlns:p14="http://schemas.microsoft.com/office/powerpoint/2010/main" val="139487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DB69363-48AE-42B5-BA20-CB8E9D61DF3B}" type="slidenum">
              <a:rPr lang="en-US"/>
              <a:pPr/>
              <a:t>‹#›</a:t>
            </a:fld>
            <a:endParaRPr lang="en-US"/>
          </a:p>
        </p:txBody>
      </p:sp>
    </p:spTree>
    <p:extLst>
      <p:ext uri="{BB962C8B-B14F-4D97-AF65-F5344CB8AC3E}">
        <p14:creationId xmlns:p14="http://schemas.microsoft.com/office/powerpoint/2010/main" val="2241274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9007" y="4406901"/>
            <a:ext cx="1010412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39007" y="2906713"/>
            <a:ext cx="1010412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3DB66E7-DD85-4FCB-A0D8-8129A5CF4A8E}" type="slidenum">
              <a:rPr lang="en-US"/>
              <a:pPr/>
              <a:t>‹#›</a:t>
            </a:fld>
            <a:endParaRPr lang="en-US"/>
          </a:p>
        </p:txBody>
      </p:sp>
    </p:spTree>
    <p:extLst>
      <p:ext uri="{BB962C8B-B14F-4D97-AF65-F5344CB8AC3E}">
        <p14:creationId xmlns:p14="http://schemas.microsoft.com/office/powerpoint/2010/main" val="3741927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94360" y="1600201"/>
            <a:ext cx="5250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42660" y="1600201"/>
            <a:ext cx="525018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476277A-B103-48F5-9F88-DE60C4B14427}" type="slidenum">
              <a:rPr lang="en-US"/>
              <a:pPr/>
              <a:t>‹#›</a:t>
            </a:fld>
            <a:endParaRPr lang="en-US"/>
          </a:p>
        </p:txBody>
      </p:sp>
    </p:spTree>
    <p:extLst>
      <p:ext uri="{BB962C8B-B14F-4D97-AF65-F5344CB8AC3E}">
        <p14:creationId xmlns:p14="http://schemas.microsoft.com/office/powerpoint/2010/main" val="1455645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94360" y="1535113"/>
            <a:ext cx="52522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94360" y="2174875"/>
            <a:ext cx="525224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038533" y="1535113"/>
            <a:ext cx="525430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38533" y="2174875"/>
            <a:ext cx="525430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E4A6E1C-4E9D-4E96-8C7D-1B13DA0851C0}" type="slidenum">
              <a:rPr lang="en-US"/>
              <a:pPr/>
              <a:t>‹#›</a:t>
            </a:fld>
            <a:endParaRPr lang="en-US"/>
          </a:p>
        </p:txBody>
      </p:sp>
    </p:spTree>
    <p:extLst>
      <p:ext uri="{BB962C8B-B14F-4D97-AF65-F5344CB8AC3E}">
        <p14:creationId xmlns:p14="http://schemas.microsoft.com/office/powerpoint/2010/main" val="2304140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C9456AA8-43CF-4FDB-B07E-051F145C8B97}" type="slidenum">
              <a:rPr lang="en-US"/>
              <a:pPr/>
              <a:t>‹#›</a:t>
            </a:fld>
            <a:endParaRPr lang="en-US"/>
          </a:p>
        </p:txBody>
      </p:sp>
    </p:spTree>
    <p:extLst>
      <p:ext uri="{BB962C8B-B14F-4D97-AF65-F5344CB8AC3E}">
        <p14:creationId xmlns:p14="http://schemas.microsoft.com/office/powerpoint/2010/main" val="112065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8FA219A-B3F2-4BFE-B19F-CC513F04B718}" type="slidenum">
              <a:rPr lang="en-US"/>
              <a:pPr/>
              <a:t>‹#›</a:t>
            </a:fld>
            <a:endParaRPr lang="en-US"/>
          </a:p>
        </p:txBody>
      </p:sp>
    </p:spTree>
    <p:extLst>
      <p:ext uri="{BB962C8B-B14F-4D97-AF65-F5344CB8AC3E}">
        <p14:creationId xmlns:p14="http://schemas.microsoft.com/office/powerpoint/2010/main" val="3325806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1" y="273050"/>
            <a:ext cx="3910807"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647565" y="273051"/>
            <a:ext cx="664527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94361" y="1435101"/>
            <a:ext cx="3910807"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5DB8189-44D9-40D1-B247-D82B1B153800}" type="slidenum">
              <a:rPr lang="en-US"/>
              <a:pPr/>
              <a:t>‹#›</a:t>
            </a:fld>
            <a:endParaRPr lang="en-US"/>
          </a:p>
        </p:txBody>
      </p:sp>
    </p:spTree>
    <p:extLst>
      <p:ext uri="{BB962C8B-B14F-4D97-AF65-F5344CB8AC3E}">
        <p14:creationId xmlns:p14="http://schemas.microsoft.com/office/powerpoint/2010/main" val="2675159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29974" y="4800600"/>
            <a:ext cx="713232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29974" y="612775"/>
            <a:ext cx="71323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29974" y="5367338"/>
            <a:ext cx="71323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90A731F-9CDC-4BEF-B5D2-6CFBF46ADB88}" type="slidenum">
              <a:rPr lang="en-US"/>
              <a:pPr/>
              <a:t>‹#›</a:t>
            </a:fld>
            <a:endParaRPr lang="en-US"/>
          </a:p>
        </p:txBody>
      </p:sp>
    </p:spTree>
    <p:extLst>
      <p:ext uri="{BB962C8B-B14F-4D97-AF65-F5344CB8AC3E}">
        <p14:creationId xmlns:p14="http://schemas.microsoft.com/office/powerpoint/2010/main" val="41493760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360" y="274638"/>
            <a:ext cx="1069848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94360" y="1600201"/>
            <a:ext cx="1069848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5460" name="Rectangle 4"/>
          <p:cNvSpPr>
            <a:spLocks noGrp="1" noChangeArrowheads="1"/>
          </p:cNvSpPr>
          <p:nvPr>
            <p:ph type="dt" sz="half" idx="2"/>
          </p:nvPr>
        </p:nvSpPr>
        <p:spPr bwMode="auto">
          <a:xfrm>
            <a:off x="594360" y="6245225"/>
            <a:ext cx="277368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275461" name="Rectangle 5"/>
          <p:cNvSpPr>
            <a:spLocks noGrp="1" noChangeArrowheads="1"/>
          </p:cNvSpPr>
          <p:nvPr>
            <p:ph type="ftr" sz="quarter" idx="3"/>
          </p:nvPr>
        </p:nvSpPr>
        <p:spPr bwMode="auto">
          <a:xfrm>
            <a:off x="4061460" y="6245225"/>
            <a:ext cx="376428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275462" name="Rectangle 6"/>
          <p:cNvSpPr>
            <a:spLocks noGrp="1" noChangeArrowheads="1"/>
          </p:cNvSpPr>
          <p:nvPr>
            <p:ph type="sldNum" sz="quarter" idx="4"/>
          </p:nvPr>
        </p:nvSpPr>
        <p:spPr bwMode="auto">
          <a:xfrm>
            <a:off x="8519160" y="6245225"/>
            <a:ext cx="277368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D247E0F-2B33-4C51-B119-BA2330DD0C3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4" Type="http://schemas.openxmlformats.org/officeDocument/2006/relationships/image" Target="../media/image3.gif"/><Relationship Id="rId1" Type="http://schemas.openxmlformats.org/officeDocument/2006/relationships/slideLayout" Target="../slideLayouts/slideLayout7.xml"/><Relationship Id="rId2"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gif"/><Relationship Id="rId1" Type="http://schemas.openxmlformats.org/officeDocument/2006/relationships/slideLayout" Target="../slideLayouts/slideLayout7.xml"/><Relationship Id="rId2" Type="http://schemas.openxmlformats.org/officeDocument/2006/relationships/image" Target="../media/image9.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5.gif"/></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4" Type="http://schemas.openxmlformats.org/officeDocument/2006/relationships/image" Target="../media/image6.jpeg"/><Relationship Id="rId5"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3"/>
          <p:cNvSpPr txBox="1"/>
          <p:nvPr/>
        </p:nvSpPr>
        <p:spPr>
          <a:xfrm>
            <a:off x="1003680" y="1061003"/>
            <a:ext cx="10087557" cy="7572586"/>
          </a:xfrm>
          <a:prstGeom prst="rect">
            <a:avLst/>
          </a:prstGeom>
          <a:noFill/>
        </p:spPr>
        <p:txBody>
          <a:bodyPr spcFirstLastPara="1" lIns="104760" tIns="52380" rIns="104760" bIns="52380" numCol="1">
            <a:prstTxWarp prst="textArchUp">
              <a:avLst>
                <a:gd name="adj" fmla="val 11329067"/>
              </a:avLst>
            </a:prstTxWarp>
            <a:spAutoFit/>
          </a:bodyPr>
          <a:lstStyle/>
          <a:p>
            <a:pPr algn="ctr" fontAlgn="auto">
              <a:spcBef>
                <a:spcPts val="0"/>
              </a:spcBef>
              <a:spcAft>
                <a:spcPts val="0"/>
              </a:spcAft>
              <a:defRPr/>
            </a:pPr>
            <a:r>
              <a:rPr lang="en-US" sz="5227" b="1">
                <a:solidFill>
                  <a:srgbClr val="FF0000"/>
                </a:solidFill>
                <a:latin typeface="Times New Roman" panose="02020603050405020304" pitchFamily="18" charset="0"/>
                <a:cs typeface="Times New Roman" pitchFamily="18" charset="0"/>
              </a:rPr>
              <a:t>TẬP ĐỌC </a:t>
            </a:r>
            <a:r>
              <a:rPr lang="en-US" sz="5227" b="1" smtClean="0">
                <a:solidFill>
                  <a:srgbClr val="FF0000"/>
                </a:solidFill>
                <a:latin typeface="Times New Roman" panose="02020603050405020304" pitchFamily="18" charset="0"/>
                <a:cs typeface="Times New Roman" pitchFamily="18" charset="0"/>
              </a:rPr>
              <a:t>5- TUẦN 9 </a:t>
            </a:r>
            <a:r>
              <a:rPr lang="en-US" sz="5227" b="1">
                <a:solidFill>
                  <a:srgbClr val="FF0000"/>
                </a:solidFill>
                <a:latin typeface="Times New Roman" panose="02020603050405020304" pitchFamily="18" charset="0"/>
                <a:cs typeface="Times New Roman" pitchFamily="18" charset="0"/>
              </a:rPr>
              <a:t>- TIẾT </a:t>
            </a:r>
            <a:r>
              <a:rPr lang="en-US" sz="5227" b="1" smtClean="0">
                <a:solidFill>
                  <a:srgbClr val="FF0000"/>
                </a:solidFill>
                <a:latin typeface="Times New Roman" panose="02020603050405020304" pitchFamily="18" charset="0"/>
                <a:cs typeface="Times New Roman" pitchFamily="18" charset="0"/>
              </a:rPr>
              <a:t>1</a:t>
            </a:r>
            <a:endParaRPr lang="en-US" sz="5227" b="1">
              <a:solidFill>
                <a:srgbClr val="FF0000"/>
              </a:solidFill>
              <a:latin typeface="Times New Roman" panose="02020603050405020304" pitchFamily="18" charset="0"/>
              <a:cs typeface="Times New Roman" pitchFamily="18" charset="0"/>
            </a:endParaRPr>
          </a:p>
        </p:txBody>
      </p:sp>
      <p:pic>
        <p:nvPicPr>
          <p:cNvPr id="7" name="Picture 4" descr="Buombay"/>
          <p:cNvPicPr>
            <a:picLocks noChangeAspect="1" noChangeArrowheads="1" noCrop="1"/>
          </p:cNvPicPr>
          <p:nvPr/>
        </p:nvPicPr>
        <p:blipFill>
          <a:blip r:embed="rId2"/>
          <a:srcRect/>
          <a:stretch>
            <a:fillRect/>
          </a:stretch>
        </p:blipFill>
        <p:spPr bwMode="auto">
          <a:xfrm flipV="1">
            <a:off x="469732" y="127001"/>
            <a:ext cx="11729718" cy="807156"/>
          </a:xfrm>
          <a:prstGeom prst="rect">
            <a:avLst/>
          </a:prstGeom>
          <a:noFill/>
          <a:ln w="9525">
            <a:noFill/>
            <a:miter lim="800000"/>
            <a:headEnd/>
            <a:tailEnd/>
          </a:ln>
        </p:spPr>
      </p:pic>
      <p:pic>
        <p:nvPicPr>
          <p:cNvPr id="8" name="Picture 4" descr="Buombay"/>
          <p:cNvPicPr>
            <a:picLocks noChangeAspect="1" noChangeArrowheads="1" noCrop="1"/>
          </p:cNvPicPr>
          <p:nvPr/>
        </p:nvPicPr>
        <p:blipFill>
          <a:blip r:embed="rId2"/>
          <a:srcRect/>
          <a:stretch>
            <a:fillRect/>
          </a:stretch>
        </p:blipFill>
        <p:spPr bwMode="auto">
          <a:xfrm rot="10800000" flipV="1">
            <a:off x="78741" y="5923845"/>
            <a:ext cx="11729718" cy="807156"/>
          </a:xfrm>
          <a:prstGeom prst="rect">
            <a:avLst/>
          </a:prstGeom>
          <a:noFill/>
          <a:ln w="9525">
            <a:noFill/>
            <a:miter lim="800000"/>
            <a:headEnd/>
            <a:tailEnd/>
          </a:ln>
        </p:spPr>
      </p:pic>
      <p:pic>
        <p:nvPicPr>
          <p:cNvPr id="9" name="Picture 4" descr="Buombay"/>
          <p:cNvPicPr>
            <a:picLocks noChangeAspect="1" noChangeArrowheads="1" noCrop="1"/>
          </p:cNvPicPr>
          <p:nvPr/>
        </p:nvPicPr>
        <p:blipFill>
          <a:blip r:embed="rId2"/>
          <a:srcRect/>
          <a:stretch>
            <a:fillRect/>
          </a:stretch>
        </p:blipFill>
        <p:spPr bwMode="auto">
          <a:xfrm rot="16200000" flipV="1">
            <a:off x="-2930016" y="3135758"/>
            <a:ext cx="6604000" cy="586486"/>
          </a:xfrm>
          <a:prstGeom prst="rect">
            <a:avLst/>
          </a:prstGeom>
          <a:noFill/>
          <a:ln w="9525">
            <a:noFill/>
            <a:miter lim="800000"/>
            <a:headEnd/>
            <a:tailEnd/>
          </a:ln>
        </p:spPr>
      </p:pic>
      <p:pic>
        <p:nvPicPr>
          <p:cNvPr id="10" name="Picture 4" descr="Buombay"/>
          <p:cNvPicPr>
            <a:picLocks noChangeAspect="1" noChangeArrowheads="1" noCrop="1"/>
          </p:cNvPicPr>
          <p:nvPr/>
        </p:nvPicPr>
        <p:blipFill>
          <a:blip r:embed="rId2"/>
          <a:srcRect/>
          <a:stretch>
            <a:fillRect/>
          </a:stretch>
        </p:blipFill>
        <p:spPr bwMode="auto">
          <a:xfrm rot="5400000" flipV="1">
            <a:off x="8213217" y="3355891"/>
            <a:ext cx="6604000" cy="586486"/>
          </a:xfrm>
          <a:prstGeom prst="rect">
            <a:avLst/>
          </a:prstGeom>
          <a:noFill/>
          <a:ln w="9525">
            <a:noFill/>
            <a:miter lim="800000"/>
            <a:headEnd/>
            <a:tailEnd/>
          </a:ln>
        </p:spPr>
      </p:pic>
      <p:pic>
        <p:nvPicPr>
          <p:cNvPr id="3079" name="Picture 4" descr="XMASCA~1"/>
          <p:cNvPicPr>
            <a:picLocks noChangeAspect="1" noChangeArrowheads="1" noCrop="1"/>
          </p:cNvPicPr>
          <p:nvPr/>
        </p:nvPicPr>
        <p:blipFill>
          <a:blip r:embed="rId3"/>
          <a:srcRect/>
          <a:stretch>
            <a:fillRect/>
          </a:stretch>
        </p:blipFill>
        <p:spPr bwMode="auto">
          <a:xfrm>
            <a:off x="4782849" y="5777089"/>
            <a:ext cx="2529220" cy="1100667"/>
          </a:xfrm>
          <a:prstGeom prst="rect">
            <a:avLst/>
          </a:prstGeom>
          <a:noFill/>
          <a:ln w="9525">
            <a:noFill/>
            <a:miter lim="800000"/>
            <a:headEnd/>
            <a:tailEnd/>
          </a:ln>
        </p:spPr>
      </p:pic>
      <p:pic>
        <p:nvPicPr>
          <p:cNvPr id="3080" name="Picture 6" descr="F:\HINH ANH\HinhDong\Hoa\h14.gif"/>
          <p:cNvPicPr>
            <a:picLocks noChangeAspect="1" noChangeArrowheads="1" noCrop="1"/>
          </p:cNvPicPr>
          <p:nvPr/>
        </p:nvPicPr>
        <p:blipFill>
          <a:blip r:embed="rId4"/>
          <a:srcRect/>
          <a:stretch>
            <a:fillRect/>
          </a:stretch>
        </p:blipFill>
        <p:spPr bwMode="auto">
          <a:xfrm rot="-1069637">
            <a:off x="-78062" y="5578359"/>
            <a:ext cx="1456033" cy="1320800"/>
          </a:xfrm>
          <a:prstGeom prst="rect">
            <a:avLst/>
          </a:prstGeom>
          <a:noFill/>
          <a:ln w="9525">
            <a:noFill/>
            <a:miter lim="800000"/>
            <a:headEnd/>
            <a:tailEnd/>
          </a:ln>
        </p:spPr>
      </p:pic>
      <p:pic>
        <p:nvPicPr>
          <p:cNvPr id="3081" name="Picture 6" descr="F:\HINH ANH\HinhDong\Hoa\h14.gif"/>
          <p:cNvPicPr>
            <a:picLocks noChangeAspect="1" noChangeArrowheads="1" noCrop="1"/>
          </p:cNvPicPr>
          <p:nvPr/>
        </p:nvPicPr>
        <p:blipFill>
          <a:blip r:embed="rId4"/>
          <a:srcRect/>
          <a:stretch>
            <a:fillRect/>
          </a:stretch>
        </p:blipFill>
        <p:spPr bwMode="auto">
          <a:xfrm rot="10020752">
            <a:off x="10521449" y="146875"/>
            <a:ext cx="1456033" cy="1320800"/>
          </a:xfrm>
          <a:prstGeom prst="rect">
            <a:avLst/>
          </a:prstGeom>
          <a:noFill/>
          <a:ln w="9525">
            <a:noFill/>
            <a:miter lim="800000"/>
            <a:headEnd/>
            <a:tailEnd/>
          </a:ln>
        </p:spPr>
      </p:pic>
      <p:pic>
        <p:nvPicPr>
          <p:cNvPr id="3082" name="Picture 6" descr="F:\HINH ANH\HinhDong\Hoa\h14.gif"/>
          <p:cNvPicPr>
            <a:picLocks noChangeAspect="1" noChangeArrowheads="1" noCrop="1"/>
          </p:cNvPicPr>
          <p:nvPr/>
        </p:nvPicPr>
        <p:blipFill>
          <a:blip r:embed="rId4"/>
          <a:srcRect/>
          <a:stretch>
            <a:fillRect/>
          </a:stretch>
        </p:blipFill>
        <p:spPr bwMode="auto">
          <a:xfrm rot="-6619011">
            <a:off x="10458838" y="5389603"/>
            <a:ext cx="1094553" cy="1759458"/>
          </a:xfrm>
          <a:prstGeom prst="rect">
            <a:avLst/>
          </a:prstGeom>
          <a:noFill/>
          <a:ln w="9525">
            <a:noFill/>
            <a:miter lim="800000"/>
            <a:headEnd/>
            <a:tailEnd/>
          </a:ln>
        </p:spPr>
      </p:pic>
      <p:pic>
        <p:nvPicPr>
          <p:cNvPr id="3083" name="Picture 6" descr="F:\HINH ANH\HinhDong\Hoa\h14.gif"/>
          <p:cNvPicPr>
            <a:picLocks noChangeAspect="1" noChangeArrowheads="1" noCrop="1"/>
          </p:cNvPicPr>
          <p:nvPr/>
        </p:nvPicPr>
        <p:blipFill>
          <a:blip r:embed="rId4"/>
          <a:srcRect/>
          <a:stretch>
            <a:fillRect/>
          </a:stretch>
        </p:blipFill>
        <p:spPr bwMode="auto">
          <a:xfrm rot="5164617">
            <a:off x="373267" y="-117551"/>
            <a:ext cx="1093023" cy="1759459"/>
          </a:xfrm>
          <a:prstGeom prst="rect">
            <a:avLst/>
          </a:prstGeom>
          <a:noFill/>
          <a:ln w="9525">
            <a:noFill/>
            <a:miter lim="800000"/>
            <a:headEnd/>
            <a:tailEnd/>
          </a:ln>
        </p:spPr>
      </p:pic>
      <p:sp>
        <p:nvSpPr>
          <p:cNvPr id="3084" name="Hộp_Văn_Bản 2"/>
          <p:cNvSpPr txBox="1">
            <a:spLocks noChangeArrowheads="1"/>
          </p:cNvSpPr>
          <p:nvPr/>
        </p:nvSpPr>
        <p:spPr bwMode="auto">
          <a:xfrm>
            <a:off x="78741" y="3135490"/>
            <a:ext cx="11729718" cy="1435699"/>
          </a:xfrm>
          <a:prstGeom prst="rect">
            <a:avLst/>
          </a:prstGeom>
          <a:noFill/>
          <a:ln w="9525">
            <a:noFill/>
            <a:miter lim="800000"/>
            <a:headEnd/>
            <a:tailEnd/>
          </a:ln>
        </p:spPr>
        <p:txBody>
          <a:bodyPr lIns="104760" tIns="52380" rIns="104760" bIns="52380">
            <a:spAutoFit/>
          </a:bodyPr>
          <a:lstStyle/>
          <a:p>
            <a:pPr algn="ctr"/>
            <a:r>
              <a:rPr lang="en-US" sz="6842" b="1" smtClean="0">
                <a:solidFill>
                  <a:srgbClr val="FF0000"/>
                </a:solidFill>
                <a:latin typeface="Times New Roman" panose="02020603050405020304" pitchFamily="18" charset="0"/>
                <a:cs typeface="Times New Roman" panose="02020603050405020304" pitchFamily="18" charset="0"/>
              </a:rPr>
              <a:t>Cái gì quý nhất</a:t>
            </a:r>
            <a:endParaRPr lang="en-US" sz="6842" b="1">
              <a:solidFill>
                <a:srgbClr val="FF0000"/>
              </a:solidFill>
              <a:latin typeface="Times New Roman" panose="02020603050405020304" pitchFamily="18" charset="0"/>
              <a:cs typeface="Times New Roman" panose="02020603050405020304" pitchFamily="18" charset="0"/>
            </a:endParaRPr>
          </a:p>
          <a:p>
            <a:pPr algn="ct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18526813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par>
                                <p:cTn id="8" presetID="5"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heckerboard(across)">
                                      <p:cBhvr>
                                        <p:cTn id="10" dur="500"/>
                                        <p:tgtEl>
                                          <p:spTgt spid="8"/>
                                        </p:tgtEl>
                                      </p:cBhvr>
                                    </p:animEffect>
                                  </p:childTnLst>
                                </p:cTn>
                              </p:par>
                              <p:par>
                                <p:cTn id="11" presetID="5" presetClass="entr" presetSubtype="1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par>
                                <p:cTn id="14" presetID="5" presetClass="entr" presetSubtype="1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heckerboard(across)">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0" descr="Thao luan nhon"/>
          <p:cNvPicPr>
            <a:picLocks noChangeAspect="1" noChangeArrowheads="1"/>
          </p:cNvPicPr>
          <p:nvPr/>
        </p:nvPicPr>
        <p:blipFill>
          <a:blip r:embed="rId2"/>
          <a:srcRect/>
          <a:stretch>
            <a:fillRect/>
          </a:stretch>
        </p:blipFill>
        <p:spPr bwMode="auto">
          <a:xfrm>
            <a:off x="990600" y="567267"/>
            <a:ext cx="3566160" cy="2201333"/>
          </a:xfrm>
          <a:prstGeom prst="rect">
            <a:avLst/>
          </a:prstGeom>
          <a:noFill/>
          <a:ln w="9525">
            <a:noFill/>
            <a:miter lim="800000"/>
            <a:headEnd/>
            <a:tailEnd/>
          </a:ln>
        </p:spPr>
      </p:pic>
      <p:sp>
        <p:nvSpPr>
          <p:cNvPr id="24579" name="Hộp_Văn_Bản 5"/>
          <p:cNvSpPr txBox="1">
            <a:spLocks noChangeArrowheads="1"/>
          </p:cNvSpPr>
          <p:nvPr/>
        </p:nvSpPr>
        <p:spPr bwMode="auto">
          <a:xfrm>
            <a:off x="693420" y="2768601"/>
            <a:ext cx="11193780" cy="3293209"/>
          </a:xfrm>
          <a:prstGeom prst="rect">
            <a:avLst/>
          </a:prstGeom>
          <a:noFill/>
          <a:ln w="9525">
            <a:noFill/>
            <a:miter lim="800000"/>
            <a:headEnd/>
            <a:tailEnd/>
          </a:ln>
        </p:spPr>
        <p:txBody>
          <a:bodyPr>
            <a:spAutoFit/>
          </a:bodyPr>
          <a:lstStyle/>
          <a:p>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nối tiếp </a:t>
            </a:r>
            <a:r>
              <a:rPr lang="en-US" sz="5200" b="1" smtClean="0">
                <a:solidFill>
                  <a:schemeClr val="accent4">
                    <a:lumMod val="10000"/>
                  </a:schemeClr>
                </a:solidFill>
                <a:latin typeface="Arial" pitchFamily="34" charset="0"/>
              </a:rPr>
              <a:t>các khổ thơ </a:t>
            </a:r>
            <a:r>
              <a:rPr lang="en-US" sz="5200" b="1">
                <a:solidFill>
                  <a:schemeClr val="accent4">
                    <a:lumMod val="10000"/>
                  </a:schemeClr>
                </a:solidFill>
                <a:latin typeface="Arial" pitchFamily="34" charset="0"/>
              </a:rPr>
              <a:t>trong nhóm </a:t>
            </a:r>
            <a:r>
              <a:rPr lang="vi-VN" sz="5200" b="1">
                <a:solidFill>
                  <a:schemeClr val="accent4">
                    <a:lumMod val="10000"/>
                  </a:schemeClr>
                </a:solidFill>
                <a:latin typeface="Arial" pitchFamily="34" charset="0"/>
              </a:rPr>
              <a:t>đô</a:t>
            </a:r>
            <a:r>
              <a:rPr lang="en-US" sz="5200" b="1">
                <a:solidFill>
                  <a:schemeClr val="accent4">
                    <a:lumMod val="10000"/>
                  </a:schemeClr>
                </a:solidFill>
                <a:latin typeface="Arial" pitchFamily="34" charset="0"/>
              </a:rPr>
              <a:t>i (1 bạn </a:t>
            </a:r>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a:t>
            </a:r>
            <a:r>
              <a:rPr lang="vi-VN" sz="5200" b="1">
                <a:solidFill>
                  <a:schemeClr val="accent4">
                    <a:lumMod val="10000"/>
                  </a:schemeClr>
                </a:solidFill>
                <a:latin typeface="Arial" pitchFamily="34" charset="0"/>
              </a:rPr>
              <a:t>đ</a:t>
            </a:r>
            <a:r>
              <a:rPr lang="en-US" sz="5200" b="1">
                <a:solidFill>
                  <a:schemeClr val="accent4">
                    <a:lumMod val="10000"/>
                  </a:schemeClr>
                </a:solidFill>
                <a:latin typeface="Arial" pitchFamily="34" charset="0"/>
              </a:rPr>
              <a:t>oạn bạn kia nghe và sửa lỗi cho bạn nếu bạn mắc lỗi)</a:t>
            </a:r>
          </a:p>
        </p:txBody>
      </p:sp>
    </p:spTree>
    <p:extLst>
      <p:ext uri="{BB962C8B-B14F-4D97-AF65-F5344CB8AC3E}">
        <p14:creationId xmlns:p14="http://schemas.microsoft.com/office/powerpoint/2010/main" val="2790977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_Văn_Bản 5"/>
          <p:cNvSpPr txBox="1">
            <a:spLocks noChangeArrowheads="1"/>
          </p:cNvSpPr>
          <p:nvPr/>
        </p:nvSpPr>
        <p:spPr bwMode="auto">
          <a:xfrm>
            <a:off x="152400" y="1905000"/>
            <a:ext cx="11193780" cy="892552"/>
          </a:xfrm>
          <a:prstGeom prst="rect">
            <a:avLst/>
          </a:prstGeom>
          <a:noFill/>
          <a:ln w="9525">
            <a:noFill/>
            <a:miter lim="800000"/>
            <a:headEnd/>
            <a:tailEnd/>
          </a:ln>
        </p:spPr>
        <p:txBody>
          <a:bodyPr>
            <a:spAutoFit/>
          </a:bodyPr>
          <a:lstStyle/>
          <a:p>
            <a:pPr algn="ctr"/>
            <a:r>
              <a:rPr lang="en-US" sz="5200" b="1" smtClean="0">
                <a:solidFill>
                  <a:srgbClr val="FF0000"/>
                </a:solidFill>
                <a:latin typeface="Arial" pitchFamily="34" charset="0"/>
              </a:rPr>
              <a:t>Tìm hiểu bài</a:t>
            </a:r>
            <a:endParaRPr lang="en-US" sz="5200" b="1">
              <a:solidFill>
                <a:srgbClr val="FF0000"/>
              </a:solidFill>
              <a:latin typeface="Arial" pitchFamily="34" charset="0"/>
            </a:endParaRPr>
          </a:p>
        </p:txBody>
      </p:sp>
    </p:spTree>
    <p:extLst>
      <p:ext uri="{BB962C8B-B14F-4D97-AF65-F5344CB8AC3E}">
        <p14:creationId xmlns:p14="http://schemas.microsoft.com/office/powerpoint/2010/main" val="1833968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9" name="Text Box 3"/>
          <p:cNvSpPr txBox="1">
            <a:spLocks noChangeArrowheads="1"/>
          </p:cNvSpPr>
          <p:nvPr/>
        </p:nvSpPr>
        <p:spPr bwMode="auto">
          <a:xfrm>
            <a:off x="232506" y="228600"/>
            <a:ext cx="11430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u="sng">
                <a:solidFill>
                  <a:srgbClr val="FF0000"/>
                </a:solidFill>
                <a:cs typeface="Arial" panose="020B0604020202020204" pitchFamily="34" charset="0"/>
              </a:rPr>
              <a:t>Câu 1: </a:t>
            </a:r>
            <a:r>
              <a:rPr lang="en-US" sz="4800" b="1">
                <a:solidFill>
                  <a:srgbClr val="FF0000"/>
                </a:solidFill>
                <a:cs typeface="Arial" panose="020B0604020202020204" pitchFamily="34" charset="0"/>
              </a:rPr>
              <a:t> Theo Hùng, Quý, Nam, cái quý nhất trên đời là </a:t>
            </a:r>
            <a:r>
              <a:rPr lang="en-US" sz="4800" b="1" smtClean="0">
                <a:solidFill>
                  <a:srgbClr val="FF0000"/>
                </a:solidFill>
                <a:cs typeface="Arial" panose="020B0604020202020204" pitchFamily="34" charset="0"/>
              </a:rPr>
              <a:t>gì? </a:t>
            </a:r>
            <a:endParaRPr lang="en-US" sz="4800" b="1">
              <a:solidFill>
                <a:srgbClr val="FF0000"/>
              </a:solidFill>
              <a:cs typeface="Arial" panose="020B0604020202020204" pitchFamily="34" charset="0"/>
            </a:endParaRPr>
          </a:p>
        </p:txBody>
      </p:sp>
      <p:sp>
        <p:nvSpPr>
          <p:cNvPr id="285700" name="Text Box 4"/>
          <p:cNvSpPr txBox="1">
            <a:spLocks noChangeArrowheads="1"/>
          </p:cNvSpPr>
          <p:nvPr/>
        </p:nvSpPr>
        <p:spPr bwMode="auto">
          <a:xfrm>
            <a:off x="232506" y="1981200"/>
            <a:ext cx="11039231"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buFontTx/>
              <a:buChar char="•"/>
            </a:pPr>
            <a:r>
              <a:rPr lang="en-US" sz="4800" b="1">
                <a:solidFill>
                  <a:srgbClr val="0000FF"/>
                </a:solidFill>
                <a:cs typeface="Arial" panose="020B0604020202020204" pitchFamily="34" charset="0"/>
              </a:rPr>
              <a:t> Hùng cho rằng </a:t>
            </a:r>
            <a:r>
              <a:rPr lang="en-US" sz="4800" b="1" u="sng">
                <a:solidFill>
                  <a:srgbClr val="0000FF"/>
                </a:solidFill>
                <a:cs typeface="Arial" panose="020B0604020202020204" pitchFamily="34" charset="0"/>
              </a:rPr>
              <a:t>lúa gạo</a:t>
            </a:r>
            <a:r>
              <a:rPr lang="en-US" sz="4800" b="1">
                <a:solidFill>
                  <a:srgbClr val="0000FF"/>
                </a:solidFill>
                <a:cs typeface="Arial" panose="020B0604020202020204" pitchFamily="34" charset="0"/>
              </a:rPr>
              <a:t> là quý nhất .</a:t>
            </a:r>
          </a:p>
          <a:p>
            <a:pPr eaLnBrk="1" hangingPunct="1">
              <a:spcBef>
                <a:spcPct val="50000"/>
              </a:spcBef>
              <a:buFontTx/>
              <a:buChar char="•"/>
            </a:pPr>
            <a:r>
              <a:rPr lang="en-US" sz="4800" b="1">
                <a:solidFill>
                  <a:srgbClr val="0000FF"/>
                </a:solidFill>
                <a:cs typeface="Arial" panose="020B0604020202020204" pitchFamily="34" charset="0"/>
              </a:rPr>
              <a:t> Quý cho rằng </a:t>
            </a:r>
            <a:r>
              <a:rPr lang="en-US" sz="4800" b="1" u="sng">
                <a:solidFill>
                  <a:srgbClr val="0000FF"/>
                </a:solidFill>
                <a:cs typeface="Arial" panose="020B0604020202020204" pitchFamily="34" charset="0"/>
              </a:rPr>
              <a:t>vàng bạc</a:t>
            </a:r>
            <a:r>
              <a:rPr lang="en-US" sz="4800" b="1">
                <a:solidFill>
                  <a:srgbClr val="0000FF"/>
                </a:solidFill>
                <a:cs typeface="Arial" panose="020B0604020202020204" pitchFamily="34" charset="0"/>
              </a:rPr>
              <a:t> là quý nhất.</a:t>
            </a:r>
          </a:p>
          <a:p>
            <a:pPr algn="just" eaLnBrk="1" hangingPunct="1">
              <a:spcBef>
                <a:spcPct val="50000"/>
              </a:spcBef>
              <a:buFontTx/>
              <a:buChar char="•"/>
            </a:pPr>
            <a:r>
              <a:rPr lang="en-US" sz="4800" b="1">
                <a:solidFill>
                  <a:srgbClr val="0000FF"/>
                </a:solidFill>
                <a:cs typeface="Arial" panose="020B0604020202020204" pitchFamily="34" charset="0"/>
              </a:rPr>
              <a:t> Nam cho rằng </a:t>
            </a:r>
            <a:r>
              <a:rPr lang="en-US" sz="4800" b="1" u="sng">
                <a:solidFill>
                  <a:srgbClr val="0000FF"/>
                </a:solidFill>
                <a:cs typeface="Arial" panose="020B0604020202020204" pitchFamily="34" charset="0"/>
              </a:rPr>
              <a:t>thì giờ</a:t>
            </a:r>
            <a:r>
              <a:rPr lang="en-US" sz="4800" b="1">
                <a:solidFill>
                  <a:srgbClr val="0000FF"/>
                </a:solidFill>
                <a:cs typeface="Arial" panose="020B0604020202020204" pitchFamily="34" charset="0"/>
              </a:rPr>
              <a:t> quý nhất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5700"/>
                                        </p:tgtEl>
                                        <p:attrNameLst>
                                          <p:attrName>style.visibility</p:attrName>
                                        </p:attrNameLst>
                                      </p:cBhvr>
                                      <p:to>
                                        <p:strVal val="visible"/>
                                      </p:to>
                                    </p:set>
                                    <p:anim calcmode="lin" valueType="num">
                                      <p:cBhvr additive="base">
                                        <p:cTn id="7" dur="500" fill="hold"/>
                                        <p:tgtEl>
                                          <p:spTgt spid="285700"/>
                                        </p:tgtEl>
                                        <p:attrNameLst>
                                          <p:attrName>ppt_x</p:attrName>
                                        </p:attrNameLst>
                                      </p:cBhvr>
                                      <p:tavLst>
                                        <p:tav tm="0">
                                          <p:val>
                                            <p:strVal val="#ppt_x"/>
                                          </p:val>
                                        </p:tav>
                                        <p:tav tm="100000">
                                          <p:val>
                                            <p:strVal val="#ppt_x"/>
                                          </p:val>
                                        </p:tav>
                                      </p:tavLst>
                                    </p:anim>
                                    <p:anim calcmode="lin" valueType="num">
                                      <p:cBhvr additive="base">
                                        <p:cTn id="8" dur="500" fill="hold"/>
                                        <p:tgtEl>
                                          <p:spTgt spid="2857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570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3" name="Text Box 3"/>
          <p:cNvSpPr txBox="1">
            <a:spLocks noChangeArrowheads="1"/>
          </p:cNvSpPr>
          <p:nvPr/>
        </p:nvSpPr>
        <p:spPr bwMode="auto">
          <a:xfrm>
            <a:off x="196360" y="42864"/>
            <a:ext cx="11049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u="sng">
                <a:solidFill>
                  <a:srgbClr val="FF0000"/>
                </a:solidFill>
                <a:cs typeface="Arial" panose="020B0604020202020204" pitchFamily="34" charset="0"/>
              </a:rPr>
              <a:t>Câu 2: </a:t>
            </a:r>
            <a:r>
              <a:rPr lang="en-US" sz="4800" b="1">
                <a:solidFill>
                  <a:srgbClr val="FF0000"/>
                </a:solidFill>
                <a:cs typeface="Arial" panose="020B0604020202020204" pitchFamily="34" charset="0"/>
              </a:rPr>
              <a:t> Mỗi bạn đưa ra lí lẽ như thế nào để bảo vệ ý kiến của </a:t>
            </a:r>
            <a:r>
              <a:rPr lang="en-US" sz="4800" b="1" smtClean="0">
                <a:solidFill>
                  <a:srgbClr val="FF0000"/>
                </a:solidFill>
                <a:cs typeface="Arial" panose="020B0604020202020204" pitchFamily="34" charset="0"/>
              </a:rPr>
              <a:t>mình? </a:t>
            </a:r>
            <a:endParaRPr lang="en-US" sz="4800" b="1">
              <a:solidFill>
                <a:srgbClr val="FF0000"/>
              </a:solidFill>
              <a:cs typeface="Arial" panose="020B0604020202020204" pitchFamily="34" charset="0"/>
            </a:endParaRPr>
          </a:p>
        </p:txBody>
      </p:sp>
      <p:sp>
        <p:nvSpPr>
          <p:cNvPr id="286724" name="Text Box 4"/>
          <p:cNvSpPr txBox="1">
            <a:spLocks noChangeArrowheads="1"/>
          </p:cNvSpPr>
          <p:nvPr/>
        </p:nvSpPr>
        <p:spPr bwMode="auto">
          <a:xfrm>
            <a:off x="196360" y="1639431"/>
            <a:ext cx="11172093" cy="341632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a:solidFill>
                  <a:srgbClr val="0000FF"/>
                </a:solidFill>
                <a:cs typeface="Arial" panose="020B0604020202020204" pitchFamily="34" charset="0"/>
              </a:rPr>
              <a:t>     </a:t>
            </a:r>
            <a:r>
              <a:rPr lang="en-US" sz="4800" b="1">
                <a:solidFill>
                  <a:srgbClr val="0000CC"/>
                </a:solidFill>
                <a:cs typeface="Arial" panose="020B0604020202020204" pitchFamily="34" charset="0"/>
              </a:rPr>
              <a:t>Hùng cho rằng </a:t>
            </a:r>
            <a:r>
              <a:rPr lang="en-US" sz="4800" b="1" u="sng">
                <a:solidFill>
                  <a:srgbClr val="0000CC"/>
                </a:solidFill>
                <a:cs typeface="Arial" panose="020B0604020202020204" pitchFamily="34" charset="0"/>
              </a:rPr>
              <a:t>lúa gạo là quý </a:t>
            </a:r>
            <a:r>
              <a:rPr lang="en-US" sz="4800" u="sng">
                <a:solidFill>
                  <a:srgbClr val="0000CC"/>
                </a:solidFill>
                <a:cs typeface="Arial" panose="020B0604020202020204" pitchFamily="34" charset="0"/>
              </a:rPr>
              <a:t>nhất</a:t>
            </a:r>
            <a:r>
              <a:rPr lang="en-US" sz="4800">
                <a:solidFill>
                  <a:srgbClr val="0000CC"/>
                </a:solidFill>
                <a:cs typeface="Arial" panose="020B0604020202020204" pitchFamily="34" charset="0"/>
              </a:rPr>
              <a:t> </a:t>
            </a:r>
            <a:r>
              <a:rPr lang="en-US" sz="4800">
                <a:cs typeface="Arial" panose="020B0604020202020204" pitchFamily="34" charset="0"/>
              </a:rPr>
              <a:t>vì con người không thể sống được mà không ăn .</a:t>
            </a:r>
            <a:endParaRPr lang="en-US" sz="4800">
              <a:solidFill>
                <a:srgbClr val="0000FF"/>
              </a:solidFill>
              <a:cs typeface="Arial" panose="020B0604020202020204" pitchFamily="34" charset="0"/>
            </a:endParaRPr>
          </a:p>
          <a:p>
            <a:pPr eaLnBrk="1" hangingPunct="1">
              <a:spcBef>
                <a:spcPct val="50000"/>
              </a:spcBef>
            </a:pPr>
            <a:r>
              <a:rPr lang="en-US" sz="4800" b="1">
                <a:solidFill>
                  <a:srgbClr val="0000CC"/>
                </a:solidFill>
                <a:cs typeface="Arial" panose="020B0604020202020204" pitchFamily="34" charset="0"/>
              </a:rPr>
              <a:t> </a:t>
            </a:r>
            <a:endParaRPr lang="en-US" sz="4800" b="1">
              <a:cs typeface="Arial" panose="020B0604020202020204" pitchFamily="34" charset="0"/>
            </a:endParaRPr>
          </a:p>
        </p:txBody>
      </p:sp>
      <p:sp>
        <p:nvSpPr>
          <p:cNvPr id="8" name="Content Placeholder 2"/>
          <p:cNvSpPr>
            <a:spLocks noGrp="1"/>
          </p:cNvSpPr>
          <p:nvPr>
            <p:ph idx="1"/>
          </p:nvPr>
        </p:nvSpPr>
        <p:spPr>
          <a:xfrm>
            <a:off x="0" y="3886200"/>
            <a:ext cx="11887200" cy="2590800"/>
          </a:xfrm>
        </p:spPr>
        <p:txBody>
          <a:bodyPr/>
          <a:lstStyle/>
          <a:p>
            <a:pPr>
              <a:spcBef>
                <a:spcPct val="50000"/>
              </a:spcBef>
              <a:buFontTx/>
              <a:buNone/>
            </a:pPr>
            <a:r>
              <a:rPr lang="en-US" sz="4800" b="1">
                <a:solidFill>
                  <a:srgbClr val="0000CC"/>
                </a:solidFill>
                <a:latin typeface="Arial" panose="020B0604020202020204" pitchFamily="34" charset="0"/>
                <a:cs typeface="Arial" panose="020B0604020202020204" pitchFamily="34" charset="0"/>
              </a:rPr>
              <a:t>        Quý  cho rằng </a:t>
            </a:r>
            <a:r>
              <a:rPr lang="en-US" sz="4800" b="1" u="sng">
                <a:solidFill>
                  <a:srgbClr val="0000CC"/>
                </a:solidFill>
                <a:latin typeface="Arial" panose="020B0604020202020204" pitchFamily="34" charset="0"/>
                <a:cs typeface="Arial" panose="020B0604020202020204" pitchFamily="34" charset="0"/>
              </a:rPr>
              <a:t>vàng là quý nhất</a:t>
            </a:r>
            <a:r>
              <a:rPr lang="en-US" sz="4800" b="1">
                <a:solidFill>
                  <a:srgbClr val="0000CC"/>
                </a:solidFill>
                <a:latin typeface="Arial" panose="020B0604020202020204" pitchFamily="34" charset="0"/>
                <a:cs typeface="Arial" panose="020B0604020202020204" pitchFamily="34" charset="0"/>
              </a:rPr>
              <a:t> </a:t>
            </a:r>
            <a:r>
              <a:rPr lang="en-US" sz="4800">
                <a:latin typeface="Arial" panose="020B0604020202020204" pitchFamily="34" charset="0"/>
                <a:cs typeface="Arial" panose="020B0604020202020204" pitchFamily="34" charset="0"/>
              </a:rPr>
              <a:t>vì mọi người thường nói quý như vàng, có vàng là có tiền, có tiền sẽ mua được lúa </a:t>
            </a:r>
            <a:r>
              <a:rPr lang="en-US" sz="4800" smtClean="0">
                <a:latin typeface="Arial" panose="020B0604020202020204" pitchFamily="34" charset="0"/>
                <a:cs typeface="Arial" panose="020B0604020202020204" pitchFamily="34" charset="0"/>
              </a:rPr>
              <a:t>gạo.</a:t>
            </a:r>
            <a:endParaRPr lang="en-US" sz="4800">
              <a:latin typeface="Arial" panose="020B0604020202020204" pitchFamily="34" charset="0"/>
              <a:cs typeface="Arial" panose="020B0604020202020204" pitchFamily="34" charset="0"/>
            </a:endParaRPr>
          </a:p>
          <a:p>
            <a:pPr>
              <a:buFontTx/>
              <a:buNone/>
            </a:pPr>
            <a:endParaRPr lang="en-US" sz="4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24"/>
                                        </p:tgtEl>
                                        <p:attrNameLst>
                                          <p:attrName>style.visibility</p:attrName>
                                        </p:attrNameLst>
                                      </p:cBhvr>
                                      <p:to>
                                        <p:strVal val="visible"/>
                                      </p:to>
                                    </p:set>
                                    <p:anim calcmode="lin" valueType="num">
                                      <p:cBhvr additive="base">
                                        <p:cTn id="7" dur="500" fill="hold"/>
                                        <p:tgtEl>
                                          <p:spTgt spid="286724"/>
                                        </p:tgtEl>
                                        <p:attrNameLst>
                                          <p:attrName>ppt_x</p:attrName>
                                        </p:attrNameLst>
                                      </p:cBhvr>
                                      <p:tavLst>
                                        <p:tav tm="0">
                                          <p:val>
                                            <p:strVal val="#ppt_x"/>
                                          </p:val>
                                        </p:tav>
                                        <p:tav tm="100000">
                                          <p:val>
                                            <p:strVal val="#ppt_x"/>
                                          </p:val>
                                        </p:tav>
                                      </p:tavLst>
                                    </p:anim>
                                    <p:anim calcmode="lin" valueType="num">
                                      <p:cBhvr additive="base">
                                        <p:cTn id="8" dur="500" fill="hold"/>
                                        <p:tgtEl>
                                          <p:spTgt spid="28672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5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14" dur="5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15"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4" grpId="0" animBg="1"/>
      <p:bldP spid="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bwMode="auto">
          <a:xfrm>
            <a:off x="304800" y="1219200"/>
            <a:ext cx="11353800" cy="2743200"/>
          </a:xfrm>
          <a:prstGeom prst="rect">
            <a:avLst/>
          </a:prstGeom>
          <a:noFill/>
          <a:ln w="9525">
            <a:noFill/>
            <a:miter lim="800000"/>
            <a:headEnd/>
            <a:tailEnd/>
          </a:ln>
        </p:spPr>
        <p:txBody>
          <a:bodyPr/>
          <a:lstStyle/>
          <a:p>
            <a:pPr marL="342900" indent="-342900" eaLnBrk="0" hangingPunct="0">
              <a:spcBef>
                <a:spcPct val="50000"/>
              </a:spcBef>
              <a:defRPr/>
            </a:pPr>
            <a:r>
              <a:rPr lang="en-US" sz="5400" b="1" kern="0" dirty="0">
                <a:solidFill>
                  <a:srgbClr val="0000CC"/>
                </a:solidFill>
                <a:cs typeface="Arial" panose="020B0604020202020204" pitchFamily="34" charset="0"/>
              </a:rPr>
              <a:t>       Nam </a:t>
            </a:r>
            <a:r>
              <a:rPr lang="en-US" sz="5400" b="1" kern="0" dirty="0" err="1">
                <a:solidFill>
                  <a:srgbClr val="0000CC"/>
                </a:solidFill>
                <a:cs typeface="Arial" panose="020B0604020202020204" pitchFamily="34" charset="0"/>
              </a:rPr>
              <a:t>cho</a:t>
            </a:r>
            <a:r>
              <a:rPr lang="en-US" sz="5400" b="1" kern="0" dirty="0">
                <a:solidFill>
                  <a:srgbClr val="0000CC"/>
                </a:solidFill>
                <a:cs typeface="Arial" panose="020B0604020202020204" pitchFamily="34" charset="0"/>
              </a:rPr>
              <a:t> </a:t>
            </a:r>
            <a:r>
              <a:rPr lang="en-US" sz="5400" b="1" kern="0" dirty="0" err="1">
                <a:solidFill>
                  <a:srgbClr val="0000CC"/>
                </a:solidFill>
                <a:cs typeface="Arial" panose="020B0604020202020204" pitchFamily="34" charset="0"/>
              </a:rPr>
              <a:t>rằng</a:t>
            </a:r>
            <a:r>
              <a:rPr lang="en-US" sz="5400" b="1" kern="0" dirty="0">
                <a:solidFill>
                  <a:srgbClr val="0000CC"/>
                </a:solidFill>
                <a:cs typeface="Arial" panose="020B0604020202020204" pitchFamily="34" charset="0"/>
              </a:rPr>
              <a:t> </a:t>
            </a:r>
            <a:r>
              <a:rPr lang="en-US" sz="5400" b="1" u="sng" kern="0" dirty="0" err="1">
                <a:solidFill>
                  <a:srgbClr val="0000CC"/>
                </a:solidFill>
                <a:cs typeface="Arial" panose="020B0604020202020204" pitchFamily="34" charset="0"/>
              </a:rPr>
              <a:t>thì</a:t>
            </a:r>
            <a:r>
              <a:rPr lang="en-US" sz="5400" b="1" u="sng" kern="0" dirty="0">
                <a:solidFill>
                  <a:srgbClr val="0000CC"/>
                </a:solidFill>
                <a:cs typeface="Arial" panose="020B0604020202020204" pitchFamily="34" charset="0"/>
              </a:rPr>
              <a:t> </a:t>
            </a:r>
            <a:r>
              <a:rPr lang="en-US" sz="5400" b="1" u="sng" kern="0" dirty="0" err="1">
                <a:solidFill>
                  <a:srgbClr val="0000CC"/>
                </a:solidFill>
                <a:cs typeface="Arial" panose="020B0604020202020204" pitchFamily="34" charset="0"/>
              </a:rPr>
              <a:t>giờ</a:t>
            </a:r>
            <a:r>
              <a:rPr lang="en-US" sz="5400" b="1" u="sng" kern="0" dirty="0">
                <a:solidFill>
                  <a:srgbClr val="0000CC"/>
                </a:solidFill>
                <a:cs typeface="Arial" panose="020B0604020202020204" pitchFamily="34" charset="0"/>
              </a:rPr>
              <a:t> </a:t>
            </a:r>
            <a:r>
              <a:rPr lang="en-US" sz="5400" b="1" u="sng" kern="0" dirty="0" err="1">
                <a:solidFill>
                  <a:srgbClr val="0000CC"/>
                </a:solidFill>
                <a:cs typeface="Arial" panose="020B0604020202020204" pitchFamily="34" charset="0"/>
              </a:rPr>
              <a:t>là</a:t>
            </a:r>
            <a:r>
              <a:rPr lang="en-US" sz="5400" b="1" u="sng" kern="0" dirty="0">
                <a:solidFill>
                  <a:srgbClr val="0000CC"/>
                </a:solidFill>
                <a:cs typeface="Arial" panose="020B0604020202020204" pitchFamily="34" charset="0"/>
              </a:rPr>
              <a:t> </a:t>
            </a:r>
            <a:r>
              <a:rPr lang="en-US" sz="5400" b="1" u="sng" kern="0" dirty="0" err="1">
                <a:solidFill>
                  <a:srgbClr val="0000CC"/>
                </a:solidFill>
                <a:cs typeface="Arial" panose="020B0604020202020204" pitchFamily="34" charset="0"/>
              </a:rPr>
              <a:t>quý</a:t>
            </a:r>
            <a:r>
              <a:rPr lang="en-US" sz="5400" b="1" u="sng" kern="0" dirty="0">
                <a:solidFill>
                  <a:srgbClr val="0000CC"/>
                </a:solidFill>
                <a:cs typeface="Arial" panose="020B0604020202020204" pitchFamily="34" charset="0"/>
              </a:rPr>
              <a:t> </a:t>
            </a:r>
            <a:r>
              <a:rPr lang="en-US" sz="5400" b="1" u="sng" kern="0" dirty="0" err="1">
                <a:solidFill>
                  <a:srgbClr val="0000CC"/>
                </a:solidFill>
                <a:cs typeface="Arial" panose="020B0604020202020204" pitchFamily="34" charset="0"/>
              </a:rPr>
              <a:t>nhất</a:t>
            </a:r>
            <a:r>
              <a:rPr lang="en-US" sz="5400" b="1" kern="0" dirty="0">
                <a:solidFill>
                  <a:srgbClr val="0000CC"/>
                </a:solidFill>
                <a:cs typeface="Arial" panose="020B0604020202020204" pitchFamily="34" charset="0"/>
              </a:rPr>
              <a:t> </a:t>
            </a:r>
            <a:r>
              <a:rPr lang="en-US" sz="5400" kern="0" dirty="0" err="1">
                <a:cs typeface="Arial" panose="020B0604020202020204" pitchFamily="34" charset="0"/>
              </a:rPr>
              <a:t>vì</a:t>
            </a:r>
            <a:r>
              <a:rPr lang="en-US" sz="5400" kern="0" dirty="0">
                <a:cs typeface="Arial" panose="020B0604020202020204" pitchFamily="34" charset="0"/>
              </a:rPr>
              <a:t> </a:t>
            </a:r>
            <a:r>
              <a:rPr lang="en-US" sz="5400" kern="0" dirty="0" err="1">
                <a:cs typeface="Arial" panose="020B0604020202020204" pitchFamily="34" charset="0"/>
              </a:rPr>
              <a:t>thầy</a:t>
            </a:r>
            <a:r>
              <a:rPr lang="en-US" sz="5400" kern="0" dirty="0">
                <a:cs typeface="Arial" panose="020B0604020202020204" pitchFamily="34" charset="0"/>
              </a:rPr>
              <a:t> </a:t>
            </a:r>
            <a:r>
              <a:rPr lang="en-US" sz="5400" kern="0" dirty="0" err="1">
                <a:cs typeface="Arial" panose="020B0604020202020204" pitchFamily="34" charset="0"/>
              </a:rPr>
              <a:t>giáo</a:t>
            </a:r>
            <a:r>
              <a:rPr lang="en-US" sz="5400" kern="0" dirty="0">
                <a:cs typeface="Arial" panose="020B0604020202020204" pitchFamily="34" charset="0"/>
              </a:rPr>
              <a:t> </a:t>
            </a:r>
            <a:r>
              <a:rPr lang="en-US" sz="5400" kern="0" dirty="0" err="1">
                <a:cs typeface="Arial" panose="020B0604020202020204" pitchFamily="34" charset="0"/>
              </a:rPr>
              <a:t>thường</a:t>
            </a:r>
            <a:r>
              <a:rPr lang="en-US" sz="5400" kern="0" dirty="0">
                <a:cs typeface="Arial" panose="020B0604020202020204" pitchFamily="34" charset="0"/>
              </a:rPr>
              <a:t> </a:t>
            </a:r>
            <a:r>
              <a:rPr lang="en-US" sz="5400" kern="0" dirty="0" err="1">
                <a:cs typeface="Arial" panose="020B0604020202020204" pitchFamily="34" charset="0"/>
              </a:rPr>
              <a:t>nói</a:t>
            </a:r>
            <a:r>
              <a:rPr lang="en-US" sz="5400" kern="0" dirty="0">
                <a:cs typeface="Arial" panose="020B0604020202020204" pitchFamily="34" charset="0"/>
              </a:rPr>
              <a:t> </a:t>
            </a:r>
            <a:r>
              <a:rPr lang="en-US" sz="5400" kern="0" dirty="0" err="1">
                <a:cs typeface="Arial" panose="020B0604020202020204" pitchFamily="34" charset="0"/>
              </a:rPr>
              <a:t>thì</a:t>
            </a:r>
            <a:r>
              <a:rPr lang="en-US" sz="5400" kern="0" dirty="0">
                <a:cs typeface="Arial" panose="020B0604020202020204" pitchFamily="34" charset="0"/>
              </a:rPr>
              <a:t> </a:t>
            </a:r>
            <a:r>
              <a:rPr lang="en-US" sz="5400" kern="0" dirty="0" err="1">
                <a:cs typeface="Arial" panose="020B0604020202020204" pitchFamily="34" charset="0"/>
              </a:rPr>
              <a:t>giờ</a:t>
            </a:r>
            <a:r>
              <a:rPr lang="en-US" sz="5400" kern="0" dirty="0">
                <a:cs typeface="Arial" panose="020B0604020202020204" pitchFamily="34" charset="0"/>
              </a:rPr>
              <a:t> </a:t>
            </a:r>
            <a:r>
              <a:rPr lang="en-US" sz="5400" kern="0" dirty="0" err="1">
                <a:cs typeface="Arial" panose="020B0604020202020204" pitchFamily="34" charset="0"/>
              </a:rPr>
              <a:t>quý</a:t>
            </a:r>
            <a:r>
              <a:rPr lang="en-US" sz="5400" kern="0" dirty="0">
                <a:cs typeface="Arial" panose="020B0604020202020204" pitchFamily="34" charset="0"/>
              </a:rPr>
              <a:t> </a:t>
            </a:r>
            <a:r>
              <a:rPr lang="en-US" sz="5400" kern="0" dirty="0" err="1">
                <a:cs typeface="Arial" panose="020B0604020202020204" pitchFamily="34" charset="0"/>
              </a:rPr>
              <a:t>hơn</a:t>
            </a:r>
            <a:r>
              <a:rPr lang="en-US" sz="5400" kern="0" dirty="0">
                <a:cs typeface="Arial" panose="020B0604020202020204" pitchFamily="34" charset="0"/>
              </a:rPr>
              <a:t> </a:t>
            </a:r>
            <a:r>
              <a:rPr lang="en-US" sz="5400" kern="0" dirty="0" err="1">
                <a:cs typeface="Arial" panose="020B0604020202020204" pitchFamily="34" charset="0"/>
              </a:rPr>
              <a:t>vàng</a:t>
            </a:r>
            <a:r>
              <a:rPr lang="en-US" sz="5400" kern="0" dirty="0">
                <a:cs typeface="Arial" panose="020B0604020202020204" pitchFamily="34" charset="0"/>
              </a:rPr>
              <a:t> </a:t>
            </a:r>
            <a:r>
              <a:rPr lang="en-US" sz="5400" kern="0" dirty="0" err="1">
                <a:cs typeface="Arial" panose="020B0604020202020204" pitchFamily="34" charset="0"/>
              </a:rPr>
              <a:t>bạc</a:t>
            </a:r>
            <a:r>
              <a:rPr lang="en-US" sz="5400" kern="0" dirty="0">
                <a:cs typeface="Arial" panose="020B0604020202020204" pitchFamily="34" charset="0"/>
              </a:rPr>
              <a:t>, </a:t>
            </a:r>
            <a:r>
              <a:rPr lang="en-US" sz="5400" kern="0" dirty="0" err="1">
                <a:cs typeface="Arial" panose="020B0604020202020204" pitchFamily="34" charset="0"/>
              </a:rPr>
              <a:t>có</a:t>
            </a:r>
            <a:r>
              <a:rPr lang="en-US" sz="5400" kern="0" dirty="0">
                <a:cs typeface="Arial" panose="020B0604020202020204" pitchFamily="34" charset="0"/>
              </a:rPr>
              <a:t> </a:t>
            </a:r>
            <a:r>
              <a:rPr lang="en-US" sz="5400" kern="0" dirty="0" err="1">
                <a:cs typeface="Arial" panose="020B0604020202020204" pitchFamily="34" charset="0"/>
              </a:rPr>
              <a:t>thì</a:t>
            </a:r>
            <a:r>
              <a:rPr lang="en-US" sz="5400" kern="0" dirty="0">
                <a:cs typeface="Arial" panose="020B0604020202020204" pitchFamily="34" charset="0"/>
              </a:rPr>
              <a:t> </a:t>
            </a:r>
            <a:r>
              <a:rPr lang="en-US" sz="5400" kern="0" dirty="0" err="1">
                <a:cs typeface="Arial" panose="020B0604020202020204" pitchFamily="34" charset="0"/>
              </a:rPr>
              <a:t>giờ</a:t>
            </a:r>
            <a:r>
              <a:rPr lang="en-US" sz="5400" kern="0" dirty="0">
                <a:cs typeface="Arial" panose="020B0604020202020204" pitchFamily="34" charset="0"/>
              </a:rPr>
              <a:t> </a:t>
            </a:r>
            <a:r>
              <a:rPr lang="en-US" sz="5400" kern="0" dirty="0" err="1">
                <a:cs typeface="Arial" panose="020B0604020202020204" pitchFamily="34" charset="0"/>
              </a:rPr>
              <a:t>mới</a:t>
            </a:r>
            <a:r>
              <a:rPr lang="en-US" sz="5400" kern="0" dirty="0">
                <a:cs typeface="Arial" panose="020B0604020202020204" pitchFamily="34" charset="0"/>
              </a:rPr>
              <a:t> </a:t>
            </a:r>
            <a:r>
              <a:rPr lang="en-US" sz="5400" kern="0" dirty="0" err="1">
                <a:cs typeface="Arial" panose="020B0604020202020204" pitchFamily="34" charset="0"/>
              </a:rPr>
              <a:t>làm</a:t>
            </a:r>
            <a:r>
              <a:rPr lang="en-US" sz="5400" kern="0" dirty="0">
                <a:cs typeface="Arial" panose="020B0604020202020204" pitchFamily="34" charset="0"/>
              </a:rPr>
              <a:t> </a:t>
            </a:r>
            <a:r>
              <a:rPr lang="en-US" sz="5400" kern="0" dirty="0" err="1">
                <a:cs typeface="Arial" panose="020B0604020202020204" pitchFamily="34" charset="0"/>
              </a:rPr>
              <a:t>ra</a:t>
            </a:r>
            <a:r>
              <a:rPr lang="en-US" sz="5400" kern="0" dirty="0">
                <a:cs typeface="Arial" panose="020B0604020202020204" pitchFamily="34" charset="0"/>
              </a:rPr>
              <a:t> </a:t>
            </a:r>
            <a:r>
              <a:rPr lang="en-US" sz="5400" kern="0" dirty="0" err="1">
                <a:cs typeface="Arial" panose="020B0604020202020204" pitchFamily="34" charset="0"/>
              </a:rPr>
              <a:t>được</a:t>
            </a:r>
            <a:r>
              <a:rPr lang="en-US" sz="5400" kern="0" dirty="0">
                <a:cs typeface="Arial" panose="020B0604020202020204" pitchFamily="34" charset="0"/>
              </a:rPr>
              <a:t> </a:t>
            </a:r>
            <a:r>
              <a:rPr lang="en-US" sz="5400" kern="0" dirty="0" err="1">
                <a:cs typeface="Arial" panose="020B0604020202020204" pitchFamily="34" charset="0"/>
              </a:rPr>
              <a:t>lúa</a:t>
            </a:r>
            <a:r>
              <a:rPr lang="en-US" sz="5400" kern="0" dirty="0">
                <a:cs typeface="Arial" panose="020B0604020202020204" pitchFamily="34" charset="0"/>
              </a:rPr>
              <a:t> </a:t>
            </a:r>
            <a:r>
              <a:rPr lang="en-US" sz="5400" kern="0" dirty="0" err="1">
                <a:cs typeface="Arial" panose="020B0604020202020204" pitchFamily="34" charset="0"/>
              </a:rPr>
              <a:t>gạo</a:t>
            </a:r>
            <a:r>
              <a:rPr lang="en-US" sz="5400" kern="0" dirty="0">
                <a:cs typeface="Arial" panose="020B0604020202020204" pitchFamily="34" charset="0"/>
              </a:rPr>
              <a:t>, </a:t>
            </a:r>
            <a:r>
              <a:rPr lang="en-US" sz="5400" kern="0" dirty="0" err="1">
                <a:cs typeface="Arial" panose="020B0604020202020204" pitchFamily="34" charset="0"/>
              </a:rPr>
              <a:t>vàng</a:t>
            </a:r>
            <a:r>
              <a:rPr lang="en-US" sz="5400" kern="0" dirty="0">
                <a:cs typeface="Arial" panose="020B0604020202020204" pitchFamily="34" charset="0"/>
              </a:rPr>
              <a:t> </a:t>
            </a:r>
            <a:r>
              <a:rPr lang="en-US" sz="5400" kern="0" dirty="0" err="1">
                <a:cs typeface="Arial" panose="020B0604020202020204" pitchFamily="34" charset="0"/>
              </a:rPr>
              <a:t>bạc</a:t>
            </a:r>
            <a:r>
              <a:rPr lang="en-US" sz="5400" kern="0" dirty="0">
                <a:cs typeface="Arial" panose="020B0604020202020204" pitchFamily="34" charset="0"/>
              </a:rPr>
              <a:t>.</a:t>
            </a:r>
          </a:p>
          <a:p>
            <a:pPr marL="342900" indent="-342900" eaLnBrk="0" hangingPunct="0">
              <a:spcBef>
                <a:spcPct val="20000"/>
              </a:spcBef>
              <a:buFontTx/>
              <a:buChar char="•"/>
              <a:defRPr/>
            </a:pPr>
            <a:endParaRPr lang="en-US" sz="5400" kern="0" dirty="0">
              <a:cs typeface="Arial" panose="020B0604020202020204"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40" name="Text Box 24"/>
          <p:cNvSpPr txBox="1">
            <a:spLocks noChangeArrowheads="1"/>
          </p:cNvSpPr>
          <p:nvPr/>
        </p:nvSpPr>
        <p:spPr bwMode="auto">
          <a:xfrm>
            <a:off x="457200" y="1371601"/>
            <a:ext cx="10972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5400" b="1">
                <a:solidFill>
                  <a:srgbClr val="FF0000"/>
                </a:solidFill>
                <a:cs typeface="Arial" panose="020B0604020202020204" pitchFamily="34" charset="0"/>
              </a:rPr>
              <a:t>Đoạn văn vừa tìm hiểu nói </a:t>
            </a:r>
            <a:r>
              <a:rPr lang="en-US" sz="5400" b="1" smtClean="0">
                <a:solidFill>
                  <a:srgbClr val="FF0000"/>
                </a:solidFill>
                <a:cs typeface="Arial" panose="020B0604020202020204" pitchFamily="34" charset="0"/>
              </a:rPr>
              <a:t>lên </a:t>
            </a:r>
            <a:r>
              <a:rPr lang="en-US" sz="5400" b="1">
                <a:solidFill>
                  <a:srgbClr val="FF0000"/>
                </a:solidFill>
                <a:cs typeface="Arial" panose="020B0604020202020204" pitchFamily="34" charset="0"/>
              </a:rPr>
              <a:t>ý gì?</a:t>
            </a:r>
          </a:p>
        </p:txBody>
      </p:sp>
      <p:sp>
        <p:nvSpPr>
          <p:cNvPr id="11" name="Text Box 24"/>
          <p:cNvSpPr txBox="1">
            <a:spLocks noChangeArrowheads="1"/>
          </p:cNvSpPr>
          <p:nvPr/>
        </p:nvSpPr>
        <p:spPr bwMode="auto">
          <a:xfrm>
            <a:off x="457200" y="2971800"/>
            <a:ext cx="10972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5400" b="1">
                <a:solidFill>
                  <a:srgbClr val="0000CC"/>
                </a:solidFill>
                <a:cs typeface="Arial" panose="020B0604020202020204" pitchFamily="34" charset="0"/>
              </a:rPr>
              <a:t>Ý 1 : Cuộc tranh luận sôi nổi của các bạn học sinh.</a:t>
            </a:r>
            <a:r>
              <a:rPr lang="en-US" sz="5400" b="1">
                <a:cs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7" name="Text Box 3"/>
          <p:cNvSpPr txBox="1">
            <a:spLocks noChangeArrowheads="1"/>
          </p:cNvSpPr>
          <p:nvPr/>
        </p:nvSpPr>
        <p:spPr bwMode="auto">
          <a:xfrm>
            <a:off x="453390" y="253127"/>
            <a:ext cx="109728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5400" b="1" smtClean="0">
                <a:cs typeface="Arial" panose="020B0604020202020204" pitchFamily="34" charset="0"/>
              </a:rPr>
              <a:t>  </a:t>
            </a:r>
            <a:r>
              <a:rPr lang="en-US" sz="5400" smtClean="0">
                <a:solidFill>
                  <a:srgbClr val="FF0000"/>
                </a:solidFill>
                <a:cs typeface="Arial" panose="020B0604020202020204" pitchFamily="34" charset="0"/>
              </a:rPr>
              <a:t> </a:t>
            </a:r>
            <a:r>
              <a:rPr lang="en-US" sz="5400" b="1" u="sng" smtClean="0">
                <a:solidFill>
                  <a:srgbClr val="FF0000"/>
                </a:solidFill>
                <a:cs typeface="Arial" panose="020B0604020202020204" pitchFamily="34" charset="0"/>
              </a:rPr>
              <a:t>Câu 3</a:t>
            </a:r>
            <a:r>
              <a:rPr lang="en-US" sz="5400" b="1" u="sng">
                <a:solidFill>
                  <a:srgbClr val="FF0000"/>
                </a:solidFill>
                <a:cs typeface="Arial" panose="020B0604020202020204" pitchFamily="34" charset="0"/>
              </a:rPr>
              <a:t>: </a:t>
            </a:r>
            <a:r>
              <a:rPr lang="en-US" sz="5400" b="1">
                <a:solidFill>
                  <a:srgbClr val="FF0000"/>
                </a:solidFill>
                <a:cs typeface="Arial" panose="020B0604020202020204" pitchFamily="34" charset="0"/>
              </a:rPr>
              <a:t> Vì sao thầy giáo cho rằng người lao động mới là quý </a:t>
            </a:r>
            <a:r>
              <a:rPr lang="en-US" sz="5400" b="1" smtClean="0">
                <a:solidFill>
                  <a:srgbClr val="FF0000"/>
                </a:solidFill>
                <a:cs typeface="Arial" panose="020B0604020202020204" pitchFamily="34" charset="0"/>
              </a:rPr>
              <a:t>nhất? </a:t>
            </a:r>
            <a:endParaRPr lang="en-US" sz="5400" b="1">
              <a:solidFill>
                <a:srgbClr val="FF0000"/>
              </a:solidFill>
              <a:cs typeface="Arial" panose="020B0604020202020204" pitchFamily="34" charset="0"/>
            </a:endParaRPr>
          </a:p>
        </p:txBody>
      </p:sp>
      <p:sp>
        <p:nvSpPr>
          <p:cNvPr id="287748" name="Text Box 4"/>
          <p:cNvSpPr txBox="1">
            <a:spLocks noChangeArrowheads="1"/>
          </p:cNvSpPr>
          <p:nvPr/>
        </p:nvSpPr>
        <p:spPr bwMode="auto">
          <a:xfrm>
            <a:off x="472440" y="2819400"/>
            <a:ext cx="11170509"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sz="5400" b="1" smtClean="0">
                <a:solidFill>
                  <a:srgbClr val="0000FF"/>
                </a:solidFill>
                <a:cs typeface="Arial" panose="020B0604020202020204" pitchFamily="34" charset="0"/>
              </a:rPr>
              <a:t>      Vì </a:t>
            </a:r>
            <a:r>
              <a:rPr lang="en-US" sz="5400" b="1">
                <a:solidFill>
                  <a:srgbClr val="0000FF"/>
                </a:solidFill>
                <a:cs typeface="Arial" panose="020B0604020202020204" pitchFamily="34" charset="0"/>
              </a:rPr>
              <a:t>không có người lao động thì không có lúa gạo, không có vàng bạc và thì giờ cũng trôi qua một cách vô vị.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7748"/>
                                        </p:tgtEl>
                                        <p:attrNameLst>
                                          <p:attrName>style.visibility</p:attrName>
                                        </p:attrNameLst>
                                      </p:cBhvr>
                                      <p:to>
                                        <p:strVal val="visible"/>
                                      </p:to>
                                    </p:set>
                                    <p:anim calcmode="lin" valueType="num">
                                      <p:cBhvr additive="base">
                                        <p:cTn id="7" dur="500" fill="hold"/>
                                        <p:tgtEl>
                                          <p:spTgt spid="287748"/>
                                        </p:tgtEl>
                                        <p:attrNameLst>
                                          <p:attrName>ppt_x</p:attrName>
                                        </p:attrNameLst>
                                      </p:cBhvr>
                                      <p:tavLst>
                                        <p:tav tm="0">
                                          <p:val>
                                            <p:strVal val="#ppt_x"/>
                                          </p:val>
                                        </p:tav>
                                        <p:tav tm="100000">
                                          <p:val>
                                            <p:strVal val="#ppt_x"/>
                                          </p:val>
                                        </p:tav>
                                      </p:tavLst>
                                    </p:anim>
                                    <p:anim calcmode="lin" valueType="num">
                                      <p:cBhvr additive="base">
                                        <p:cTn id="8" dur="500" fill="hold"/>
                                        <p:tgtEl>
                                          <p:spTgt spid="2877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4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40" name="Text Box 24"/>
          <p:cNvSpPr txBox="1">
            <a:spLocks noChangeArrowheads="1"/>
          </p:cNvSpPr>
          <p:nvPr/>
        </p:nvSpPr>
        <p:spPr bwMode="auto">
          <a:xfrm>
            <a:off x="533400" y="1371601"/>
            <a:ext cx="11049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5400">
                <a:solidFill>
                  <a:srgbClr val="FF0000"/>
                </a:solidFill>
                <a:cs typeface="Arial" panose="020B0604020202020204" pitchFamily="34" charset="0"/>
              </a:rPr>
              <a:t>Đoạn văn vừa tìm hiểu nói </a:t>
            </a:r>
            <a:r>
              <a:rPr lang="en-US" sz="5400" smtClean="0">
                <a:solidFill>
                  <a:srgbClr val="FF0000"/>
                </a:solidFill>
                <a:cs typeface="Arial" panose="020B0604020202020204" pitchFamily="34" charset="0"/>
              </a:rPr>
              <a:t>lên </a:t>
            </a:r>
            <a:r>
              <a:rPr lang="en-US" sz="5400">
                <a:solidFill>
                  <a:srgbClr val="FF0000"/>
                </a:solidFill>
                <a:cs typeface="Arial" panose="020B0604020202020204" pitchFamily="34" charset="0"/>
              </a:rPr>
              <a:t>ý gì?</a:t>
            </a:r>
          </a:p>
        </p:txBody>
      </p:sp>
      <p:sp>
        <p:nvSpPr>
          <p:cNvPr id="11" name="Text Box 24"/>
          <p:cNvSpPr txBox="1">
            <a:spLocks noChangeArrowheads="1"/>
          </p:cNvSpPr>
          <p:nvPr/>
        </p:nvSpPr>
        <p:spPr bwMode="auto">
          <a:xfrm>
            <a:off x="303027" y="2895600"/>
            <a:ext cx="1150974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5400">
                <a:solidFill>
                  <a:srgbClr val="0000CC"/>
                </a:solidFill>
                <a:cs typeface="Arial" panose="020B0604020202020204" pitchFamily="34" charset="0"/>
              </a:rPr>
              <a:t>Ý 2 : Kết quả của cuộc tranh luận.</a:t>
            </a:r>
            <a:r>
              <a:rPr lang="en-US" sz="5400">
                <a:cs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ChangeArrowheads="1"/>
          </p:cNvSpPr>
          <p:nvPr/>
        </p:nvSpPr>
        <p:spPr bwMode="auto">
          <a:xfrm>
            <a:off x="152400" y="609600"/>
            <a:ext cx="11506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smtClean="0">
                <a:solidFill>
                  <a:srgbClr val="FF0000"/>
                </a:solidFill>
                <a:cs typeface="Arial" panose="020B0604020202020204" pitchFamily="34" charset="0"/>
              </a:rPr>
              <a:t>    4</a:t>
            </a:r>
            <a:r>
              <a:rPr lang="en-US" sz="5400">
                <a:solidFill>
                  <a:srgbClr val="FF0000"/>
                </a:solidFill>
                <a:cs typeface="Arial" panose="020B0604020202020204" pitchFamily="34" charset="0"/>
              </a:rPr>
              <a:t>. Theo em khi tranh luận, muốn thuyết phục người khác thì ý kiến mình đưa ra phải như thế nào? </a:t>
            </a:r>
          </a:p>
        </p:txBody>
      </p:sp>
      <p:sp>
        <p:nvSpPr>
          <p:cNvPr id="106500" name="Rectangle 4"/>
          <p:cNvSpPr>
            <a:spLocks noChangeArrowheads="1"/>
          </p:cNvSpPr>
          <p:nvPr/>
        </p:nvSpPr>
        <p:spPr bwMode="auto">
          <a:xfrm>
            <a:off x="152400" y="3352800"/>
            <a:ext cx="11506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smtClean="0">
                <a:solidFill>
                  <a:srgbClr val="0000FF"/>
                </a:solidFill>
                <a:cs typeface="Arial" panose="020B0604020202020204" pitchFamily="34" charset="0"/>
              </a:rPr>
              <a:t>    + </a:t>
            </a:r>
            <a:r>
              <a:rPr lang="en-US" sz="5400">
                <a:solidFill>
                  <a:srgbClr val="0000FF"/>
                </a:solidFill>
                <a:cs typeface="Arial" panose="020B0604020202020204" pitchFamily="34" charset="0"/>
              </a:rPr>
              <a:t>Ý kiến mình đưa ra phải có khả năng thuyết phục, người nói phải có thái độ bình tĩnh, khiêm tốn.</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06500">
                                            <p:txEl>
                                              <p:pRg st="0" end="0"/>
                                            </p:txEl>
                                          </p:spTgt>
                                        </p:tgtEl>
                                        <p:attrNameLst>
                                          <p:attrName>style.visibility</p:attrName>
                                        </p:attrNameLst>
                                      </p:cBhvr>
                                      <p:to>
                                        <p:strVal val="visible"/>
                                      </p:to>
                                    </p:set>
                                    <p:animEffect transition="in" filter="diamond(in)">
                                      <p:cBhvr>
                                        <p:cTn id="7" dur="500"/>
                                        <p:tgtEl>
                                          <p:spTgt spid="10650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4"/>
          <p:cNvSpPr txBox="1">
            <a:spLocks noChangeArrowheads="1"/>
          </p:cNvSpPr>
          <p:nvPr/>
        </p:nvSpPr>
        <p:spPr bwMode="auto">
          <a:xfrm>
            <a:off x="746612" y="335341"/>
            <a:ext cx="109728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a:solidFill>
                  <a:srgbClr val="0000CC"/>
                </a:solidFill>
                <a:cs typeface="Arial" panose="020B0604020202020204" pitchFamily="34" charset="0"/>
              </a:rPr>
              <a:t>Ý 1 : Cuộc tranh luận sôi nổi của các bạn học sinh.</a:t>
            </a:r>
            <a:r>
              <a:rPr lang="en-US" sz="4800">
                <a:cs typeface="Arial" panose="020B0604020202020204" pitchFamily="34" charset="0"/>
              </a:rPr>
              <a:t> </a:t>
            </a:r>
          </a:p>
        </p:txBody>
      </p:sp>
      <p:sp>
        <p:nvSpPr>
          <p:cNvPr id="15363" name="Text Box 25"/>
          <p:cNvSpPr txBox="1">
            <a:spLocks noChangeArrowheads="1"/>
          </p:cNvSpPr>
          <p:nvPr/>
        </p:nvSpPr>
        <p:spPr bwMode="auto">
          <a:xfrm>
            <a:off x="716132" y="1905001"/>
            <a:ext cx="1012054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a:solidFill>
                  <a:srgbClr val="0000CC"/>
                </a:solidFill>
                <a:cs typeface="Arial" panose="020B0604020202020204" pitchFamily="34" charset="0"/>
              </a:rPr>
              <a:t>Ý 2 : Kết quả của cuộc tranh luận.</a:t>
            </a:r>
            <a:r>
              <a:rPr lang="en-US" sz="4800">
                <a:cs typeface="Arial" panose="020B0604020202020204" pitchFamily="34" charset="0"/>
              </a:rPr>
              <a:t> </a:t>
            </a:r>
          </a:p>
        </p:txBody>
      </p:sp>
      <p:sp>
        <p:nvSpPr>
          <p:cNvPr id="292890" name="Text Box 26"/>
          <p:cNvSpPr txBox="1">
            <a:spLocks noChangeArrowheads="1"/>
          </p:cNvSpPr>
          <p:nvPr/>
        </p:nvSpPr>
        <p:spPr bwMode="auto">
          <a:xfrm>
            <a:off x="493449" y="2971800"/>
            <a:ext cx="11292397"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sz="4800" b="1" u="sng">
                <a:solidFill>
                  <a:srgbClr val="FF0000"/>
                </a:solidFill>
                <a:cs typeface="Arial" panose="020B0604020202020204" pitchFamily="34" charset="0"/>
              </a:rPr>
              <a:t>Nội dung:</a:t>
            </a:r>
            <a:r>
              <a:rPr lang="en-US" sz="4800" b="1">
                <a:solidFill>
                  <a:srgbClr val="000099"/>
                </a:solidFill>
                <a:cs typeface="Arial" panose="020B0604020202020204" pitchFamily="34" charset="0"/>
              </a:rPr>
              <a:t> Bài văn khẳng định giá trị cao quý của người lao động. Lao động sẽ làm ra mọi của cải, vật chất trên đời.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292890"/>
                                        </p:tgtEl>
                                        <p:attrNameLst>
                                          <p:attrName>style.visibility</p:attrName>
                                        </p:attrNameLst>
                                      </p:cBhvr>
                                      <p:to>
                                        <p:strVal val="visible"/>
                                      </p:to>
                                    </p:set>
                                    <p:animEffect transition="in" filter="diamond(out)">
                                      <p:cBhvr>
                                        <p:cTn id="7" dur="2000"/>
                                        <p:tgtEl>
                                          <p:spTgt spid="2928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89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WordArt 15"/>
          <p:cNvSpPr>
            <a:spLocks noChangeArrowheads="1" noChangeShapeType="1" noTextEdit="1"/>
          </p:cNvSpPr>
          <p:nvPr/>
        </p:nvSpPr>
        <p:spPr bwMode="auto">
          <a:xfrm>
            <a:off x="4191000" y="304800"/>
            <a:ext cx="2851150" cy="952500"/>
          </a:xfrm>
          <a:prstGeom prst="rect">
            <a:avLst/>
          </a:prstGeom>
        </p:spPr>
        <p:txBody>
          <a:bodyPr wrap="none" fromWordArt="1">
            <a:prstTxWarp prst="textPlain">
              <a:avLst>
                <a:gd name="adj" fmla="val 50000"/>
              </a:avLst>
            </a:prstTxWarp>
          </a:bodyPr>
          <a:lstStyle/>
          <a:p>
            <a:pPr algn="ctr"/>
            <a:r>
              <a:rPr lang="vi-VN" sz="5400" kern="10" dirty="0" smtClean="0">
                <a:ln w="12700">
                  <a:solidFill>
                    <a:srgbClr val="FF6600"/>
                  </a:solidFill>
                  <a:round/>
                  <a:headEnd/>
                  <a:tailEnd/>
                </a:ln>
                <a:solidFill>
                  <a:schemeClr val="tx2"/>
                </a:solidFill>
                <a:latin typeface="+mn-lt"/>
                <a:ea typeface="+mn-lt"/>
                <a:cs typeface="+mn-lt"/>
              </a:rPr>
              <a:t>ÔN BÀI </a:t>
            </a:r>
            <a:r>
              <a:rPr lang="vi-VN" sz="5400" kern="10" dirty="0">
                <a:ln w="12700">
                  <a:solidFill>
                    <a:srgbClr val="FF6600"/>
                  </a:solidFill>
                  <a:round/>
                  <a:headEnd/>
                  <a:tailEnd/>
                </a:ln>
                <a:solidFill>
                  <a:schemeClr val="tx2"/>
                </a:solidFill>
                <a:latin typeface="+mn-lt"/>
                <a:ea typeface="+mn-lt"/>
                <a:cs typeface="+mn-lt"/>
              </a:rPr>
              <a:t>CŨ</a:t>
            </a:r>
          </a:p>
        </p:txBody>
      </p:sp>
      <p:sp>
        <p:nvSpPr>
          <p:cNvPr id="71704" name="Rectangle 24"/>
          <p:cNvSpPr>
            <a:spLocks noChangeArrowheads="1"/>
          </p:cNvSpPr>
          <p:nvPr/>
        </p:nvSpPr>
        <p:spPr bwMode="auto">
          <a:xfrm>
            <a:off x="533400" y="2043828"/>
            <a:ext cx="11049000" cy="2585323"/>
          </a:xfrm>
          <a:prstGeom prst="rect">
            <a:avLst/>
          </a:prstGeom>
          <a:noFill/>
          <a:ln w="9525">
            <a:noFill/>
            <a:miter lim="800000"/>
            <a:headEnd/>
            <a:tailEnd/>
          </a:ln>
        </p:spPr>
        <p:txBody>
          <a:bodyPr wrap="square">
            <a:spAutoFit/>
          </a:bodyPr>
          <a:lstStyle/>
          <a:p>
            <a:pPr eaLnBrk="0" hangingPunct="0">
              <a:defRPr/>
            </a:pPr>
            <a:r>
              <a:rPr lang="en-US" sz="5400" b="1">
                <a:solidFill>
                  <a:srgbClr val="CC0000"/>
                </a:solidFill>
                <a:latin typeface="+mn-lt"/>
              </a:rPr>
              <a:t>Đọc thuộc lòng đoạn 3 của bài thơ : </a:t>
            </a:r>
          </a:p>
          <a:p>
            <a:pPr algn="ctr" eaLnBrk="0" hangingPunct="0">
              <a:defRPr/>
            </a:pPr>
            <a:r>
              <a:rPr lang="en-US" sz="5400" b="1">
                <a:solidFill>
                  <a:srgbClr val="CC0000"/>
                </a:solidFill>
                <a:latin typeface="+mn-lt"/>
              </a:rPr>
              <a:t>Trước cổng trời</a:t>
            </a:r>
          </a:p>
        </p:txBody>
      </p:sp>
      <p:sp>
        <p:nvSpPr>
          <p:cNvPr id="71708" name="Rectangle 28"/>
          <p:cNvSpPr>
            <a:spLocks noChangeArrowheads="1"/>
          </p:cNvSpPr>
          <p:nvPr/>
        </p:nvSpPr>
        <p:spPr bwMode="auto">
          <a:xfrm>
            <a:off x="838200" y="4648201"/>
            <a:ext cx="10287000" cy="1754326"/>
          </a:xfrm>
          <a:prstGeom prst="rect">
            <a:avLst/>
          </a:prstGeom>
          <a:noFill/>
          <a:ln w="9525">
            <a:noFill/>
            <a:miter lim="800000"/>
            <a:headEnd/>
            <a:tailEnd/>
          </a:ln>
        </p:spPr>
        <p:txBody>
          <a:bodyPr wrap="square">
            <a:spAutoFit/>
          </a:bodyPr>
          <a:lstStyle/>
          <a:p>
            <a:pPr eaLnBrk="0" hangingPunct="0">
              <a:defRPr/>
            </a:pPr>
            <a:r>
              <a:rPr lang="en-US" sz="5400" b="1">
                <a:solidFill>
                  <a:srgbClr val="000099"/>
                </a:solidFill>
                <a:latin typeface="+mn-lt"/>
              </a:rPr>
              <a:t> Em hãy nêu nội dung chính của bài </a:t>
            </a:r>
            <a:r>
              <a:rPr lang="en-US" sz="5400" b="1" smtClean="0">
                <a:solidFill>
                  <a:srgbClr val="000099"/>
                </a:solidFill>
                <a:latin typeface="+mn-lt"/>
              </a:rPr>
              <a:t>thơ?</a:t>
            </a:r>
            <a:endParaRPr lang="en-US" sz="5400" b="1">
              <a:solidFill>
                <a:srgbClr val="000099"/>
              </a:solidFill>
              <a:latin typeface="+mn-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04"/>
                                        </p:tgtEl>
                                        <p:attrNameLst>
                                          <p:attrName>style.visibility</p:attrName>
                                        </p:attrNameLst>
                                      </p:cBhvr>
                                      <p:to>
                                        <p:strVal val="visible"/>
                                      </p:to>
                                    </p:set>
                                    <p:animEffect transition="in" filter="strips(downRight)">
                                      <p:cBhvr>
                                        <p:cTn id="7" dur="500"/>
                                        <p:tgtEl>
                                          <p:spTgt spid="717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08"/>
                                        </p:tgtEl>
                                        <p:attrNameLst>
                                          <p:attrName>style.visibility</p:attrName>
                                        </p:attrNameLst>
                                      </p:cBhvr>
                                      <p:to>
                                        <p:strVal val="visible"/>
                                      </p:to>
                                    </p:set>
                                    <p:animEffect transition="in" filter="strips(downRight)">
                                      <p:cBhvr>
                                        <p:cTn id="12" dur="500"/>
                                        <p:tgtEl>
                                          <p:spTgt spid="717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4" grpId="0"/>
      <p:bldP spid="71708"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16386" name="Group 3"/>
          <p:cNvGrpSpPr>
            <a:grpSpLocks/>
          </p:cNvGrpSpPr>
          <p:nvPr/>
        </p:nvGrpSpPr>
        <p:grpSpPr bwMode="auto">
          <a:xfrm>
            <a:off x="1371600" y="4724400"/>
            <a:ext cx="9144000" cy="1066800"/>
            <a:chOff x="0" y="3648"/>
            <a:chExt cx="5760" cy="672"/>
          </a:xfrm>
        </p:grpSpPr>
        <p:pic>
          <p:nvPicPr>
            <p:cNvPr id="16388" name="Picture 4" descr="tulips_burgundy_h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6" y="3648"/>
              <a:ext cx="61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5" descr="tulips_orange_hc"/>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752" y="3840"/>
              <a:ext cx="43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6" descr="tulips_yellow_hc"/>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638" y="3792"/>
              <a:ext cx="48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7" descr="tulips_burgundy_hc"/>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680" y="3792"/>
              <a:ext cx="48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8" descr="tulips_blue_hc"/>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160" y="3792"/>
              <a:ext cx="48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3" name="Picture 9" descr="tulips_blue_hc"/>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120" y="3792"/>
              <a:ext cx="481"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4" name="Picture 10" descr="tulips_burgundy_hc"/>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648" y="3792"/>
              <a:ext cx="482"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5" name="Picture 11" descr="tulips_blue_hc"/>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0" y="3648"/>
              <a:ext cx="613"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6" name="Picture 12" descr="tulips_blue_hc"/>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080" y="3648"/>
              <a:ext cx="613"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7" name="Picture 13" descr="tulips_orange_hc"/>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00" y="3840"/>
              <a:ext cx="43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8" name="Picture 14" descr="tulips_burgundy_hc"/>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148" y="3648"/>
              <a:ext cx="612"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6206" name="Text Box 14"/>
          <p:cNvSpPr txBox="1">
            <a:spLocks noChangeArrowheads="1"/>
          </p:cNvSpPr>
          <p:nvPr/>
        </p:nvSpPr>
        <p:spPr bwMode="auto">
          <a:xfrm>
            <a:off x="2590800" y="1981201"/>
            <a:ext cx="7239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6000">
                <a:solidFill>
                  <a:srgbClr val="FF0000"/>
                </a:solidFill>
                <a:latin typeface="Times New Roman" panose="02020603050405020304" pitchFamily="18" charset="0"/>
                <a:cs typeface="Times New Roman" panose="02020603050405020304" pitchFamily="18" charset="0"/>
              </a:rPr>
              <a:t>Luyện đọc diễn cảm</a:t>
            </a:r>
          </a:p>
        </p:txBody>
      </p:sp>
    </p:spTree>
  </p:cSld>
  <p:clrMapOvr>
    <a:masterClrMapping/>
  </p:clrMapOvr>
  <p:transition>
    <p:strips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0" name="Rectangle 4"/>
          <p:cNvSpPr>
            <a:spLocks noGrp="1" noChangeArrowheads="1"/>
          </p:cNvSpPr>
          <p:nvPr>
            <p:ph type="title"/>
          </p:nvPr>
        </p:nvSpPr>
        <p:spPr>
          <a:xfrm>
            <a:off x="457200" y="701040"/>
            <a:ext cx="11201400" cy="1143000"/>
          </a:xfrm>
          <a:noFill/>
        </p:spPr>
        <p:txBody>
          <a:bodyPr/>
          <a:lstStyle/>
          <a:p>
            <a:pPr algn="l"/>
            <a:r>
              <a:rPr lang="en-US" sz="4800">
                <a:solidFill>
                  <a:srgbClr val="FF0000"/>
                </a:solidFill>
                <a:latin typeface="Arial" panose="020B0604020202020204" pitchFamily="34" charset="0"/>
                <a:cs typeface="Arial" panose="020B0604020202020204" pitchFamily="34" charset="0"/>
              </a:rPr>
              <a:t>5. Chọn tên khác cho bài văn và nêu lí do em chọn tên đó ?</a:t>
            </a:r>
          </a:p>
        </p:txBody>
      </p:sp>
      <p:sp>
        <p:nvSpPr>
          <p:cNvPr id="116742" name="Rectangle 6"/>
          <p:cNvSpPr>
            <a:spLocks noChangeArrowheads="1"/>
          </p:cNvSpPr>
          <p:nvPr/>
        </p:nvSpPr>
        <p:spPr bwMode="auto">
          <a:xfrm>
            <a:off x="304800" y="2133600"/>
            <a:ext cx="11201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4800">
                <a:cs typeface="Arial" panose="020B0604020202020204" pitchFamily="34" charset="0"/>
              </a:rPr>
              <a:t>1.Tên gọi khác cho bài văn</a:t>
            </a:r>
            <a:r>
              <a:rPr lang="en-US" sz="4800">
                <a:solidFill>
                  <a:srgbClr val="009900"/>
                </a:solidFill>
                <a:cs typeface="Arial" panose="020B0604020202020204" pitchFamily="34" charset="0"/>
              </a:rPr>
              <a:t>:</a:t>
            </a:r>
            <a:r>
              <a:rPr lang="en-US" sz="4800">
                <a:cs typeface="Arial" panose="020B0604020202020204" pitchFamily="34" charset="0"/>
              </a:rPr>
              <a:t> Cuộc tranh luận thú vị. </a:t>
            </a:r>
            <a:br>
              <a:rPr lang="en-US" sz="4800">
                <a:cs typeface="Arial" panose="020B0604020202020204" pitchFamily="34" charset="0"/>
              </a:rPr>
            </a:br>
            <a:r>
              <a:rPr lang="en-US" sz="4800">
                <a:solidFill>
                  <a:srgbClr val="FF0000"/>
                </a:solidFill>
                <a:cs typeface="Arial" panose="020B0604020202020204" pitchFamily="34" charset="0"/>
              </a:rPr>
              <a:t>+ </a:t>
            </a:r>
            <a:r>
              <a:rPr lang="en-US" sz="4800" u="sng">
                <a:solidFill>
                  <a:srgbClr val="FF0000"/>
                </a:solidFill>
                <a:cs typeface="Arial" panose="020B0604020202020204" pitchFamily="34" charset="0"/>
              </a:rPr>
              <a:t>Lí do</a:t>
            </a:r>
            <a:r>
              <a:rPr lang="en-US" sz="4800">
                <a:solidFill>
                  <a:srgbClr val="FF0000"/>
                </a:solidFill>
                <a:cs typeface="Arial" panose="020B0604020202020204" pitchFamily="34" charset="0"/>
              </a:rPr>
              <a:t>:</a:t>
            </a:r>
            <a:r>
              <a:rPr lang="en-US" sz="4800">
                <a:cs typeface="Arial" panose="020B0604020202020204" pitchFamily="34" charset="0"/>
              </a:rPr>
              <a:t> </a:t>
            </a:r>
            <a:r>
              <a:rPr lang="en-US" sz="4800">
                <a:solidFill>
                  <a:srgbClr val="0000FF"/>
                </a:solidFill>
                <a:cs typeface="Arial" panose="020B0604020202020204" pitchFamily="34" charset="0"/>
              </a:rPr>
              <a:t>Bài văn thuật lại cuộc tranh luận của 3 bạn nhỏ.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6742">
                                            <p:txEl>
                                              <p:pRg st="0" end="0"/>
                                            </p:txEl>
                                          </p:spTgt>
                                        </p:tgtEl>
                                        <p:attrNameLst>
                                          <p:attrName>style.visibility</p:attrName>
                                        </p:attrNameLst>
                                      </p:cBhvr>
                                      <p:to>
                                        <p:strVal val="visible"/>
                                      </p:to>
                                    </p:set>
                                    <p:animEffect transition="in" filter="blinds(horizontal)">
                                      <p:cBhvr>
                                        <p:cTn id="7" dur="500"/>
                                        <p:tgtEl>
                                          <p:spTgt spid="11674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2" name="Rectangle 6"/>
          <p:cNvSpPr>
            <a:spLocks noChangeArrowheads="1"/>
          </p:cNvSpPr>
          <p:nvPr/>
        </p:nvSpPr>
        <p:spPr bwMode="auto">
          <a:xfrm>
            <a:off x="304800" y="762000"/>
            <a:ext cx="11369322"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cs typeface="Arial" panose="020B0604020202020204" pitchFamily="34" charset="0"/>
              </a:rPr>
              <a:t>2.  Có thể đặt tên khác cho bài là: Ai có lí ? </a:t>
            </a:r>
            <a:br>
              <a:rPr lang="en-US" sz="5400">
                <a:cs typeface="Arial" panose="020B0604020202020204" pitchFamily="34" charset="0"/>
              </a:rPr>
            </a:br>
            <a:r>
              <a:rPr lang="en-US" sz="5400">
                <a:solidFill>
                  <a:srgbClr val="FF0000"/>
                </a:solidFill>
                <a:cs typeface="Arial" panose="020B0604020202020204" pitchFamily="34" charset="0"/>
              </a:rPr>
              <a:t>+ </a:t>
            </a:r>
            <a:r>
              <a:rPr lang="en-US" sz="5400" u="sng">
                <a:solidFill>
                  <a:srgbClr val="FF0000"/>
                </a:solidFill>
                <a:cs typeface="Arial" panose="020B0604020202020204" pitchFamily="34" charset="0"/>
              </a:rPr>
              <a:t>Lí do</a:t>
            </a:r>
            <a:r>
              <a:rPr lang="en-US" sz="5400">
                <a:solidFill>
                  <a:srgbClr val="FF0000"/>
                </a:solidFill>
                <a:cs typeface="Arial" panose="020B0604020202020204" pitchFamily="34" charset="0"/>
              </a:rPr>
              <a:t>:</a:t>
            </a:r>
            <a:r>
              <a:rPr lang="en-US" sz="5400">
                <a:cs typeface="Arial" panose="020B0604020202020204" pitchFamily="34" charset="0"/>
              </a:rPr>
              <a:t> </a:t>
            </a:r>
            <a:r>
              <a:rPr lang="en-US" sz="5400">
                <a:solidFill>
                  <a:srgbClr val="0000FF"/>
                </a:solidFill>
                <a:cs typeface="Arial" panose="020B0604020202020204" pitchFamily="34" charset="0"/>
              </a:rPr>
              <a:t>Vì bài văn cuối cùng đến được một kết luận giàu sức thuyết phục: “Người lao động là đáng quý nhất”.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2" name="Rectangle 6"/>
          <p:cNvSpPr>
            <a:spLocks noChangeArrowheads="1"/>
          </p:cNvSpPr>
          <p:nvPr/>
        </p:nvSpPr>
        <p:spPr bwMode="auto">
          <a:xfrm>
            <a:off x="457200" y="304800"/>
            <a:ext cx="11049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0000FF"/>
                </a:solidFill>
                <a:cs typeface="Arial" panose="020B0604020202020204" pitchFamily="34" charset="0"/>
              </a:rPr>
              <a:t/>
            </a:r>
            <a:br>
              <a:rPr lang="en-US" sz="5400">
                <a:solidFill>
                  <a:srgbClr val="0000FF"/>
                </a:solidFill>
                <a:cs typeface="Arial" panose="020B0604020202020204" pitchFamily="34" charset="0"/>
              </a:rPr>
            </a:br>
            <a:r>
              <a:rPr lang="en-US" sz="5400">
                <a:cs typeface="Arial" panose="020B0604020202020204" pitchFamily="34" charset="0"/>
              </a:rPr>
              <a:t>3. Tên gọi khác: Người ta là hoa đất.  </a:t>
            </a:r>
            <a:br>
              <a:rPr lang="en-US" sz="5400">
                <a:cs typeface="Arial" panose="020B0604020202020204" pitchFamily="34" charset="0"/>
              </a:rPr>
            </a:br>
            <a:r>
              <a:rPr lang="en-US" sz="5400">
                <a:solidFill>
                  <a:srgbClr val="FF0000"/>
                </a:solidFill>
                <a:cs typeface="Arial" panose="020B0604020202020204" pitchFamily="34" charset="0"/>
              </a:rPr>
              <a:t>+ </a:t>
            </a:r>
            <a:r>
              <a:rPr lang="en-US" sz="5400" u="sng">
                <a:solidFill>
                  <a:srgbClr val="FF0000"/>
                </a:solidFill>
                <a:cs typeface="Arial" panose="020B0604020202020204" pitchFamily="34" charset="0"/>
              </a:rPr>
              <a:t>Lí do</a:t>
            </a:r>
            <a:r>
              <a:rPr lang="en-US" sz="5400">
                <a:solidFill>
                  <a:srgbClr val="FF0000"/>
                </a:solidFill>
                <a:cs typeface="Arial" panose="020B0604020202020204" pitchFamily="34" charset="0"/>
              </a:rPr>
              <a:t>:</a:t>
            </a:r>
            <a:r>
              <a:rPr lang="en-US" sz="5400">
                <a:cs typeface="Arial" panose="020B0604020202020204" pitchFamily="34" charset="0"/>
              </a:rPr>
              <a:t> </a:t>
            </a:r>
            <a:r>
              <a:rPr lang="en-US" sz="5400">
                <a:solidFill>
                  <a:srgbClr val="0000FF"/>
                </a:solidFill>
                <a:cs typeface="Arial" panose="020B0604020202020204" pitchFamily="34" charset="0"/>
              </a:rPr>
              <a:t>Con người rất thông minh và tài trí, có thể lên rừng xuống biển, con người làm được tất cả.</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Hình Chữ nhật 3"/>
          <p:cNvSpPr>
            <a:spLocks noChangeArrowheads="1"/>
          </p:cNvSpPr>
          <p:nvPr/>
        </p:nvSpPr>
        <p:spPr bwMode="auto">
          <a:xfrm>
            <a:off x="228600" y="533400"/>
            <a:ext cx="113538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4800" b="1">
                <a:solidFill>
                  <a:srgbClr val="333300"/>
                </a:solidFill>
                <a:cs typeface="Arial" panose="020B0604020202020204" pitchFamily="34" charset="0"/>
              </a:rPr>
              <a:t>Về nhà xem lại bài và ghi nhớ cách nêu lí lẽ, thuyết phục người khác khi tranh luận của các nhân vật trong truyện để thực hành thuyết trình, tranh luận trong tiết Tập làm văn tới.</a:t>
            </a:r>
          </a:p>
          <a:p>
            <a:pPr eaLnBrk="1" hangingPunct="1"/>
            <a:r>
              <a:rPr lang="en-US" sz="4800" b="1">
                <a:solidFill>
                  <a:srgbClr val="333300"/>
                </a:solidFill>
                <a:cs typeface="Arial" panose="020B0604020202020204" pitchFamily="34" charset="0"/>
              </a:rPr>
              <a:t> Tập đọc và trả lời câu hỏi bài tập đọc </a:t>
            </a:r>
            <a:r>
              <a:rPr lang="en-US" sz="4800" b="1" i="1">
                <a:solidFill>
                  <a:srgbClr val="333300"/>
                </a:solidFill>
                <a:cs typeface="Arial" panose="020B0604020202020204" pitchFamily="34" charset="0"/>
              </a:rPr>
              <a:t>Đất Cà Mau</a:t>
            </a:r>
            <a:r>
              <a:rPr lang="en-US" sz="4800" b="1">
                <a:solidFill>
                  <a:srgbClr val="333300"/>
                </a:solidFill>
                <a:cs typeface="Arial" panose="020B0604020202020204" pitchFamily="34" charset="0"/>
              </a:rPr>
              <a:t> để tiết sau học bài.</a:t>
            </a:r>
            <a:r>
              <a:rPr lang="en-US" sz="4800">
                <a:solidFill>
                  <a:srgbClr val="333300"/>
                </a:solidFill>
                <a:cs typeface="Arial" panose="020B0604020202020204" pitchFamily="34" charset="0"/>
              </a:rPr>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4" name="Rectangle 6"/>
          <p:cNvSpPr>
            <a:spLocks noChangeArrowheads="1"/>
          </p:cNvSpPr>
          <p:nvPr/>
        </p:nvSpPr>
        <p:spPr bwMode="auto">
          <a:xfrm>
            <a:off x="49427" y="1683023"/>
            <a:ext cx="1157004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6600">
                <a:solidFill>
                  <a:srgbClr val="FF0000"/>
                </a:solidFill>
                <a:cs typeface="Arial" panose="020B0604020202020204" pitchFamily="34" charset="0"/>
              </a:rPr>
              <a:t>Cái gì quý nhất?</a:t>
            </a:r>
          </a:p>
        </p:txBody>
      </p:sp>
      <p:sp>
        <p:nvSpPr>
          <p:cNvPr id="145415" name="Text Box 7"/>
          <p:cNvSpPr txBox="1">
            <a:spLocks noChangeArrowheads="1"/>
          </p:cNvSpPr>
          <p:nvPr/>
        </p:nvSpPr>
        <p:spPr bwMode="auto">
          <a:xfrm>
            <a:off x="6477000" y="2673623"/>
            <a:ext cx="51424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sz="4800" i="1">
                <a:cs typeface="Arial" panose="020B0604020202020204" pitchFamily="34" charset="0"/>
              </a:rPr>
              <a:t>(Trịnh Mạnh)</a:t>
            </a:r>
          </a:p>
        </p:txBody>
      </p:sp>
      <p:sp>
        <p:nvSpPr>
          <p:cNvPr id="21508" name="Text Box 36"/>
          <p:cNvSpPr txBox="1">
            <a:spLocks noChangeArrowheads="1"/>
          </p:cNvSpPr>
          <p:nvPr/>
        </p:nvSpPr>
        <p:spPr bwMode="auto">
          <a:xfrm>
            <a:off x="0" y="79802"/>
            <a:ext cx="1161947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ts val="0"/>
              </a:spcBef>
            </a:pPr>
            <a:r>
              <a:rPr lang="en-US" sz="4800" u="sng" dirty="0" err="1" smtClean="0">
                <a:cs typeface="Arial" panose="020B0604020202020204" pitchFamily="34" charset="0"/>
              </a:rPr>
              <a:t>Tập</a:t>
            </a:r>
            <a:r>
              <a:rPr lang="en-US" sz="4800" u="sng" dirty="0" smtClean="0">
                <a:cs typeface="Arial" panose="020B0604020202020204" pitchFamily="34" charset="0"/>
              </a:rPr>
              <a:t> </a:t>
            </a:r>
            <a:r>
              <a:rPr lang="en-US" sz="4800" u="sng" dirty="0" err="1" smtClean="0">
                <a:cs typeface="Arial" panose="020B0604020202020204" pitchFamily="34" charset="0"/>
              </a:rPr>
              <a:t>đọc</a:t>
            </a:r>
            <a:endParaRPr lang="en-US" sz="4800" dirty="0">
              <a:cs typeface="Arial" panose="020B0604020202020204" pitchFamily="34" charset="0"/>
            </a:endParaRPr>
          </a:p>
        </p:txBody>
      </p:sp>
      <p:sp>
        <p:nvSpPr>
          <p:cNvPr id="6" name="Text Box 26"/>
          <p:cNvSpPr txBox="1">
            <a:spLocks noChangeArrowheads="1"/>
          </p:cNvSpPr>
          <p:nvPr/>
        </p:nvSpPr>
        <p:spPr bwMode="auto">
          <a:xfrm>
            <a:off x="68477" y="3504620"/>
            <a:ext cx="11570043"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ts val="0"/>
              </a:spcBef>
            </a:pPr>
            <a:r>
              <a:rPr lang="en-US" sz="4800" smtClean="0">
                <a:solidFill>
                  <a:srgbClr val="FF0000"/>
                </a:solidFill>
                <a:cs typeface="Arial" panose="020B0604020202020204" pitchFamily="34" charset="0"/>
              </a:rPr>
              <a:t>      </a:t>
            </a:r>
            <a:r>
              <a:rPr lang="en-US" sz="4800" u="sng" smtClean="0">
                <a:solidFill>
                  <a:srgbClr val="FF0000"/>
                </a:solidFill>
                <a:cs typeface="Arial" panose="020B0604020202020204" pitchFamily="34" charset="0"/>
              </a:rPr>
              <a:t>Nội </a:t>
            </a:r>
            <a:r>
              <a:rPr lang="en-US" sz="4800" u="sng">
                <a:solidFill>
                  <a:srgbClr val="FF0000"/>
                </a:solidFill>
                <a:cs typeface="Arial" panose="020B0604020202020204" pitchFamily="34" charset="0"/>
              </a:rPr>
              <a:t>dung:</a:t>
            </a:r>
            <a:r>
              <a:rPr lang="en-US" sz="4800">
                <a:solidFill>
                  <a:srgbClr val="000099"/>
                </a:solidFill>
                <a:cs typeface="Arial" panose="020B0604020202020204" pitchFamily="34" charset="0"/>
              </a:rPr>
              <a:t> </a:t>
            </a:r>
          </a:p>
          <a:p>
            <a:pPr algn="just" eaLnBrk="1" hangingPunct="1">
              <a:spcBef>
                <a:spcPts val="0"/>
              </a:spcBef>
            </a:pPr>
            <a:r>
              <a:rPr lang="en-US" sz="4800">
                <a:solidFill>
                  <a:srgbClr val="000099"/>
                </a:solidFill>
                <a:cs typeface="Arial" panose="020B0604020202020204" pitchFamily="34" charset="0"/>
              </a:rPr>
              <a:t>      Bài văn khẳng định giá trị cao quý của người lao động. Lao động sẽ làm ra mọi của cải, vật chất trên đời.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6" name="WordArt 8"/>
          <p:cNvSpPr>
            <a:spLocks noChangeArrowheads="1" noChangeShapeType="1" noTextEdit="1"/>
          </p:cNvSpPr>
          <p:nvPr/>
        </p:nvSpPr>
        <p:spPr bwMode="auto">
          <a:xfrm>
            <a:off x="2133600" y="2286000"/>
            <a:ext cx="8001000" cy="2438400"/>
          </a:xfrm>
          <a:prstGeom prst="rect">
            <a:avLst/>
          </a:prstGeom>
        </p:spPr>
        <p:txBody>
          <a:bodyPr wrap="none" fromWordArt="1">
            <a:prstTxWarp prst="textWave1">
              <a:avLst>
                <a:gd name="adj1" fmla="val 13005"/>
                <a:gd name="adj2" fmla="val 0"/>
              </a:avLst>
            </a:prstTxWarp>
          </a:bodyPr>
          <a:lstStyle/>
          <a:p>
            <a:r>
              <a:rPr lang="vi-VN" sz="3600" kern="10">
                <a:ln w="9525">
                  <a:solidFill>
                    <a:srgbClr val="CC3300"/>
                  </a:solidFill>
                  <a:round/>
                  <a:headEnd/>
                  <a:tailEnd/>
                </a:ln>
                <a:solidFill>
                  <a:srgbClr val="FF00FF"/>
                </a:solidFill>
                <a:effectLst>
                  <a:outerShdw dist="53882" dir="2700000" algn="ctr" rotWithShape="0">
                    <a:srgbClr val="C0C0C0">
                      <a:alpha val="79999"/>
                    </a:srgbClr>
                  </a:outerShdw>
                </a:effectLst>
                <a:latin typeface="Times New Roman" panose="02020603050405020304" pitchFamily="18" charset="0"/>
                <a:cs typeface="Times New Roman" panose="02020603050405020304" pitchFamily="18" charset="0"/>
              </a:rPr>
              <a:t>KÍNH CHÚC CÁC THẦY CÔ MẠNH KHOẺ HẠNH PHÚC </a:t>
            </a:r>
          </a:p>
        </p:txBody>
      </p:sp>
      <p:sp>
        <p:nvSpPr>
          <p:cNvPr id="58377" name="WordArt 9"/>
          <p:cNvSpPr>
            <a:spLocks noChangeArrowheads="1" noChangeShapeType="1" noTextEdit="1"/>
          </p:cNvSpPr>
          <p:nvPr/>
        </p:nvSpPr>
        <p:spPr bwMode="auto">
          <a:xfrm>
            <a:off x="2057400" y="5029200"/>
            <a:ext cx="8077200" cy="1296988"/>
          </a:xfrm>
          <a:prstGeom prst="rect">
            <a:avLst/>
          </a:prstGeom>
        </p:spPr>
        <p:txBody>
          <a:bodyPr wrap="none" fromWordArt="1">
            <a:prstTxWarp prst="textCanDown">
              <a:avLst>
                <a:gd name="adj" fmla="val 33333"/>
              </a:avLst>
            </a:prstTxWarp>
          </a:bodyPr>
          <a:lstStyle/>
          <a:p>
            <a:r>
              <a:rPr lang="vi-VN" sz="3600" kern="10">
                <a:ln w="9525">
                  <a:solidFill>
                    <a:srgbClr val="FFFF00"/>
                  </a:solidFill>
                  <a:round/>
                  <a:headEnd/>
                  <a:tailEnd/>
                </a:ln>
                <a:solidFill>
                  <a:srgbClr val="FF0066"/>
                </a:solidFill>
                <a:latin typeface="Times New Roman" panose="02020603050405020304" pitchFamily="18" charset="0"/>
                <a:cs typeface="Times New Roman" panose="02020603050405020304" pitchFamily="18" charset="0"/>
              </a:rPr>
              <a:t>CHÚC CÁC EM CHĂM NGOAN HỌC GIỎI</a:t>
            </a:r>
          </a:p>
        </p:txBody>
      </p:sp>
      <p:pic>
        <p:nvPicPr>
          <p:cNvPr id="58385" name="Picture 17" descr="DOV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864164">
            <a:off x="3657600" y="609601"/>
            <a:ext cx="1276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86" name="Picture 18" descr="DOV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31889">
            <a:off x="6172200" y="1066801"/>
            <a:ext cx="1276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87" name="Picture 19" descr="DOV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084476">
            <a:off x="9434513" y="195263"/>
            <a:ext cx="1276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88" name="Picture 20" descr="DOV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983394">
            <a:off x="8305800" y="609601"/>
            <a:ext cx="1276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93" name="Picture 25" descr="DOV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2007749">
            <a:off x="1371600" y="457201"/>
            <a:ext cx="1276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8376"/>
                                        </p:tgtEl>
                                        <p:attrNameLst>
                                          <p:attrName>style.visibility</p:attrName>
                                        </p:attrNameLst>
                                      </p:cBhvr>
                                      <p:to>
                                        <p:strVal val="visible"/>
                                      </p:to>
                                    </p:set>
                                    <p:anim calcmode="lin" valueType="num">
                                      <p:cBhvr>
                                        <p:cTn id="7" dur="3000" fill="hold"/>
                                        <p:tgtEl>
                                          <p:spTgt spid="58376"/>
                                        </p:tgtEl>
                                        <p:attrNameLst>
                                          <p:attrName>ppt_w</p:attrName>
                                        </p:attrNameLst>
                                      </p:cBhvr>
                                      <p:tavLst>
                                        <p:tav tm="0">
                                          <p:val>
                                            <p:fltVal val="0"/>
                                          </p:val>
                                        </p:tav>
                                        <p:tav tm="100000">
                                          <p:val>
                                            <p:strVal val="#ppt_w"/>
                                          </p:val>
                                        </p:tav>
                                      </p:tavLst>
                                    </p:anim>
                                    <p:anim calcmode="lin" valueType="num">
                                      <p:cBhvr>
                                        <p:cTn id="8" dur="3000" fill="hold"/>
                                        <p:tgtEl>
                                          <p:spTgt spid="58376"/>
                                        </p:tgtEl>
                                        <p:attrNameLst>
                                          <p:attrName>ppt_h</p:attrName>
                                        </p:attrNameLst>
                                      </p:cBhvr>
                                      <p:tavLst>
                                        <p:tav tm="0">
                                          <p:val>
                                            <p:fltVal val="0"/>
                                          </p:val>
                                        </p:tav>
                                        <p:tav tm="100000">
                                          <p:val>
                                            <p:strVal val="#ppt_h"/>
                                          </p:val>
                                        </p:tav>
                                      </p:tavLst>
                                    </p:anim>
                                    <p:anim calcmode="lin" valueType="num">
                                      <p:cBhvr>
                                        <p:cTn id="9" dur="3000" fill="hold"/>
                                        <p:tgtEl>
                                          <p:spTgt spid="58376"/>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58376"/>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58377"/>
                                        </p:tgtEl>
                                        <p:attrNameLst>
                                          <p:attrName>style.visibility</p:attrName>
                                        </p:attrNameLst>
                                      </p:cBhvr>
                                      <p:to>
                                        <p:strVal val="visible"/>
                                      </p:to>
                                    </p:set>
                                    <p:anim calcmode="lin" valueType="num">
                                      <p:cBhvr>
                                        <p:cTn id="13" dur="3000" fill="hold"/>
                                        <p:tgtEl>
                                          <p:spTgt spid="58377"/>
                                        </p:tgtEl>
                                        <p:attrNameLst>
                                          <p:attrName>ppt_w</p:attrName>
                                        </p:attrNameLst>
                                      </p:cBhvr>
                                      <p:tavLst>
                                        <p:tav tm="0">
                                          <p:val>
                                            <p:fltVal val="0"/>
                                          </p:val>
                                        </p:tav>
                                        <p:tav tm="100000">
                                          <p:val>
                                            <p:strVal val="#ppt_w"/>
                                          </p:val>
                                        </p:tav>
                                      </p:tavLst>
                                    </p:anim>
                                    <p:anim calcmode="lin" valueType="num">
                                      <p:cBhvr>
                                        <p:cTn id="14" dur="3000" fill="hold"/>
                                        <p:tgtEl>
                                          <p:spTgt spid="58377"/>
                                        </p:tgtEl>
                                        <p:attrNameLst>
                                          <p:attrName>ppt_h</p:attrName>
                                        </p:attrNameLst>
                                      </p:cBhvr>
                                      <p:tavLst>
                                        <p:tav tm="0">
                                          <p:val>
                                            <p:fltVal val="0"/>
                                          </p:val>
                                        </p:tav>
                                        <p:tav tm="100000">
                                          <p:val>
                                            <p:strVal val="#ppt_h"/>
                                          </p:val>
                                        </p:tav>
                                      </p:tavLst>
                                    </p:anim>
                                    <p:anim calcmode="lin" valueType="num">
                                      <p:cBhvr>
                                        <p:cTn id="15" dur="3000" fill="hold"/>
                                        <p:tgtEl>
                                          <p:spTgt spid="58377"/>
                                        </p:tgtEl>
                                        <p:attrNameLst>
                                          <p:attrName>ppt_x</p:attrName>
                                        </p:attrNameLst>
                                      </p:cBhvr>
                                      <p:tavLst>
                                        <p:tav tm="0" fmla="#ppt_x+(cos(-2*pi*(1-$))*-#ppt_x-sin(-2*pi*(1-$))*(1-#ppt_y))*(1-$)">
                                          <p:val>
                                            <p:fltVal val="0"/>
                                          </p:val>
                                        </p:tav>
                                        <p:tav tm="100000">
                                          <p:val>
                                            <p:fltVal val="1"/>
                                          </p:val>
                                        </p:tav>
                                      </p:tavLst>
                                    </p:anim>
                                    <p:anim calcmode="lin" valueType="num">
                                      <p:cBhvr>
                                        <p:cTn id="16" dur="3000" fill="hold"/>
                                        <p:tgtEl>
                                          <p:spTgt spid="5837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8" presetClass="entr" presetSubtype="0" accel="50000" fill="hold" nodeType="clickEffect">
                                  <p:stCondLst>
                                    <p:cond delay="0"/>
                                  </p:stCondLst>
                                  <p:childTnLst>
                                    <p:set>
                                      <p:cBhvr>
                                        <p:cTn id="20" dur="1" fill="hold">
                                          <p:stCondLst>
                                            <p:cond delay="0"/>
                                          </p:stCondLst>
                                        </p:cTn>
                                        <p:tgtEl>
                                          <p:spTgt spid="58393"/>
                                        </p:tgtEl>
                                        <p:attrNameLst>
                                          <p:attrName>style.visibility</p:attrName>
                                        </p:attrNameLst>
                                      </p:cBhvr>
                                      <p:to>
                                        <p:strVal val="visible"/>
                                      </p:to>
                                    </p:set>
                                    <p:anim calcmode="lin" valueType="num">
                                      <p:cBhvr>
                                        <p:cTn id="21" dur="1000" fill="hold"/>
                                        <p:tgtEl>
                                          <p:spTgt spid="5839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58393"/>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58393"/>
                                        </p:tgtEl>
                                        <p:attrNameLst>
                                          <p:attrName>ppt_y</p:attrName>
                                        </p:attrNameLst>
                                      </p:cBhvr>
                                      <p:tavLst>
                                        <p:tav tm="0">
                                          <p:val>
                                            <p:strVal val="#ppt_y"/>
                                          </p:val>
                                        </p:tav>
                                        <p:tav tm="100000">
                                          <p:val>
                                            <p:strVal val="#ppt_y"/>
                                          </p:val>
                                        </p:tav>
                                      </p:tavLst>
                                    </p:anim>
                                    <p:animEffect transition="in" filter="fade">
                                      <p:cBhvr>
                                        <p:cTn id="24" dur="1000"/>
                                        <p:tgtEl>
                                          <p:spTgt spid="58393"/>
                                        </p:tgtEl>
                                      </p:cBhvr>
                                    </p:animEffect>
                                  </p:childTnLst>
                                </p:cTn>
                              </p:par>
                              <p:par>
                                <p:cTn id="25" presetID="48" presetClass="entr" presetSubtype="0" accel="50000" fill="hold" nodeType="withEffect">
                                  <p:stCondLst>
                                    <p:cond delay="0"/>
                                  </p:stCondLst>
                                  <p:childTnLst>
                                    <p:set>
                                      <p:cBhvr>
                                        <p:cTn id="26" dur="1" fill="hold">
                                          <p:stCondLst>
                                            <p:cond delay="0"/>
                                          </p:stCondLst>
                                        </p:cTn>
                                        <p:tgtEl>
                                          <p:spTgt spid="58385"/>
                                        </p:tgtEl>
                                        <p:attrNameLst>
                                          <p:attrName>style.visibility</p:attrName>
                                        </p:attrNameLst>
                                      </p:cBhvr>
                                      <p:to>
                                        <p:strVal val="visible"/>
                                      </p:to>
                                    </p:set>
                                    <p:anim calcmode="lin" valueType="num">
                                      <p:cBhvr>
                                        <p:cTn id="27" dur="1000" fill="hold"/>
                                        <p:tgtEl>
                                          <p:spTgt spid="5838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58385"/>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58385"/>
                                        </p:tgtEl>
                                        <p:attrNameLst>
                                          <p:attrName>ppt_y</p:attrName>
                                        </p:attrNameLst>
                                      </p:cBhvr>
                                      <p:tavLst>
                                        <p:tav tm="0">
                                          <p:val>
                                            <p:strVal val="#ppt_y"/>
                                          </p:val>
                                        </p:tav>
                                        <p:tav tm="100000">
                                          <p:val>
                                            <p:strVal val="#ppt_y"/>
                                          </p:val>
                                        </p:tav>
                                      </p:tavLst>
                                    </p:anim>
                                    <p:animEffect transition="in" filter="fade">
                                      <p:cBhvr>
                                        <p:cTn id="30" dur="1000"/>
                                        <p:tgtEl>
                                          <p:spTgt spid="58385"/>
                                        </p:tgtEl>
                                      </p:cBhvr>
                                    </p:animEffect>
                                  </p:childTnLst>
                                </p:cTn>
                              </p:par>
                              <p:par>
                                <p:cTn id="31" presetID="48" presetClass="entr" presetSubtype="0" accel="50000" fill="hold" nodeType="withEffect">
                                  <p:stCondLst>
                                    <p:cond delay="0"/>
                                  </p:stCondLst>
                                  <p:childTnLst>
                                    <p:set>
                                      <p:cBhvr>
                                        <p:cTn id="32" dur="1" fill="hold">
                                          <p:stCondLst>
                                            <p:cond delay="0"/>
                                          </p:stCondLst>
                                        </p:cTn>
                                        <p:tgtEl>
                                          <p:spTgt spid="58386"/>
                                        </p:tgtEl>
                                        <p:attrNameLst>
                                          <p:attrName>style.visibility</p:attrName>
                                        </p:attrNameLst>
                                      </p:cBhvr>
                                      <p:to>
                                        <p:strVal val="visible"/>
                                      </p:to>
                                    </p:set>
                                    <p:anim calcmode="lin" valueType="num">
                                      <p:cBhvr>
                                        <p:cTn id="33" dur="1000" fill="hold"/>
                                        <p:tgtEl>
                                          <p:spTgt spid="5838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4" dur="1000" fill="hold"/>
                                        <p:tgtEl>
                                          <p:spTgt spid="58386"/>
                                        </p:tgtEl>
                                        <p:attrNameLst>
                                          <p:attrName>ppt_x</p:attrName>
                                        </p:attrNameLst>
                                      </p:cBhvr>
                                      <p:tavLst>
                                        <p:tav tm="0">
                                          <p:val>
                                            <p:fltVal val="-1"/>
                                          </p:val>
                                        </p:tav>
                                        <p:tav tm="50000">
                                          <p:val>
                                            <p:fltVal val="0.95"/>
                                          </p:val>
                                        </p:tav>
                                        <p:tav tm="100000">
                                          <p:val>
                                            <p:strVal val="#ppt_x"/>
                                          </p:val>
                                        </p:tav>
                                      </p:tavLst>
                                    </p:anim>
                                    <p:anim calcmode="lin" valueType="num">
                                      <p:cBhvr>
                                        <p:cTn id="35" dur="1000" fill="hold"/>
                                        <p:tgtEl>
                                          <p:spTgt spid="58386"/>
                                        </p:tgtEl>
                                        <p:attrNameLst>
                                          <p:attrName>ppt_y</p:attrName>
                                        </p:attrNameLst>
                                      </p:cBhvr>
                                      <p:tavLst>
                                        <p:tav tm="0">
                                          <p:val>
                                            <p:strVal val="#ppt_y"/>
                                          </p:val>
                                        </p:tav>
                                        <p:tav tm="100000">
                                          <p:val>
                                            <p:strVal val="#ppt_y"/>
                                          </p:val>
                                        </p:tav>
                                      </p:tavLst>
                                    </p:anim>
                                    <p:animEffect transition="in" filter="fade">
                                      <p:cBhvr>
                                        <p:cTn id="36" dur="1000"/>
                                        <p:tgtEl>
                                          <p:spTgt spid="58386"/>
                                        </p:tgtEl>
                                      </p:cBhvr>
                                    </p:animEffect>
                                  </p:childTnLst>
                                </p:cTn>
                              </p:par>
                              <p:par>
                                <p:cTn id="37" presetID="48" presetClass="entr" presetSubtype="0" accel="50000" fill="hold" nodeType="withEffect">
                                  <p:stCondLst>
                                    <p:cond delay="0"/>
                                  </p:stCondLst>
                                  <p:childTnLst>
                                    <p:set>
                                      <p:cBhvr>
                                        <p:cTn id="38" dur="1" fill="hold">
                                          <p:stCondLst>
                                            <p:cond delay="0"/>
                                          </p:stCondLst>
                                        </p:cTn>
                                        <p:tgtEl>
                                          <p:spTgt spid="58388"/>
                                        </p:tgtEl>
                                        <p:attrNameLst>
                                          <p:attrName>style.visibility</p:attrName>
                                        </p:attrNameLst>
                                      </p:cBhvr>
                                      <p:to>
                                        <p:strVal val="visible"/>
                                      </p:to>
                                    </p:set>
                                    <p:anim calcmode="lin" valueType="num">
                                      <p:cBhvr>
                                        <p:cTn id="39" dur="1000" fill="hold"/>
                                        <p:tgtEl>
                                          <p:spTgt spid="5838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58388"/>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58388"/>
                                        </p:tgtEl>
                                        <p:attrNameLst>
                                          <p:attrName>ppt_y</p:attrName>
                                        </p:attrNameLst>
                                      </p:cBhvr>
                                      <p:tavLst>
                                        <p:tav tm="0">
                                          <p:val>
                                            <p:strVal val="#ppt_y"/>
                                          </p:val>
                                        </p:tav>
                                        <p:tav tm="100000">
                                          <p:val>
                                            <p:strVal val="#ppt_y"/>
                                          </p:val>
                                        </p:tav>
                                      </p:tavLst>
                                    </p:anim>
                                    <p:animEffect transition="in" filter="fade">
                                      <p:cBhvr>
                                        <p:cTn id="42" dur="1000"/>
                                        <p:tgtEl>
                                          <p:spTgt spid="58388"/>
                                        </p:tgtEl>
                                      </p:cBhvr>
                                    </p:animEffect>
                                  </p:childTnLst>
                                </p:cTn>
                              </p:par>
                              <p:par>
                                <p:cTn id="43" presetID="48" presetClass="entr" presetSubtype="0" accel="50000" fill="hold" nodeType="withEffect">
                                  <p:stCondLst>
                                    <p:cond delay="0"/>
                                  </p:stCondLst>
                                  <p:childTnLst>
                                    <p:set>
                                      <p:cBhvr>
                                        <p:cTn id="44" dur="1" fill="hold">
                                          <p:stCondLst>
                                            <p:cond delay="0"/>
                                          </p:stCondLst>
                                        </p:cTn>
                                        <p:tgtEl>
                                          <p:spTgt spid="58387"/>
                                        </p:tgtEl>
                                        <p:attrNameLst>
                                          <p:attrName>style.visibility</p:attrName>
                                        </p:attrNameLst>
                                      </p:cBhvr>
                                      <p:to>
                                        <p:strVal val="visible"/>
                                      </p:to>
                                    </p:set>
                                    <p:anim calcmode="lin" valueType="num">
                                      <p:cBhvr>
                                        <p:cTn id="45" dur="1000" fill="hold"/>
                                        <p:tgtEl>
                                          <p:spTgt spid="5838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6" dur="1000" fill="hold"/>
                                        <p:tgtEl>
                                          <p:spTgt spid="58387"/>
                                        </p:tgtEl>
                                        <p:attrNameLst>
                                          <p:attrName>ppt_x</p:attrName>
                                        </p:attrNameLst>
                                      </p:cBhvr>
                                      <p:tavLst>
                                        <p:tav tm="0">
                                          <p:val>
                                            <p:fltVal val="-1"/>
                                          </p:val>
                                        </p:tav>
                                        <p:tav tm="50000">
                                          <p:val>
                                            <p:fltVal val="0.95"/>
                                          </p:val>
                                        </p:tav>
                                        <p:tav tm="100000">
                                          <p:val>
                                            <p:strVal val="#ppt_x"/>
                                          </p:val>
                                        </p:tav>
                                      </p:tavLst>
                                    </p:anim>
                                    <p:anim calcmode="lin" valueType="num">
                                      <p:cBhvr>
                                        <p:cTn id="47" dur="1000" fill="hold"/>
                                        <p:tgtEl>
                                          <p:spTgt spid="58387"/>
                                        </p:tgtEl>
                                        <p:attrNameLst>
                                          <p:attrName>ppt_y</p:attrName>
                                        </p:attrNameLst>
                                      </p:cBhvr>
                                      <p:tavLst>
                                        <p:tav tm="0">
                                          <p:val>
                                            <p:strVal val="#ppt_y"/>
                                          </p:val>
                                        </p:tav>
                                        <p:tav tm="100000">
                                          <p:val>
                                            <p:strVal val="#ppt_y"/>
                                          </p:val>
                                        </p:tav>
                                      </p:tavLst>
                                    </p:anim>
                                    <p:animEffect transition="in" filter="fade">
                                      <p:cBhvr>
                                        <p:cTn id="48" dur="1000"/>
                                        <p:tgtEl>
                                          <p:spTgt spid="58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6" grpId="0" animBg="1"/>
      <p:bldP spid="5837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3" descr="2028152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0"/>
            <a:ext cx="4800600" cy="3352800"/>
          </a:xfrm>
          <a:prstGeom prst="rect">
            <a:avLst/>
          </a:prstGeom>
          <a:noFill/>
          <a:ln w="28575">
            <a:solidFill>
              <a:srgbClr val="9900CC"/>
            </a:solidFill>
            <a:miter lim="800000"/>
            <a:headEnd/>
            <a:tailEnd/>
          </a:ln>
          <a:extLst>
            <a:ext uri="{909E8E84-426E-40DD-AFC4-6F175D3DCCD1}">
              <a14:hiddenFill xmlns:a14="http://schemas.microsoft.com/office/drawing/2010/main">
                <a:solidFill>
                  <a:srgbClr val="FFFFFF"/>
                </a:solidFill>
              </a14:hiddenFill>
            </a:ext>
          </a:extLst>
        </p:spPr>
      </p:pic>
      <p:pic>
        <p:nvPicPr>
          <p:cNvPr id="3075" name="Picture 12" descr="2011_300102b"/>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505201"/>
            <a:ext cx="4267200" cy="332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du-tru-lua-gao1_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0"/>
            <a:ext cx="4343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AutoShape 9" descr="2Q=="/>
          <p:cNvSpPr>
            <a:spLocks noChangeAspect="1" noChangeArrowheads="1"/>
          </p:cNvSpPr>
          <p:nvPr/>
        </p:nvSpPr>
        <p:spPr bwMode="auto">
          <a:xfrm>
            <a:off x="5372100" y="3000375"/>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sp>
        <p:nvSpPr>
          <p:cNvPr id="3078" name="AutoShape 11" descr="2Q=="/>
          <p:cNvSpPr>
            <a:spLocks noChangeAspect="1" noChangeArrowheads="1"/>
          </p:cNvSpPr>
          <p:nvPr/>
        </p:nvSpPr>
        <p:spPr bwMode="auto">
          <a:xfrm>
            <a:off x="5372100" y="3000375"/>
            <a:ext cx="1143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pic>
        <p:nvPicPr>
          <p:cNvPr id="3079" name="Picture 15" descr="20120924-084031-1-13337722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3352800"/>
            <a:ext cx="4800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ộp_Văn_Bản 1"/>
          <p:cNvSpPr txBox="1"/>
          <p:nvPr/>
        </p:nvSpPr>
        <p:spPr>
          <a:xfrm>
            <a:off x="187286" y="0"/>
            <a:ext cx="11373326" cy="830997"/>
          </a:xfrm>
          <a:prstGeom prst="rect">
            <a:avLst/>
          </a:prstGeom>
          <a:noFill/>
        </p:spPr>
        <p:txBody>
          <a:bodyPr>
            <a:spAutoFit/>
          </a:bodyPr>
          <a:lstStyle/>
          <a:p>
            <a:pPr algn="ctr" eaLnBrk="1" hangingPunct="1">
              <a:defRPr/>
            </a:pPr>
            <a:r>
              <a:rPr lang="en-US" sz="4800" b="1" dirty="0" err="1" smtClean="0">
                <a:solidFill>
                  <a:schemeClr val="tx2">
                    <a:lumMod val="25000"/>
                  </a:schemeClr>
                </a:solidFill>
                <a:latin typeface="Times New Roman" panose="02020603050405020304" pitchFamily="18" charset="0"/>
                <a:cs typeface="Times New Roman" panose="02020603050405020304" pitchFamily="18" charset="0"/>
              </a:rPr>
              <a:t>Tập</a:t>
            </a:r>
            <a:r>
              <a:rPr lang="en-US" sz="4800" b="1" dirty="0" smtClean="0">
                <a:solidFill>
                  <a:schemeClr val="tx2">
                    <a:lumMod val="25000"/>
                  </a:schemeClr>
                </a:solidFill>
                <a:latin typeface="Times New Roman" panose="02020603050405020304" pitchFamily="18" charset="0"/>
                <a:cs typeface="Times New Roman" panose="02020603050405020304" pitchFamily="18" charset="0"/>
              </a:rPr>
              <a:t> </a:t>
            </a:r>
            <a:r>
              <a:rPr lang="en-US" sz="4800" b="1" dirty="0" err="1">
                <a:solidFill>
                  <a:schemeClr val="tx2">
                    <a:lumMod val="25000"/>
                  </a:schemeClr>
                </a:solidFill>
                <a:latin typeface="Times New Roman" panose="02020603050405020304" pitchFamily="18" charset="0"/>
                <a:cs typeface="Times New Roman" panose="02020603050405020304" pitchFamily="18" charset="0"/>
              </a:rPr>
              <a:t>đọc</a:t>
            </a:r>
            <a:endParaRPr lang="en-US" sz="4800" b="1" dirty="0">
              <a:solidFill>
                <a:schemeClr val="tx2">
                  <a:lumMod val="25000"/>
                </a:schemeClr>
              </a:solidFill>
              <a:latin typeface="Times New Roman" panose="02020603050405020304" pitchFamily="18" charset="0"/>
              <a:cs typeface="Times New Roman" panose="02020603050405020304" pitchFamily="18" charset="0"/>
            </a:endParaRPr>
          </a:p>
        </p:txBody>
      </p:sp>
      <p:cxnSp>
        <p:nvCxnSpPr>
          <p:cNvPr id="7" name="Đường kết nối thẳng 6"/>
          <p:cNvCxnSpPr/>
          <p:nvPr/>
        </p:nvCxnSpPr>
        <p:spPr>
          <a:xfrm>
            <a:off x="4830724" y="1543943"/>
            <a:ext cx="2194560" cy="1548"/>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5" name="Hộp_Văn_Bản 2"/>
          <p:cNvSpPr txBox="1">
            <a:spLocks noChangeArrowheads="1"/>
          </p:cNvSpPr>
          <p:nvPr/>
        </p:nvSpPr>
        <p:spPr bwMode="auto">
          <a:xfrm>
            <a:off x="187286" y="1660764"/>
            <a:ext cx="11729718" cy="1435699"/>
          </a:xfrm>
          <a:prstGeom prst="rect">
            <a:avLst/>
          </a:prstGeom>
          <a:noFill/>
          <a:ln w="9525">
            <a:noFill/>
            <a:miter lim="800000"/>
            <a:headEnd/>
            <a:tailEnd/>
          </a:ln>
        </p:spPr>
        <p:txBody>
          <a:bodyPr lIns="104760" tIns="52380" rIns="104760" bIns="52380">
            <a:spAutoFit/>
          </a:bodyPr>
          <a:lstStyle/>
          <a:p>
            <a:pPr algn="ctr"/>
            <a:r>
              <a:rPr lang="en-US" sz="6842" b="1" smtClean="0">
                <a:solidFill>
                  <a:srgbClr val="FF0000"/>
                </a:solidFill>
                <a:latin typeface="Times New Roman" panose="02020603050405020304" pitchFamily="18" charset="0"/>
                <a:cs typeface="Times New Roman" panose="02020603050405020304" pitchFamily="18" charset="0"/>
              </a:rPr>
              <a:t>Cái gì quý nhất</a:t>
            </a:r>
            <a:endParaRPr lang="en-US" sz="6842" b="1">
              <a:solidFill>
                <a:srgbClr val="FF0000"/>
              </a:solidFill>
              <a:latin typeface="Times New Roman" panose="02020603050405020304" pitchFamily="18" charset="0"/>
              <a:cs typeface="Times New Roman" panose="02020603050405020304" pitchFamily="18" charset="0"/>
            </a:endParaRPr>
          </a:p>
          <a:p>
            <a:pPr algn="ctr"/>
            <a:endParaRPr lang="en-US">
              <a:latin typeface="Times New Roman" pitchFamily="18" charset="0"/>
              <a:cs typeface="Times New Roman" pitchFamily="18" charset="0"/>
            </a:endParaRPr>
          </a:p>
        </p:txBody>
      </p:sp>
      <p:sp>
        <p:nvSpPr>
          <p:cNvPr id="6" name="Text Box 14"/>
          <p:cNvSpPr txBox="1">
            <a:spLocks noChangeArrowheads="1"/>
          </p:cNvSpPr>
          <p:nvPr/>
        </p:nvSpPr>
        <p:spPr bwMode="auto">
          <a:xfrm>
            <a:off x="7025284" y="2749417"/>
            <a:ext cx="2819400" cy="457200"/>
          </a:xfrm>
          <a:prstGeom prst="rect">
            <a:avLst/>
          </a:prstGeom>
          <a:noFill/>
          <a:ln w="9525">
            <a:noFill/>
            <a:miter lim="800000"/>
            <a:headEnd/>
            <a:tailEnd/>
          </a:ln>
        </p:spPr>
        <p:txBody>
          <a:bodyPr>
            <a:spAutoFit/>
          </a:bodyPr>
          <a:lstStyle/>
          <a:p>
            <a:pPr>
              <a:spcBef>
                <a:spcPct val="50000"/>
              </a:spcBef>
            </a:pPr>
            <a:r>
              <a:rPr lang="en-US" sz="2400" b="1" i="1" smtClean="0">
                <a:latin typeface="Times New Roman" pitchFamily="18" charset="0"/>
              </a:rPr>
              <a:t>( )</a:t>
            </a:r>
            <a:endParaRPr lang="en-US" sz="2400" b="1" i="1">
              <a:latin typeface="Times New Roman" pitchFamily="18" charset="0"/>
            </a:endParaRPr>
          </a:p>
        </p:txBody>
      </p:sp>
    </p:spTree>
    <p:extLst>
      <p:ext uri="{BB962C8B-B14F-4D97-AF65-F5344CB8AC3E}">
        <p14:creationId xmlns:p14="http://schemas.microsoft.com/office/powerpoint/2010/main" val="3602523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ext Box 12"/>
          <p:cNvSpPr txBox="1">
            <a:spLocks noChangeArrowheads="1"/>
          </p:cNvSpPr>
          <p:nvPr/>
        </p:nvSpPr>
        <p:spPr bwMode="auto">
          <a:xfrm>
            <a:off x="2590800" y="381000"/>
            <a:ext cx="4572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4800" b="1" u="sng">
                <a:cs typeface="Arial" panose="020B0604020202020204" pitchFamily="34" charset="0"/>
              </a:rPr>
              <a:t>Luyện đọc</a:t>
            </a:r>
          </a:p>
        </p:txBody>
      </p:sp>
      <p:sp>
        <p:nvSpPr>
          <p:cNvPr id="145426" name="Text Box 18"/>
          <p:cNvSpPr txBox="1">
            <a:spLocks noChangeArrowheads="1"/>
          </p:cNvSpPr>
          <p:nvPr/>
        </p:nvSpPr>
        <p:spPr bwMode="auto">
          <a:xfrm>
            <a:off x="762000" y="1473792"/>
            <a:ext cx="937846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u="sng">
                <a:cs typeface="Arial" panose="020B0604020202020204" pitchFamily="34" charset="0"/>
              </a:rPr>
              <a:t>Chia đoạn</a:t>
            </a:r>
            <a:r>
              <a:rPr lang="en-US" sz="4800" b="1">
                <a:cs typeface="Arial" panose="020B0604020202020204" pitchFamily="34" charset="0"/>
              </a:rPr>
              <a:t> :  ( 3 đoạn )</a:t>
            </a:r>
          </a:p>
        </p:txBody>
      </p:sp>
      <p:sp>
        <p:nvSpPr>
          <p:cNvPr id="145428" name="Text Box 20"/>
          <p:cNvSpPr txBox="1">
            <a:spLocks noChangeArrowheads="1"/>
          </p:cNvSpPr>
          <p:nvPr/>
        </p:nvSpPr>
        <p:spPr bwMode="auto">
          <a:xfrm>
            <a:off x="483577" y="2443898"/>
            <a:ext cx="1098452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u="sng">
                <a:cs typeface="Arial" panose="020B0604020202020204" pitchFamily="34" charset="0"/>
              </a:rPr>
              <a:t>Đoạn 1</a:t>
            </a:r>
            <a:r>
              <a:rPr lang="en-US" sz="4800" b="1">
                <a:cs typeface="Arial" panose="020B0604020202020204" pitchFamily="34" charset="0"/>
              </a:rPr>
              <a:t>: </a:t>
            </a:r>
            <a:r>
              <a:rPr lang="en-US" sz="4800">
                <a:cs typeface="Arial" panose="020B0604020202020204" pitchFamily="34" charset="0"/>
              </a:rPr>
              <a:t>Từ một hôm ....... sống được không.</a:t>
            </a:r>
            <a:r>
              <a:rPr lang="en-US" sz="4800" b="1">
                <a:cs typeface="Arial" panose="020B0604020202020204" pitchFamily="34" charset="0"/>
              </a:rPr>
              <a:t> </a:t>
            </a:r>
            <a:r>
              <a:rPr lang="en-US" sz="4800">
                <a:cs typeface="Arial" panose="020B0604020202020204" pitchFamily="34" charset="0"/>
              </a:rPr>
              <a:t> </a:t>
            </a:r>
          </a:p>
        </p:txBody>
      </p:sp>
      <p:sp>
        <p:nvSpPr>
          <p:cNvPr id="145429" name="Text Box 21"/>
          <p:cNvSpPr txBox="1">
            <a:spLocks noChangeArrowheads="1"/>
          </p:cNvSpPr>
          <p:nvPr/>
        </p:nvSpPr>
        <p:spPr bwMode="auto">
          <a:xfrm>
            <a:off x="483577" y="3777632"/>
            <a:ext cx="1230923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u="sng">
                <a:cs typeface="Arial" panose="020B0604020202020204" pitchFamily="34" charset="0"/>
              </a:rPr>
              <a:t>Đoạn 2:</a:t>
            </a:r>
            <a:r>
              <a:rPr lang="en-US" sz="4800" b="1">
                <a:cs typeface="Arial" panose="020B0604020202020204" pitchFamily="34" charset="0"/>
              </a:rPr>
              <a:t> </a:t>
            </a:r>
            <a:r>
              <a:rPr lang="en-US" sz="4800">
                <a:cs typeface="Arial" panose="020B0604020202020204" pitchFamily="34" charset="0"/>
              </a:rPr>
              <a:t> Quý và Nam ..... nhờ thầy giáo phân giải .</a:t>
            </a:r>
          </a:p>
        </p:txBody>
      </p:sp>
      <p:sp>
        <p:nvSpPr>
          <p:cNvPr id="145430" name="Text Box 22"/>
          <p:cNvSpPr txBox="1">
            <a:spLocks noChangeArrowheads="1"/>
          </p:cNvSpPr>
          <p:nvPr/>
        </p:nvSpPr>
        <p:spPr bwMode="auto">
          <a:xfrm>
            <a:off x="580291" y="5486401"/>
            <a:ext cx="1172307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sz="4800" b="1" u="sng">
                <a:cs typeface="Arial" panose="020B0604020202020204" pitchFamily="34" charset="0"/>
              </a:rPr>
              <a:t>Đoạn 3</a:t>
            </a:r>
            <a:r>
              <a:rPr lang="en-US" sz="4800" b="1">
                <a:cs typeface="Arial" panose="020B0604020202020204" pitchFamily="34" charset="0"/>
              </a:rPr>
              <a:t>: </a:t>
            </a:r>
            <a:r>
              <a:rPr lang="en-US" sz="4800">
                <a:cs typeface="Arial" panose="020B0604020202020204" pitchFamily="34" charset="0"/>
              </a:rPr>
              <a:t>Phần còn lại.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5426"/>
                                        </p:tgtEl>
                                        <p:attrNameLst>
                                          <p:attrName>style.visibility</p:attrName>
                                        </p:attrNameLst>
                                      </p:cBhvr>
                                      <p:to>
                                        <p:strVal val="visible"/>
                                      </p:to>
                                    </p:set>
                                    <p:animEffect transition="in" filter="box(in)">
                                      <p:cBhvr>
                                        <p:cTn id="7" dur="500"/>
                                        <p:tgtEl>
                                          <p:spTgt spid="145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5428"/>
                                        </p:tgtEl>
                                        <p:attrNameLst>
                                          <p:attrName>style.visibility</p:attrName>
                                        </p:attrNameLst>
                                      </p:cBhvr>
                                      <p:to>
                                        <p:strVal val="visible"/>
                                      </p:to>
                                    </p:set>
                                    <p:animEffect transition="in" filter="checkerboard(across)">
                                      <p:cBhvr>
                                        <p:cTn id="12" dur="500"/>
                                        <p:tgtEl>
                                          <p:spTgt spid="145428"/>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145429"/>
                                        </p:tgtEl>
                                        <p:attrNameLst>
                                          <p:attrName>style.visibility</p:attrName>
                                        </p:attrNameLst>
                                      </p:cBhvr>
                                      <p:to>
                                        <p:strVal val="visible"/>
                                      </p:to>
                                    </p:set>
                                    <p:animEffect transition="in" filter="checkerboard(across)">
                                      <p:cBhvr>
                                        <p:cTn id="15" dur="500"/>
                                        <p:tgtEl>
                                          <p:spTgt spid="145429"/>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45430"/>
                                        </p:tgtEl>
                                        <p:attrNameLst>
                                          <p:attrName>style.visibility</p:attrName>
                                        </p:attrNameLst>
                                      </p:cBhvr>
                                      <p:to>
                                        <p:strVal val="visible"/>
                                      </p:to>
                                    </p:set>
                                    <p:animEffect transition="in" filter="checkerboard(across)">
                                      <p:cBhvr>
                                        <p:cTn id="18" dur="500"/>
                                        <p:tgtEl>
                                          <p:spTgt spid="14543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xit" presetSubtype="10" fill="hold" grpId="1" nodeType="clickEffect">
                                  <p:stCondLst>
                                    <p:cond delay="0"/>
                                  </p:stCondLst>
                                  <p:childTnLst>
                                    <p:animEffect transition="out" filter="blinds(horizontal)">
                                      <p:cBhvr>
                                        <p:cTn id="22" dur="500"/>
                                        <p:tgtEl>
                                          <p:spTgt spid="145428"/>
                                        </p:tgtEl>
                                      </p:cBhvr>
                                    </p:animEffect>
                                    <p:set>
                                      <p:cBhvr>
                                        <p:cTn id="23" dur="1" fill="hold">
                                          <p:stCondLst>
                                            <p:cond delay="499"/>
                                          </p:stCondLst>
                                        </p:cTn>
                                        <p:tgtEl>
                                          <p:spTgt spid="145428"/>
                                        </p:tgtEl>
                                        <p:attrNameLst>
                                          <p:attrName>style.visibility</p:attrName>
                                        </p:attrNameLst>
                                      </p:cBhvr>
                                      <p:to>
                                        <p:strVal val="hidden"/>
                                      </p:to>
                                    </p:set>
                                  </p:childTnLst>
                                </p:cTn>
                              </p:par>
                              <p:par>
                                <p:cTn id="24" presetID="3" presetClass="exit" presetSubtype="10" fill="hold" grpId="1" nodeType="withEffect">
                                  <p:stCondLst>
                                    <p:cond delay="0"/>
                                  </p:stCondLst>
                                  <p:childTnLst>
                                    <p:animEffect transition="out" filter="blinds(horizontal)">
                                      <p:cBhvr>
                                        <p:cTn id="25" dur="500"/>
                                        <p:tgtEl>
                                          <p:spTgt spid="145429"/>
                                        </p:tgtEl>
                                      </p:cBhvr>
                                    </p:animEffect>
                                    <p:set>
                                      <p:cBhvr>
                                        <p:cTn id="26" dur="1" fill="hold">
                                          <p:stCondLst>
                                            <p:cond delay="499"/>
                                          </p:stCondLst>
                                        </p:cTn>
                                        <p:tgtEl>
                                          <p:spTgt spid="145429"/>
                                        </p:tgtEl>
                                        <p:attrNameLst>
                                          <p:attrName>style.visibility</p:attrName>
                                        </p:attrNameLst>
                                      </p:cBhvr>
                                      <p:to>
                                        <p:strVal val="hidden"/>
                                      </p:to>
                                    </p:set>
                                  </p:childTnLst>
                                </p:cTn>
                              </p:par>
                              <p:par>
                                <p:cTn id="27" presetID="3" presetClass="exit" presetSubtype="10" fill="hold" grpId="1" nodeType="withEffect">
                                  <p:stCondLst>
                                    <p:cond delay="0"/>
                                  </p:stCondLst>
                                  <p:childTnLst>
                                    <p:animEffect transition="out" filter="blinds(horizontal)">
                                      <p:cBhvr>
                                        <p:cTn id="28" dur="500"/>
                                        <p:tgtEl>
                                          <p:spTgt spid="145430"/>
                                        </p:tgtEl>
                                      </p:cBhvr>
                                    </p:animEffect>
                                    <p:set>
                                      <p:cBhvr>
                                        <p:cTn id="29" dur="1" fill="hold">
                                          <p:stCondLst>
                                            <p:cond delay="499"/>
                                          </p:stCondLst>
                                        </p:cTn>
                                        <p:tgtEl>
                                          <p:spTgt spid="1454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26" grpId="0"/>
      <p:bldP spid="145428" grpId="0"/>
      <p:bldP spid="145428" grpId="1"/>
      <p:bldP spid="145429" grpId="0"/>
      <p:bldP spid="145429" grpId="1"/>
      <p:bldP spid="145430" grpId="0"/>
      <p:bldP spid="145430"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Hình Chữ nhật 11"/>
          <p:cNvSpPr>
            <a:spLocks noChangeArrowheads="1"/>
          </p:cNvSpPr>
          <p:nvPr/>
        </p:nvSpPr>
        <p:spPr bwMode="auto">
          <a:xfrm>
            <a:off x="543000" y="2034823"/>
            <a:ext cx="10749840" cy="2489570"/>
          </a:xfrm>
          <a:prstGeom prst="rect">
            <a:avLst/>
          </a:prstGeom>
          <a:noFill/>
          <a:ln w="9525">
            <a:noFill/>
            <a:miter lim="800000"/>
            <a:headEnd/>
            <a:tailEnd/>
          </a:ln>
        </p:spPr>
        <p:txBody>
          <a:bodyPr wrap="square">
            <a:spAutoFit/>
          </a:bodyPr>
          <a:lstStyle/>
          <a:p>
            <a:r>
              <a:rPr lang="en-US" sz="5200" b="1" smtClean="0">
                <a:solidFill>
                  <a:schemeClr val="accent4">
                    <a:lumMod val="10000"/>
                  </a:schemeClr>
                </a:solidFill>
                <a:latin typeface="Arial" pitchFamily="34" charset="0"/>
              </a:rPr>
              <a:t>3 </a:t>
            </a:r>
            <a:r>
              <a:rPr lang="en-US" sz="5200" b="1">
                <a:solidFill>
                  <a:schemeClr val="accent4">
                    <a:lumMod val="10000"/>
                  </a:schemeClr>
                </a:solidFill>
                <a:latin typeface="Arial" pitchFamily="34" charset="0"/>
              </a:rPr>
              <a:t>bạn </a:t>
            </a:r>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nối tiếp </a:t>
            </a:r>
            <a:r>
              <a:rPr lang="en-US" sz="5200" b="1" smtClean="0">
                <a:solidFill>
                  <a:schemeClr val="accent4">
                    <a:lumMod val="10000"/>
                  </a:schemeClr>
                </a:solidFill>
              </a:rPr>
              <a:t>đoạn</a:t>
            </a:r>
            <a:r>
              <a:rPr lang="en-US" sz="5200" b="1" smtClean="0">
                <a:solidFill>
                  <a:schemeClr val="accent4">
                    <a:lumMod val="10000"/>
                  </a:schemeClr>
                </a:solidFill>
                <a:latin typeface="Arial" pitchFamily="34" charset="0"/>
              </a:rPr>
              <a:t>, </a:t>
            </a:r>
            <a:r>
              <a:rPr lang="en-US" sz="5200" b="1">
                <a:solidFill>
                  <a:schemeClr val="accent4">
                    <a:lumMod val="10000"/>
                  </a:schemeClr>
                </a:solidFill>
                <a:latin typeface="Arial" pitchFamily="34" charset="0"/>
              </a:rPr>
              <a:t>cả lớp </a:t>
            </a:r>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thầm và tìm tiếng, từ khó </a:t>
            </a:r>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có trong bài.</a:t>
            </a:r>
          </a:p>
        </p:txBody>
      </p:sp>
      <p:sp>
        <p:nvSpPr>
          <p:cNvPr id="5123" name="Hình Chữ nhật 12"/>
          <p:cNvSpPr>
            <a:spLocks noChangeArrowheads="1"/>
          </p:cNvSpPr>
          <p:nvPr/>
        </p:nvSpPr>
        <p:spPr bwMode="auto">
          <a:xfrm>
            <a:off x="1584961" y="1080911"/>
            <a:ext cx="6994507" cy="889133"/>
          </a:xfrm>
          <a:prstGeom prst="rect">
            <a:avLst/>
          </a:prstGeom>
          <a:noFill/>
          <a:ln w="9525">
            <a:noFill/>
            <a:miter lim="800000"/>
            <a:headEnd/>
            <a:tailEnd/>
          </a:ln>
        </p:spPr>
        <p:txBody>
          <a:bodyPr wrap="none">
            <a:spAutoFit/>
          </a:bodyPr>
          <a:lstStyle/>
          <a:p>
            <a:r>
              <a:rPr lang="en-US" sz="5200" b="1" u="sng">
                <a:solidFill>
                  <a:srgbClr val="FF0000"/>
                </a:solidFill>
                <a:latin typeface="Arial" pitchFamily="34" charset="0"/>
              </a:rPr>
              <a:t>Luyện </a:t>
            </a:r>
            <a:r>
              <a:rPr lang="vi-VN" sz="5200" b="1" u="sng">
                <a:solidFill>
                  <a:srgbClr val="FF0000"/>
                </a:solidFill>
                <a:latin typeface="Arial" pitchFamily="34" charset="0"/>
              </a:rPr>
              <a:t>đọc</a:t>
            </a:r>
            <a:r>
              <a:rPr lang="en-US" sz="5200" b="1" u="sng">
                <a:solidFill>
                  <a:srgbClr val="FF0000"/>
                </a:solidFill>
                <a:latin typeface="Arial" pitchFamily="34" charset="0"/>
              </a:rPr>
              <a:t> </a:t>
            </a:r>
            <a:r>
              <a:rPr lang="vi-VN" sz="5200" b="1" u="sng">
                <a:solidFill>
                  <a:srgbClr val="FF0000"/>
                </a:solidFill>
                <a:latin typeface="Arial" pitchFamily="34" charset="0"/>
              </a:rPr>
              <a:t>đ</a:t>
            </a:r>
            <a:r>
              <a:rPr lang="en-US" sz="5200" b="1" u="sng">
                <a:solidFill>
                  <a:srgbClr val="FF0000"/>
                </a:solidFill>
                <a:latin typeface="Arial" pitchFamily="34" charset="0"/>
              </a:rPr>
              <a:t>oạn lần 1</a:t>
            </a:r>
          </a:p>
        </p:txBody>
      </p:sp>
    </p:spTree>
    <p:extLst>
      <p:ext uri="{BB962C8B-B14F-4D97-AF65-F5344CB8AC3E}">
        <p14:creationId xmlns:p14="http://schemas.microsoft.com/office/powerpoint/2010/main" val="4178596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Text Box 12"/>
          <p:cNvSpPr txBox="1">
            <a:spLocks noChangeArrowheads="1"/>
          </p:cNvSpPr>
          <p:nvPr/>
        </p:nvSpPr>
        <p:spPr bwMode="auto">
          <a:xfrm>
            <a:off x="304800" y="152400"/>
            <a:ext cx="6553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5400" b="1" u="sng">
                <a:cs typeface="Arial" panose="020B0604020202020204" pitchFamily="34" charset="0"/>
              </a:rPr>
              <a:t>Luyện đọc từ</a:t>
            </a:r>
          </a:p>
        </p:txBody>
      </p:sp>
      <p:sp>
        <p:nvSpPr>
          <p:cNvPr id="13" name="TextBox 12"/>
          <p:cNvSpPr txBox="1">
            <a:spLocks noChangeArrowheads="1"/>
          </p:cNvSpPr>
          <p:nvPr/>
        </p:nvSpPr>
        <p:spPr bwMode="auto">
          <a:xfrm>
            <a:off x="2133600" y="1789838"/>
            <a:ext cx="5334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cs typeface="Arial" panose="020B0604020202020204" pitchFamily="34" charset="0"/>
              </a:rPr>
              <a:t>Tranh luận</a:t>
            </a:r>
          </a:p>
        </p:txBody>
      </p:sp>
      <p:sp>
        <p:nvSpPr>
          <p:cNvPr id="14" name="TextBox 13"/>
          <p:cNvSpPr txBox="1">
            <a:spLocks noChangeArrowheads="1"/>
          </p:cNvSpPr>
          <p:nvPr/>
        </p:nvSpPr>
        <p:spPr bwMode="auto">
          <a:xfrm>
            <a:off x="2438400" y="3161869"/>
            <a:ext cx="3581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cs typeface="Arial" panose="020B0604020202020204" pitchFamily="34" charset="0"/>
              </a:rPr>
              <a:t>Sôi nổi</a:t>
            </a:r>
          </a:p>
        </p:txBody>
      </p:sp>
      <p:sp>
        <p:nvSpPr>
          <p:cNvPr id="15" name="TextBox 14"/>
          <p:cNvSpPr txBox="1">
            <a:spLocks noChangeArrowheads="1"/>
          </p:cNvSpPr>
          <p:nvPr/>
        </p:nvSpPr>
        <p:spPr bwMode="auto">
          <a:xfrm>
            <a:off x="2343150" y="4495800"/>
            <a:ext cx="2819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cs typeface="Arial" panose="020B0604020202020204" pitchFamily="34" charset="0"/>
              </a:rPr>
              <a:t>Reo lên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strVal val="#ppt_w*0.70"/>
                                          </p:val>
                                        </p:tav>
                                        <p:tav tm="100000">
                                          <p:val>
                                            <p:strVal val="#ppt_w"/>
                                          </p:val>
                                        </p:tav>
                                      </p:tavLst>
                                    </p:anim>
                                    <p:anim calcmode="lin" valueType="num">
                                      <p:cBhvr>
                                        <p:cTn id="8" dur="500" fill="hold"/>
                                        <p:tgtEl>
                                          <p:spTgt spid="13"/>
                                        </p:tgtEl>
                                        <p:attrNameLst>
                                          <p:attrName>ppt_h</p:attrName>
                                        </p:attrNameLst>
                                      </p:cBhvr>
                                      <p:tavLst>
                                        <p:tav tm="0">
                                          <p:val>
                                            <p:strVal val="#ppt_h"/>
                                          </p:val>
                                        </p:tav>
                                        <p:tav tm="100000">
                                          <p:val>
                                            <p:strVal val="#ppt_h"/>
                                          </p:val>
                                        </p:tav>
                                      </p:tavLst>
                                    </p:anim>
                                    <p:animEffect transition="in" filter="fade">
                                      <p:cBhvr>
                                        <p:cTn id="9" dur="500"/>
                                        <p:tgtEl>
                                          <p:spTgt spid="1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fade">
                                      <p:cBhvr>
                                        <p:cTn id="14" dur="500"/>
                                        <p:tgtEl>
                                          <p:spTgt spid="1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5" presetClass="entr" presetSubtype="0" fill="hold" nodeType="clickEffect">
                                  <p:stCondLst>
                                    <p:cond delay="0"/>
                                  </p:stCondLst>
                                  <p:iterate type="lt">
                                    <p:tmPct val="10000"/>
                                  </p:iterate>
                                  <p:childTnLst>
                                    <p:set>
                                      <p:cBhvr>
                                        <p:cTn id="18" dur="1" fill="hold">
                                          <p:stCondLst>
                                            <p:cond delay="0"/>
                                          </p:stCondLst>
                                        </p:cTn>
                                        <p:tgtEl>
                                          <p:spTgt spid="15">
                                            <p:txEl>
                                              <p:pRg st="0" end="0"/>
                                            </p:txEl>
                                          </p:spTgt>
                                        </p:tgtEl>
                                        <p:attrNameLst>
                                          <p:attrName>style.visibility</p:attrName>
                                        </p:attrNameLst>
                                      </p:cBhvr>
                                      <p:to>
                                        <p:strVal val="visible"/>
                                      </p:to>
                                    </p:set>
                                    <p:animEffect transition="in" filter="fade">
                                      <p:cBhvr>
                                        <p:cTn id="19" dur="500"/>
                                        <p:tgtEl>
                                          <p:spTgt spid="15">
                                            <p:txEl>
                                              <p:pRg st="0" end="0"/>
                                            </p:txEl>
                                          </p:spTgt>
                                        </p:tgtEl>
                                      </p:cBhvr>
                                    </p:animEffect>
                                    <p:anim calcmode="lin" valueType="num">
                                      <p:cBhvr>
                                        <p:cTn id="20" dur="500" fill="hold"/>
                                        <p:tgtEl>
                                          <p:spTgt spid="15">
                                            <p:txEl>
                                              <p:pRg st="0" end="0"/>
                                            </p:txEl>
                                          </p:spTgt>
                                        </p:tgtEl>
                                        <p:attrNameLst>
                                          <p:attrName>ppt_w</p:attrName>
                                        </p:attrNameLst>
                                      </p:cBhvr>
                                      <p:tavLst>
                                        <p:tav tm="0" fmla="#ppt_w*sin(2.5*pi*$)">
                                          <p:val>
                                            <p:fltVal val="0"/>
                                          </p:val>
                                        </p:tav>
                                        <p:tav tm="100000">
                                          <p:val>
                                            <p:fltVal val="1"/>
                                          </p:val>
                                        </p:tav>
                                      </p:tavLst>
                                    </p:anim>
                                    <p:anim calcmode="lin" valueType="num">
                                      <p:cBhvr>
                                        <p:cTn id="21" dur="500" fill="hold"/>
                                        <p:tgtEl>
                                          <p:spTgt spid="1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Hình Chữ nhật 11"/>
          <p:cNvSpPr>
            <a:spLocks noChangeArrowheads="1"/>
          </p:cNvSpPr>
          <p:nvPr/>
        </p:nvSpPr>
        <p:spPr bwMode="auto">
          <a:xfrm>
            <a:off x="807155" y="1521178"/>
            <a:ext cx="10713156" cy="2492990"/>
          </a:xfrm>
          <a:prstGeom prst="rect">
            <a:avLst/>
          </a:prstGeom>
          <a:noFill/>
          <a:ln w="9525">
            <a:noFill/>
            <a:miter lim="800000"/>
            <a:headEnd/>
            <a:tailEnd/>
          </a:ln>
        </p:spPr>
        <p:txBody>
          <a:bodyPr wrap="square">
            <a:spAutoFit/>
          </a:bodyPr>
          <a:lstStyle/>
          <a:p>
            <a:r>
              <a:rPr lang="en-US" sz="5200" b="1" smtClean="0">
                <a:solidFill>
                  <a:schemeClr val="accent4">
                    <a:lumMod val="10000"/>
                  </a:schemeClr>
                </a:solidFill>
                <a:latin typeface="Arial" pitchFamily="34" charset="0"/>
              </a:rPr>
              <a:t>   3 </a:t>
            </a:r>
            <a:r>
              <a:rPr lang="en-US" sz="5200" b="1">
                <a:solidFill>
                  <a:schemeClr val="accent4">
                    <a:lumMod val="10000"/>
                  </a:schemeClr>
                </a:solidFill>
                <a:latin typeface="Arial" pitchFamily="34" charset="0"/>
              </a:rPr>
              <a:t>bạn </a:t>
            </a:r>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nối tiếp </a:t>
            </a:r>
            <a:r>
              <a:rPr lang="en-US" sz="5200" b="1" smtClean="0">
                <a:solidFill>
                  <a:schemeClr val="accent4">
                    <a:lumMod val="10000"/>
                  </a:schemeClr>
                </a:solidFill>
              </a:rPr>
              <a:t>đoạn</a:t>
            </a:r>
            <a:r>
              <a:rPr lang="en-US" sz="5200" b="1" smtClean="0">
                <a:solidFill>
                  <a:schemeClr val="accent4">
                    <a:lumMod val="10000"/>
                  </a:schemeClr>
                </a:solidFill>
                <a:latin typeface="Arial" pitchFamily="34" charset="0"/>
              </a:rPr>
              <a:t>, </a:t>
            </a:r>
            <a:r>
              <a:rPr lang="en-US" sz="5200" b="1">
                <a:solidFill>
                  <a:schemeClr val="accent4">
                    <a:lumMod val="10000"/>
                  </a:schemeClr>
                </a:solidFill>
                <a:latin typeface="Arial" pitchFamily="34" charset="0"/>
              </a:rPr>
              <a:t>cả lớp </a:t>
            </a:r>
            <a:r>
              <a:rPr lang="vi-VN" sz="5200" b="1">
                <a:solidFill>
                  <a:schemeClr val="accent4">
                    <a:lumMod val="10000"/>
                  </a:schemeClr>
                </a:solidFill>
                <a:latin typeface="Arial" pitchFamily="34" charset="0"/>
              </a:rPr>
              <a:t>đọc</a:t>
            </a:r>
            <a:r>
              <a:rPr lang="en-US" sz="5200" b="1">
                <a:solidFill>
                  <a:schemeClr val="accent4">
                    <a:lumMod val="10000"/>
                  </a:schemeClr>
                </a:solidFill>
                <a:latin typeface="Arial" pitchFamily="34" charset="0"/>
              </a:rPr>
              <a:t> thầm và tìm </a:t>
            </a:r>
            <a:r>
              <a:rPr lang="en-US" sz="5200" b="1" smtClean="0">
                <a:solidFill>
                  <a:schemeClr val="accent4">
                    <a:lumMod val="10000"/>
                  </a:schemeClr>
                </a:solidFill>
                <a:latin typeface="Arial" pitchFamily="34" charset="0"/>
              </a:rPr>
              <a:t>cách </a:t>
            </a:r>
            <a:r>
              <a:rPr lang="en-US" sz="5200" b="1">
                <a:solidFill>
                  <a:schemeClr val="accent4">
                    <a:lumMod val="10000"/>
                  </a:schemeClr>
                </a:solidFill>
                <a:latin typeface="Arial" pitchFamily="34" charset="0"/>
              </a:rPr>
              <a:t>ngắt, nghỉ các câu </a:t>
            </a:r>
            <a:r>
              <a:rPr lang="en-US" sz="5200" b="1" smtClean="0">
                <a:solidFill>
                  <a:schemeClr val="accent4">
                    <a:lumMod val="10000"/>
                  </a:schemeClr>
                </a:solidFill>
                <a:latin typeface="Arial" pitchFamily="34" charset="0"/>
              </a:rPr>
              <a:t>thơ.</a:t>
            </a:r>
            <a:endParaRPr lang="en-US" sz="5200" b="1">
              <a:solidFill>
                <a:schemeClr val="accent4">
                  <a:lumMod val="10000"/>
                </a:schemeClr>
              </a:solidFill>
              <a:latin typeface="Arial" pitchFamily="34" charset="0"/>
            </a:endParaRPr>
          </a:p>
        </p:txBody>
      </p:sp>
      <p:sp>
        <p:nvSpPr>
          <p:cNvPr id="6147" name="Hình Chữ nhật 12"/>
          <p:cNvSpPr>
            <a:spLocks noChangeArrowheads="1"/>
          </p:cNvSpPr>
          <p:nvPr/>
        </p:nvSpPr>
        <p:spPr bwMode="auto">
          <a:xfrm>
            <a:off x="1540934" y="420511"/>
            <a:ext cx="6994507" cy="889133"/>
          </a:xfrm>
          <a:prstGeom prst="rect">
            <a:avLst/>
          </a:prstGeom>
          <a:noFill/>
          <a:ln w="9525">
            <a:noFill/>
            <a:miter lim="800000"/>
            <a:headEnd/>
            <a:tailEnd/>
          </a:ln>
        </p:spPr>
        <p:txBody>
          <a:bodyPr wrap="none">
            <a:spAutoFit/>
          </a:bodyPr>
          <a:lstStyle/>
          <a:p>
            <a:r>
              <a:rPr lang="en-US" sz="5200" b="1" u="sng">
                <a:solidFill>
                  <a:srgbClr val="FF0000"/>
                </a:solidFill>
                <a:latin typeface="Arial" pitchFamily="34" charset="0"/>
              </a:rPr>
              <a:t>Luyện </a:t>
            </a:r>
            <a:r>
              <a:rPr lang="vi-VN" sz="5200" b="1" u="sng">
                <a:solidFill>
                  <a:srgbClr val="FF0000"/>
                </a:solidFill>
                <a:latin typeface="Arial" pitchFamily="34" charset="0"/>
              </a:rPr>
              <a:t>đọc</a:t>
            </a:r>
            <a:r>
              <a:rPr lang="en-US" sz="5200" b="1" u="sng">
                <a:solidFill>
                  <a:srgbClr val="FF0000"/>
                </a:solidFill>
                <a:latin typeface="Arial" pitchFamily="34" charset="0"/>
              </a:rPr>
              <a:t> </a:t>
            </a:r>
            <a:r>
              <a:rPr lang="vi-VN" sz="5200" b="1" u="sng">
                <a:solidFill>
                  <a:srgbClr val="FF0000"/>
                </a:solidFill>
                <a:latin typeface="Arial" pitchFamily="34" charset="0"/>
              </a:rPr>
              <a:t>đ</a:t>
            </a:r>
            <a:r>
              <a:rPr lang="en-US" sz="5200" b="1" u="sng">
                <a:solidFill>
                  <a:srgbClr val="FF0000"/>
                </a:solidFill>
                <a:latin typeface="Arial" pitchFamily="34" charset="0"/>
              </a:rPr>
              <a:t>oạn lần 2</a:t>
            </a:r>
          </a:p>
        </p:txBody>
      </p:sp>
    </p:spTree>
    <p:extLst>
      <p:ext uri="{BB962C8B-B14F-4D97-AF65-F5344CB8AC3E}">
        <p14:creationId xmlns:p14="http://schemas.microsoft.com/office/powerpoint/2010/main" val="21914882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Text Box 38"/>
          <p:cNvSpPr txBox="1">
            <a:spLocks noChangeArrowheads="1"/>
          </p:cNvSpPr>
          <p:nvPr/>
        </p:nvSpPr>
        <p:spPr bwMode="auto">
          <a:xfrm>
            <a:off x="2362200" y="237928"/>
            <a:ext cx="664258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5400" b="1" u="sng">
                <a:cs typeface="Arial" panose="020B0604020202020204" pitchFamily="34" charset="0"/>
              </a:rPr>
              <a:t>Luyện đọc câu</a:t>
            </a:r>
          </a:p>
        </p:txBody>
      </p:sp>
      <p:sp>
        <p:nvSpPr>
          <p:cNvPr id="12" name="TextBox 11"/>
          <p:cNvSpPr txBox="1">
            <a:spLocks noChangeArrowheads="1"/>
          </p:cNvSpPr>
          <p:nvPr/>
        </p:nvSpPr>
        <p:spPr bwMode="auto">
          <a:xfrm>
            <a:off x="304800" y="1580109"/>
            <a:ext cx="112014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0000CC"/>
                </a:solidFill>
                <a:cs typeface="Arial" panose="020B0604020202020204" pitchFamily="34" charset="0"/>
              </a:rPr>
              <a:t>Các em ạ. Không có người lao động  thì không có lúa gạo, không có vàng bạc, nghĩa là  tất cả mọi thứ  đều không  </a:t>
            </a:r>
            <a:r>
              <a:rPr lang="en-US" sz="5400" smtClean="0">
                <a:solidFill>
                  <a:srgbClr val="0000CC"/>
                </a:solidFill>
                <a:cs typeface="Arial" panose="020B0604020202020204" pitchFamily="34" charset="0"/>
              </a:rPr>
              <a:t>có </a:t>
            </a:r>
            <a:r>
              <a:rPr lang="en-US" sz="5400">
                <a:solidFill>
                  <a:srgbClr val="0000CC"/>
                </a:solidFill>
                <a:cs typeface="Arial" panose="020B0604020202020204" pitchFamily="34" charset="0"/>
              </a:rPr>
              <a:t>và thì giờ </a:t>
            </a:r>
            <a:r>
              <a:rPr lang="en-US" sz="5400" smtClean="0">
                <a:solidFill>
                  <a:srgbClr val="0000CC"/>
                </a:solidFill>
                <a:cs typeface="Arial" panose="020B0604020202020204" pitchFamily="34" charset="0"/>
              </a:rPr>
              <a:t>cũng </a:t>
            </a:r>
            <a:r>
              <a:rPr lang="en-US" sz="5400">
                <a:solidFill>
                  <a:srgbClr val="0000CC"/>
                </a:solidFill>
                <a:cs typeface="Arial" panose="020B0604020202020204" pitchFamily="34" charset="0"/>
              </a:rPr>
              <a:t>trôi qua một cách vô vị mà thôi.</a:t>
            </a:r>
          </a:p>
        </p:txBody>
      </p:sp>
      <p:sp>
        <p:nvSpPr>
          <p:cNvPr id="16" name="TextBox 15"/>
          <p:cNvSpPr txBox="1">
            <a:spLocks noChangeArrowheads="1"/>
          </p:cNvSpPr>
          <p:nvPr/>
        </p:nvSpPr>
        <p:spPr bwMode="auto">
          <a:xfrm>
            <a:off x="8534400" y="2438400"/>
            <a:ext cx="26816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FF0000"/>
                </a:solidFill>
                <a:cs typeface="Arial" panose="020B0604020202020204" pitchFamily="34" charset="0"/>
              </a:rPr>
              <a:t>/</a:t>
            </a:r>
          </a:p>
        </p:txBody>
      </p:sp>
      <p:sp>
        <p:nvSpPr>
          <p:cNvPr id="18" name="TextBox 17"/>
          <p:cNvSpPr txBox="1">
            <a:spLocks noChangeArrowheads="1"/>
          </p:cNvSpPr>
          <p:nvPr/>
        </p:nvSpPr>
        <p:spPr bwMode="auto">
          <a:xfrm>
            <a:off x="4151435" y="3242102"/>
            <a:ext cx="26816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FF0000"/>
                </a:solidFill>
                <a:cs typeface="Arial" panose="020B0604020202020204" pitchFamily="34" charset="0"/>
              </a:rPr>
              <a:t>/</a:t>
            </a:r>
          </a:p>
        </p:txBody>
      </p:sp>
      <p:sp>
        <p:nvSpPr>
          <p:cNvPr id="13" name="TextBox 17"/>
          <p:cNvSpPr txBox="1">
            <a:spLocks noChangeArrowheads="1"/>
          </p:cNvSpPr>
          <p:nvPr/>
        </p:nvSpPr>
        <p:spPr bwMode="auto">
          <a:xfrm>
            <a:off x="6954715" y="3260156"/>
            <a:ext cx="26816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FF0000"/>
                </a:solidFill>
                <a:cs typeface="Arial" panose="020B0604020202020204" pitchFamily="34" charset="0"/>
              </a:rPr>
              <a:t>/</a:t>
            </a:r>
          </a:p>
        </p:txBody>
      </p:sp>
      <p:sp>
        <p:nvSpPr>
          <p:cNvPr id="14" name="TextBox 17"/>
          <p:cNvSpPr txBox="1">
            <a:spLocks noChangeArrowheads="1"/>
          </p:cNvSpPr>
          <p:nvPr/>
        </p:nvSpPr>
        <p:spPr bwMode="auto">
          <a:xfrm>
            <a:off x="9829800" y="5088762"/>
            <a:ext cx="26816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FF0000"/>
                </a:solidFill>
                <a:cs typeface="Arial" panose="020B0604020202020204" pitchFamily="34" charset="0"/>
              </a:rPr>
              <a:t>/</a:t>
            </a:r>
          </a:p>
        </p:txBody>
      </p:sp>
      <p:sp>
        <p:nvSpPr>
          <p:cNvPr id="15" name="TextBox 17"/>
          <p:cNvSpPr txBox="1">
            <a:spLocks noChangeArrowheads="1"/>
          </p:cNvSpPr>
          <p:nvPr/>
        </p:nvSpPr>
        <p:spPr bwMode="auto">
          <a:xfrm>
            <a:off x="6074752" y="4165432"/>
            <a:ext cx="26816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5400">
                <a:solidFill>
                  <a:srgbClr val="FF0000"/>
                </a:solidFill>
                <a:cs typeface="Arial" panose="020B060402020202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strVal val="#ppt_w*0.7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animEffect transition="in" filter="fade">
                                      <p:cBhvr>
                                        <p:cTn id="9" dur="500"/>
                                        <p:tgtEl>
                                          <p:spTgt spid="1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18" grpId="0"/>
      <p:bldP spid="13" grpId="0"/>
      <p:bldP spid="14" grpId="0"/>
      <p:bldP spid="1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3593</TotalTime>
  <Words>752</Words>
  <Application>Microsoft Macintosh PowerPoint</Application>
  <PresentationFormat>Custom</PresentationFormat>
  <Paragraphs>67</Paragraphs>
  <Slides>26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5. Chọn tên khác cho bài văn và nêu lí do em chọn tên đó ?</vt:lpstr>
      <vt:lpstr>PowerPoint Presentation</vt:lpstr>
      <vt:lpstr>PowerPoint Presentation</vt:lpstr>
      <vt:lpstr>PowerPoint Presentation</vt:lpstr>
      <vt:lpstr>PowerPoint Presentation</vt:lpstr>
      <vt:lpstr>PowerPoint Presentation</vt:lpstr>
    </vt:vector>
  </TitlesOfParts>
  <Company>&lt;arabianhorse&gt;</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Thai Dinh Hai</dc:creator>
  <cp:lastModifiedBy>Microsoft Office User</cp:lastModifiedBy>
  <cp:revision>497</cp:revision>
  <dcterms:created xsi:type="dcterms:W3CDTF">2009-03-02T01:00:22Z</dcterms:created>
  <dcterms:modified xsi:type="dcterms:W3CDTF">2021-03-11T08:15:15Z</dcterms:modified>
</cp:coreProperties>
</file>