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  <p:sldMasterId id="2147483700" r:id="rId2"/>
  </p:sldMasterIdLst>
  <p:notesMasterIdLst>
    <p:notesMasterId r:id="rId15"/>
  </p:notesMasterIdLst>
  <p:sldIdLst>
    <p:sldId id="315" r:id="rId3"/>
    <p:sldId id="320" r:id="rId4"/>
    <p:sldId id="356" r:id="rId5"/>
    <p:sldId id="362" r:id="rId6"/>
    <p:sldId id="326" r:id="rId7"/>
    <p:sldId id="325" r:id="rId8"/>
    <p:sldId id="363" r:id="rId9"/>
    <p:sldId id="327" r:id="rId10"/>
    <p:sldId id="359" r:id="rId11"/>
    <p:sldId id="330" r:id="rId12"/>
    <p:sldId id="365" r:id="rId13"/>
    <p:sldId id="364" r:id="rId14"/>
  </p:sldIdLst>
  <p:sldSz cx="6858000" cy="5143500"/>
  <p:notesSz cx="6858000" cy="9144000"/>
  <p:embeddedFontLs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Kalam" panose="020B0604020202020204" charset="0"/>
      <p:regular r:id="rId20"/>
      <p:bold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F5F"/>
    <a:srgbClr val="000000"/>
    <a:srgbClr val="B7D574"/>
    <a:srgbClr val="FFAB40"/>
    <a:srgbClr val="FFFFFF"/>
    <a:srgbClr val="EB54E9"/>
    <a:srgbClr val="8AB036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615"/>
  </p:normalViewPr>
  <p:slideViewPr>
    <p:cSldViewPr snapToGrid="0">
      <p:cViewPr varScale="1">
        <p:scale>
          <a:sx n="110" d="100"/>
          <a:sy n="110" d="100"/>
        </p:scale>
        <p:origin x="129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55425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617891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628265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84453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586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0474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3203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9.wdp"/><Relationship Id="rId4" Type="http://schemas.openxmlformats.org/officeDocument/2006/relationships/image" Target="../media/image13.png"/><Relationship Id="rId9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481" y="1794029"/>
            <a:ext cx="17085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F6DE71-BBCF-6A4D-BC60-A38481D84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6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66889" y="1803478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vi-VN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Arial"/>
              </a:rPr>
              <a:t>1. </a:t>
            </a:r>
            <a:r>
              <a:rPr lang="vi-VN" sz="1500" dirty="0">
                <a:latin typeface="+mn-lt"/>
              </a:rPr>
              <a:t>Mỗi từ dưới đây tả sự vật nào trong bài thơ?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LUYỆN TẬP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1F3BAF-7812-3544-BA60-6FA7B59F99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</a14:imgLayer>
                </a14:imgProps>
              </a:ext>
            </a:extLst>
          </a:blip>
          <a:srcRect l="17242" r="17240" b="931"/>
          <a:stretch/>
        </p:blipFill>
        <p:spPr>
          <a:xfrm>
            <a:off x="367428" y="434709"/>
            <a:ext cx="1286591" cy="1191845"/>
          </a:xfrm>
          <a:prstGeom prst="ellipse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D7336E8-80EA-4C4A-98AE-EA408BD6B5DC}"/>
              </a:ext>
            </a:extLst>
          </p:cNvPr>
          <p:cNvGrpSpPr/>
          <p:nvPr/>
        </p:nvGrpSpPr>
        <p:grpSpPr>
          <a:xfrm>
            <a:off x="942297" y="2530104"/>
            <a:ext cx="964355" cy="964355"/>
            <a:chOff x="942297" y="2492397"/>
            <a:chExt cx="964355" cy="964355"/>
          </a:xfrm>
        </p:grpSpPr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4E38D28B-E89C-FF42-837C-D2F0746FF6F6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C1F83B-44BD-9049-8BDB-00EE0BB2AB21}"/>
                </a:ext>
              </a:extLst>
            </p:cNvPr>
            <p:cNvSpPr txBox="1"/>
            <p:nvPr/>
          </p:nvSpPr>
          <p:spPr>
            <a:xfrm>
              <a:off x="1118140" y="2743740"/>
              <a:ext cx="6126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atin typeface="+mn-lt"/>
                </a:rPr>
                <a:t>nhỏ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465FDB-8AFE-1C4A-B79D-650386D46525}"/>
              </a:ext>
            </a:extLst>
          </p:cNvPr>
          <p:cNvGrpSpPr/>
          <p:nvPr/>
        </p:nvGrpSpPr>
        <p:grpSpPr>
          <a:xfrm>
            <a:off x="2757626" y="2530102"/>
            <a:ext cx="964355" cy="964355"/>
            <a:chOff x="942297" y="2492397"/>
            <a:chExt cx="964355" cy="964355"/>
          </a:xfrm>
        </p:grpSpPr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90CF8F3A-D269-4D46-8CF2-DFD1E9CD496E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14A416-4242-FE4D-86DF-65A3F79659A0}"/>
                </a:ext>
              </a:extLst>
            </p:cNvPr>
            <p:cNvSpPr txBox="1"/>
            <p:nvPr/>
          </p:nvSpPr>
          <p:spPr>
            <a:xfrm>
              <a:off x="1143787" y="2743740"/>
              <a:ext cx="5613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atin typeface="+mn-lt"/>
                </a:rPr>
                <a:t>lớn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3AE484-1BFF-A54B-9067-FD8386DCE5C1}"/>
              </a:ext>
            </a:extLst>
          </p:cNvPr>
          <p:cNvGrpSpPr/>
          <p:nvPr/>
        </p:nvGrpSpPr>
        <p:grpSpPr>
          <a:xfrm>
            <a:off x="4572956" y="2559185"/>
            <a:ext cx="964355" cy="964355"/>
            <a:chOff x="942297" y="2492397"/>
            <a:chExt cx="964355" cy="964355"/>
          </a:xfrm>
        </p:grpSpPr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834EEA23-86A5-5C45-85D1-C46B5497A878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01F783-8C94-C544-B99C-20B925A47E9E}"/>
                </a:ext>
              </a:extLst>
            </p:cNvPr>
            <p:cNvSpPr txBox="1"/>
            <p:nvPr/>
          </p:nvSpPr>
          <p:spPr>
            <a:xfrm>
              <a:off x="1049247" y="2640043"/>
              <a:ext cx="8258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m</a:t>
              </a:r>
              <a:r>
                <a:rPr lang="en-VN" sz="1800" dirty="0">
                  <a:latin typeface="+mn-lt"/>
                </a:rPr>
                <a:t>ênh </a:t>
              </a:r>
            </a:p>
            <a:p>
              <a:pPr algn="ctr"/>
              <a:r>
                <a:rPr lang="en-VN" sz="1800" dirty="0">
                  <a:latin typeface="+mn-lt"/>
                </a:rPr>
                <a:t>mông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CAA24D0-8968-7647-A584-E07AEF505ABA}"/>
              </a:ext>
            </a:extLst>
          </p:cNvPr>
          <p:cNvSpPr/>
          <p:nvPr/>
        </p:nvSpPr>
        <p:spPr>
          <a:xfrm>
            <a:off x="940511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 b="1" dirty="0">
                <a:solidFill>
                  <a:srgbClr val="FFAB40"/>
                </a:solidFill>
              </a:rPr>
              <a:t>suối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C5F7D34-30FF-3643-BC95-EB686E076932}"/>
              </a:ext>
            </a:extLst>
          </p:cNvPr>
          <p:cNvSpPr/>
          <p:nvPr/>
        </p:nvSpPr>
        <p:spPr>
          <a:xfrm>
            <a:off x="2791348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B7D574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 b="1" dirty="0">
                <a:solidFill>
                  <a:srgbClr val="FFAB40"/>
                </a:solidFill>
              </a:rPr>
              <a:t>sông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BFB41FE-A86C-D948-ADC8-AE3D41D8AA6F}"/>
              </a:ext>
            </a:extLst>
          </p:cNvPr>
          <p:cNvSpPr/>
          <p:nvPr/>
        </p:nvSpPr>
        <p:spPr>
          <a:xfrm>
            <a:off x="4591158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 b="1" dirty="0">
                <a:solidFill>
                  <a:srgbClr val="FFAB40"/>
                </a:solidFill>
              </a:rPr>
              <a:t>biển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3148D4-C5A1-3542-B1CF-16A6ECF62F21}"/>
              </a:ext>
            </a:extLst>
          </p:cNvPr>
          <p:cNvSpPr txBox="1"/>
          <p:nvPr/>
        </p:nvSpPr>
        <p:spPr>
          <a:xfrm>
            <a:off x="461157" y="448650"/>
            <a:ext cx="6119826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+mn-lt"/>
                <a:sym typeface="Arial"/>
              </a:rPr>
              <a:t>2.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lang="vi-VN" sz="1800" dirty="0">
                <a:latin typeface="+mn-lt"/>
              </a:rPr>
              <a:t>Đóng vai biển, em hãy nói lời cảm ơn giọt nước.</a:t>
            </a:r>
          </a:p>
        </p:txBody>
      </p:sp>
      <p:pic>
        <p:nvPicPr>
          <p:cNvPr id="3" name="Picture 2" descr="Ocean surface wave seamless underwater cartoon Vector Image">
            <a:extLst>
              <a:ext uri="{FF2B5EF4-FFF2-40B4-BE49-F238E27FC236}">
                <a16:creationId xmlns:a16="http://schemas.microsoft.com/office/drawing/2014/main" id="{7585A9B7-77B7-1342-B742-45AAFD183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23" b="11646"/>
          <a:stretch/>
        </p:blipFill>
        <p:spPr bwMode="auto">
          <a:xfrm>
            <a:off x="235670" y="2149310"/>
            <a:ext cx="6429082" cy="2752627"/>
          </a:xfrm>
          <a:prstGeom prst="round2SameRect">
            <a:avLst>
              <a:gd name="adj1" fmla="val 0"/>
              <a:gd name="adj2" fmla="val 2937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37351F7E-5CA0-4B40-BEAE-7F24A3E368AE}"/>
              </a:ext>
            </a:extLst>
          </p:cNvPr>
          <p:cNvSpPr/>
          <p:nvPr/>
        </p:nvSpPr>
        <p:spPr>
          <a:xfrm>
            <a:off x="2743199" y="1272189"/>
            <a:ext cx="2507531" cy="745574"/>
          </a:xfrm>
          <a:prstGeom prst="wedgeRoundRectCallout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dirty="0">
                <a:solidFill>
                  <a:srgbClr val="000000"/>
                </a:solidFill>
              </a:rPr>
              <a:t>Cảm ơn cậu nhé!....</a:t>
            </a:r>
          </a:p>
        </p:txBody>
      </p:sp>
    </p:spTree>
    <p:extLst>
      <p:ext uri="{BB962C8B-B14F-4D97-AF65-F5344CB8AC3E}">
        <p14:creationId xmlns:p14="http://schemas.microsoft.com/office/powerpoint/2010/main" val="38767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216629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â"/>
              </a:rPr>
              <a:t>LUYỆN ĐỌC LẠI </a:t>
            </a:r>
            <a:endParaRPr lang="en-US" sz="1800" b="1" dirty="0">
              <a:solidFill>
                <a:srgbClr val="17479D"/>
              </a:solidFill>
              <a:latin typeface="â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90669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â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â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449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â"/>
              </a:rPr>
              <a:t>(Nguyễn Bao)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AB824C-D2DA-E04F-ABA5-676C33776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70C6E5-4593-A849-800D-2EE27B9CDC4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CA7716-A319-184E-BD9F-B2F9EB0649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6ADF9E-51D3-C448-A7F3-44F8994A8E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961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85643" y="578414"/>
            <a:ext cx="1623075" cy="758402"/>
            <a:chOff x="359915" y="617893"/>
            <a:chExt cx="1623075" cy="75840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59915" y="668409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665" y="1371656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452940" y="1408374"/>
            <a:ext cx="55724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500" dirty="0">
                <a:latin typeface="+mj-lt"/>
              </a:rPr>
              <a:t>Theo em, nước mưa rơi xuống sẽ đi đâu?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492573" y="506856"/>
            <a:ext cx="5365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GIỌT NƯỚC VÀ BIỂN LỚN</a:t>
            </a:r>
            <a:endParaRPr lang="en-US" sz="32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87DF9C-162B-224B-976E-3EB4697257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805"/>
          <a:stretch/>
        </p:blipFill>
        <p:spPr>
          <a:xfrm>
            <a:off x="239172" y="1731539"/>
            <a:ext cx="6387871" cy="3179826"/>
          </a:xfrm>
          <a:prstGeom prst="round2SameRect">
            <a:avLst>
              <a:gd name="adj1" fmla="val 0"/>
              <a:gd name="adj2" fmla="val 29971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j-lt"/>
              </a:rPr>
              <a:t>ĐỌC </a:t>
            </a:r>
            <a:endParaRPr lang="en-US" sz="1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35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338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+mj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EF5F5F"/>
                </a:solidFill>
                <a:latin typeface="+mj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Thành </a:t>
            </a:r>
            <a:r>
              <a:rPr lang="vi-VN" sz="1800" b="1" dirty="0">
                <a:solidFill>
                  <a:srgbClr val="EF5F5F"/>
                </a:solidFill>
                <a:latin typeface="+mj-lt"/>
              </a:rPr>
              <a:t>dòng suối </a:t>
            </a:r>
            <a:r>
              <a:rPr lang="vi-VN" sz="1800" dirty="0">
                <a:latin typeface="+mj-lt"/>
              </a:rPr>
              <a:t>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EF5F5F"/>
                </a:solidFill>
                <a:latin typeface="+mj-lt"/>
              </a:rPr>
              <a:t>Chảy xuống </a:t>
            </a:r>
            <a:r>
              <a:rPr lang="vi-VN" sz="1800" dirty="0">
                <a:latin typeface="+mj-lt"/>
              </a:rPr>
              <a:t>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449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+mj-lt"/>
              </a:rPr>
              <a:t>(Nguyễn Bao)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879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n-lt"/>
              </a:rPr>
              <a:t>ĐỌC</a:t>
            </a:r>
            <a:endParaRPr lang="en-US" sz="1800" b="1" dirty="0">
              <a:solidFill>
                <a:srgbClr val="17479D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818801"/>
            <a:ext cx="53658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460226" y="1312830"/>
            <a:ext cx="599676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     </a:t>
            </a:r>
            <a:r>
              <a:rPr lang="vi-VN" sz="1800" dirty="0">
                <a:latin typeface="+mn-lt"/>
                <a:cs typeface="Times New Roman" panose="02020603050405020304" pitchFamily="18" charset="0"/>
              </a:rPr>
              <a:t>lượn</a:t>
            </a:r>
            <a:endParaRPr lang="vi-VN" sz="1800" dirty="0">
              <a:latin typeface="+mn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550607" y="1450259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375029" y="1312830"/>
            <a:ext cx="43660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: uốn theo đường vòng.</a:t>
            </a:r>
          </a:p>
        </p:txBody>
      </p:sp>
      <p:pic>
        <p:nvPicPr>
          <p:cNvPr id="2" name="Picture 2" descr="Bộ ảnh sông Hương thơ mộng nhìn từ trên cao khi đi du lịch Huế">
            <a:extLst>
              <a:ext uri="{FF2B5EF4-FFF2-40B4-BE49-F238E27FC236}">
                <a16:creationId xmlns:a16="http://schemas.microsoft.com/office/drawing/2014/main" id="{14423E17-596A-DE40-902A-81A485456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02" y="1915062"/>
            <a:ext cx="3690593" cy="27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588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87375" y="32658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n-lt"/>
              </a:rPr>
              <a:t>ĐỌC</a:t>
            </a:r>
            <a:endParaRPr lang="en-US" sz="1800" b="1" dirty="0">
              <a:solidFill>
                <a:srgbClr val="17479D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05067" y="356633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815359" y="832163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Ngắt nghỉ đoạn thơ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52BE51-D649-4526-9277-FF3ADEE969EC}"/>
              </a:ext>
            </a:extLst>
          </p:cNvPr>
          <p:cNvSpPr/>
          <p:nvPr/>
        </p:nvSpPr>
        <p:spPr>
          <a:xfrm>
            <a:off x="2080913" y="1485934"/>
            <a:ext cx="1908531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Rơi rơi.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68DD48-9047-4C0E-873F-F9EFE47EFA41}"/>
              </a:ext>
            </a:extLst>
          </p:cNvPr>
          <p:cNvCxnSpPr/>
          <p:nvPr/>
        </p:nvCxnSpPr>
        <p:spPr>
          <a:xfrm flipH="1">
            <a:off x="2794048" y="1657919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CFEEF-212F-42B3-BBBF-4D440F828404}"/>
              </a:ext>
            </a:extLst>
          </p:cNvPr>
          <p:cNvCxnSpPr/>
          <p:nvPr/>
        </p:nvCxnSpPr>
        <p:spPr>
          <a:xfrm flipH="1">
            <a:off x="3563451" y="2760225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5EBDDA-DD2C-4A8F-B8C1-CA4801437ACA}"/>
              </a:ext>
            </a:extLst>
          </p:cNvPr>
          <p:cNvCxnSpPr/>
          <p:nvPr/>
        </p:nvCxnSpPr>
        <p:spPr>
          <a:xfrm flipH="1">
            <a:off x="3667300" y="2206632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4DDAAC-18E1-413F-B350-330F0AF8449A}"/>
              </a:ext>
            </a:extLst>
          </p:cNvPr>
          <p:cNvCxnSpPr/>
          <p:nvPr/>
        </p:nvCxnSpPr>
        <p:spPr>
          <a:xfrm flipH="1">
            <a:off x="3854749" y="1657919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00759FBC-20E1-7046-AEBE-04A4927D0159}"/>
              </a:ext>
            </a:extLst>
          </p:cNvPr>
          <p:cNvGrpSpPr/>
          <p:nvPr/>
        </p:nvGrpSpPr>
        <p:grpSpPr>
          <a:xfrm>
            <a:off x="3205710" y="3839557"/>
            <a:ext cx="141062" cy="353729"/>
            <a:chOff x="8719213" y="2921749"/>
            <a:chExt cx="141062" cy="35372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4C9B04D-77F6-4ABC-A7F4-7426302A4626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03CBC27-4077-460A-A843-2A2D268BAADA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D073F0-0B74-9B41-B8DE-70DBAB9DC835}"/>
              </a:ext>
            </a:extLst>
          </p:cNvPr>
          <p:cNvCxnSpPr/>
          <p:nvPr/>
        </p:nvCxnSpPr>
        <p:spPr>
          <a:xfrm flipH="1">
            <a:off x="3391565" y="3280270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BB926D-152C-6A46-98F7-3B1EB1FD344B}"/>
              </a:ext>
            </a:extLst>
          </p:cNvPr>
          <p:cNvCxnSpPr/>
          <p:nvPr/>
        </p:nvCxnSpPr>
        <p:spPr>
          <a:xfrm flipH="1">
            <a:off x="2661918" y="3860212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477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n-lt"/>
              </a:rPr>
              <a:t>ĐỌC </a:t>
            </a:r>
            <a:endParaRPr lang="en-US" sz="1800" b="1" dirty="0">
              <a:solidFill>
                <a:srgbClr val="17479D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449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+mn-lt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37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71285" y="1705000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1. </a:t>
            </a:r>
            <a:r>
              <a:rPr lang="vi-VN" sz="1600" dirty="0">
                <a:latin typeface="+mn-lt"/>
              </a:rPr>
              <a:t>Kể tên các sự vật được nhắc đến trong bài thơ.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+mn-lt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C59F8C-EFBC-E845-85DB-19AF407A4D02}"/>
              </a:ext>
            </a:extLst>
          </p:cNvPr>
          <p:cNvSpPr txBox="1"/>
          <p:nvPr/>
        </p:nvSpPr>
        <p:spPr>
          <a:xfrm>
            <a:off x="366889" y="2097928"/>
            <a:ext cx="611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Giọt nước mưa, dòng suối, bãi cỏ, đồi, sông, biển…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1A50AF-DBB0-B144-B27A-5DA2012B0E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69B084-E20C-8E40-AAAD-0545903B739E}"/>
              </a:ext>
            </a:extLst>
          </p:cNvPr>
          <p:cNvSpPr txBox="1"/>
          <p:nvPr/>
        </p:nvSpPr>
        <p:spPr>
          <a:xfrm>
            <a:off x="371285" y="2591119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2. </a:t>
            </a:r>
            <a:r>
              <a:rPr lang="vi-VN" sz="1600" dirty="0">
                <a:latin typeface="+mn-lt"/>
              </a:rPr>
              <a:t>Những gì góp phần tạo nên dòng suối nhỏ?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025B4E-3AB5-E440-B75D-7C9BCAD247BC}"/>
              </a:ext>
            </a:extLst>
          </p:cNvPr>
          <p:cNvSpPr txBox="1"/>
          <p:nvPr/>
        </p:nvSpPr>
        <p:spPr>
          <a:xfrm>
            <a:off x="366889" y="2984047"/>
            <a:ext cx="6119826" cy="416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Những giọt mưa góp lại bao ngày tạo nên dòng suối nhỏ.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673D83-1057-CF4C-B052-924966A90E67}"/>
              </a:ext>
            </a:extLst>
          </p:cNvPr>
          <p:cNvSpPr txBox="1"/>
          <p:nvPr/>
        </p:nvSpPr>
        <p:spPr>
          <a:xfrm>
            <a:off x="371285" y="3731762"/>
            <a:ext cx="611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3. </a:t>
            </a:r>
            <a:r>
              <a:rPr lang="vi-VN" sz="1600" dirty="0">
                <a:latin typeface="+mn-lt"/>
              </a:rPr>
              <a:t>Những dòng sông từ đâu mà có?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DA4FF7-963F-DD49-9C51-C0797A60B2AF}"/>
              </a:ext>
            </a:extLst>
          </p:cNvPr>
          <p:cNvSpPr txBox="1"/>
          <p:nvPr/>
        </p:nvSpPr>
        <p:spPr>
          <a:xfrm>
            <a:off x="366889" y="4124690"/>
            <a:ext cx="611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Những dòng suối nhỏ góp thành sông.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9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F89615-D37D-784F-82CD-06534B8D47AE}"/>
              </a:ext>
            </a:extLst>
          </p:cNvPr>
          <p:cNvSpPr txBox="1"/>
          <p:nvPr/>
        </p:nvSpPr>
        <p:spPr>
          <a:xfrm>
            <a:off x="359659" y="483278"/>
            <a:ext cx="6012859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4. </a:t>
            </a:r>
            <a:r>
              <a:rPr lang="vi-VN" sz="1800" dirty="0">
                <a:latin typeface="+mn-lt"/>
              </a:rPr>
              <a:t>Nói về hành trình giọt nước đi ra biển.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A7DFC1-5CB2-DB49-9500-5010F2574B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434" y="1181819"/>
            <a:ext cx="1046458" cy="2072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F6B9EC-C2E0-204F-907D-8465A9A95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628" y="1181819"/>
            <a:ext cx="1477283" cy="2072396"/>
          </a:xfrm>
          <a:prstGeom prst="round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3A9F5D-9560-1D4F-81A4-51684A76FC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24"/>
          <a:stretch/>
        </p:blipFill>
        <p:spPr>
          <a:xfrm>
            <a:off x="3377703" y="1200675"/>
            <a:ext cx="1444865" cy="2072396"/>
          </a:xfrm>
          <a:prstGeom prst="roundRect">
            <a:avLst>
              <a:gd name="adj" fmla="val 21754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315456-FF4F-0845-A8B5-4F0B906CAD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9237" y="1200675"/>
            <a:ext cx="1467058" cy="2072397"/>
          </a:xfrm>
          <a:prstGeom prst="roundRect">
            <a:avLst>
              <a:gd name="adj" fmla="val 19189"/>
            </a:avLst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A6D2EB4A-62F2-EB42-A8FB-DC4E015B7E45}"/>
              </a:ext>
            </a:extLst>
          </p:cNvPr>
          <p:cNvSpPr/>
          <p:nvPr/>
        </p:nvSpPr>
        <p:spPr>
          <a:xfrm>
            <a:off x="1323152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9E4E969-6968-CE40-B495-D2294BCFC825}"/>
              </a:ext>
            </a:extLst>
          </p:cNvPr>
          <p:cNvSpPr/>
          <p:nvPr/>
        </p:nvSpPr>
        <p:spPr>
          <a:xfrm>
            <a:off x="3086310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4496EDCE-6CE5-364F-A037-BBEC81E5D311}"/>
              </a:ext>
            </a:extLst>
          </p:cNvPr>
          <p:cNvSpPr/>
          <p:nvPr/>
        </p:nvSpPr>
        <p:spPr>
          <a:xfrm>
            <a:off x="4830608" y="2170179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36A0D1-5FB1-814C-92CE-B0CA6F6C3260}"/>
              </a:ext>
            </a:extLst>
          </p:cNvPr>
          <p:cNvSpPr txBox="1"/>
          <p:nvPr/>
        </p:nvSpPr>
        <p:spPr>
          <a:xfrm>
            <a:off x="559258" y="3480465"/>
            <a:ext cx="5739483" cy="1279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1800" dirty="0">
                <a:solidFill>
                  <a:srgbClr val="EF5F5F"/>
                </a:solidFill>
                <a:latin typeface="+mn-lt"/>
              </a:rPr>
              <a:t>Nhiều giọt mưa góp thành suối.</a:t>
            </a:r>
          </a:p>
          <a:p>
            <a:pPr>
              <a:lnSpc>
                <a:spcPct val="150000"/>
              </a:lnSpc>
            </a:pPr>
            <a:r>
              <a:rPr lang="en-VN" sz="1800" dirty="0">
                <a:solidFill>
                  <a:srgbClr val="EF5F5F"/>
                </a:solidFill>
                <a:latin typeface="+mn-lt"/>
              </a:rPr>
              <a:t>Nhiều dòng suối góp thành sông.</a:t>
            </a:r>
          </a:p>
          <a:p>
            <a:pPr>
              <a:lnSpc>
                <a:spcPct val="150000"/>
              </a:lnSpc>
            </a:pPr>
            <a:r>
              <a:rPr lang="en-VN" sz="1800" dirty="0">
                <a:solidFill>
                  <a:srgbClr val="EF5F5F"/>
                </a:solidFill>
                <a:latin typeface="+mn-lt"/>
              </a:rPr>
              <a:t>Nhiều dòng sông ra biển lớn. </a:t>
            </a:r>
          </a:p>
        </p:txBody>
      </p:sp>
    </p:spTree>
    <p:extLst>
      <p:ext uri="{BB962C8B-B14F-4D97-AF65-F5344CB8AC3E}">
        <p14:creationId xmlns:p14="http://schemas.microsoft.com/office/powerpoint/2010/main" val="156191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  <p:bldP spid="2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512</Words>
  <Application>Microsoft Office PowerPoint</Application>
  <PresentationFormat>Custom</PresentationFormat>
  <Paragraphs>121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UTM Avo</vt:lpstr>
      <vt:lpstr>Times New Roman</vt:lpstr>
      <vt:lpstr>Montserrat</vt:lpstr>
      <vt:lpstr>UTM Cookies</vt:lpstr>
      <vt:lpstr>â</vt:lpstr>
      <vt:lpstr>Wingdings</vt:lpstr>
      <vt:lpstr>Kalam</vt:lpstr>
      <vt:lpstr>1_Doodle Sketchbook by Slidesgo</vt:lpstr>
      <vt:lpstr>2_Doodle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DELL</cp:lastModifiedBy>
  <cp:revision>187</cp:revision>
  <dcterms:modified xsi:type="dcterms:W3CDTF">2022-01-03T06:39:48Z</dcterms:modified>
</cp:coreProperties>
</file>