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8"/>
  </p:notesMasterIdLst>
  <p:sldIdLst>
    <p:sldId id="323" r:id="rId2"/>
    <p:sldId id="339" r:id="rId3"/>
    <p:sldId id="256" r:id="rId4"/>
    <p:sldId id="642" r:id="rId5"/>
    <p:sldId id="643" r:id="rId6"/>
    <p:sldId id="335" r:id="rId7"/>
    <p:sldId id="319" r:id="rId8"/>
    <p:sldId id="320" r:id="rId9"/>
    <p:sldId id="347" r:id="rId10"/>
    <p:sldId id="637" r:id="rId11"/>
    <p:sldId id="644" r:id="rId12"/>
    <p:sldId id="352" r:id="rId13"/>
    <p:sldId id="322" r:id="rId14"/>
    <p:sldId id="641" r:id="rId15"/>
    <p:sldId id="645" r:id="rId16"/>
    <p:sldId id="646" r:id="rId17"/>
    <p:sldId id="647" r:id="rId18"/>
    <p:sldId id="648" r:id="rId19"/>
    <p:sldId id="649" r:id="rId20"/>
    <p:sldId id="650" r:id="rId21"/>
    <p:sldId id="651" r:id="rId22"/>
    <p:sldId id="652" r:id="rId23"/>
    <p:sldId id="361" r:id="rId24"/>
    <p:sldId id="633" r:id="rId25"/>
    <p:sldId id="353" r:id="rId26"/>
    <p:sldId id="336" r:id="rId27"/>
  </p:sldIdLst>
  <p:sldSz cx="12161838" cy="6858000"/>
  <p:notesSz cx="6858000" cy="9144000"/>
  <p:embeddedFontLst>
    <p:embeddedFont>
      <p:font typeface="HP001 4 hàng" panose="020B0603050302020204" pitchFamily="34" charset="0"/>
      <p:regular r:id="rId29"/>
      <p:bold r:id="rId30"/>
    </p:embeddedFont>
    <p:embeddedFont>
      <p:font typeface="Itim" panose="020B0604020202020204" charset="-34"/>
      <p:regular r:id="rId31"/>
    </p:embeddedFont>
    <p:embeddedFont>
      <p:font typeface="SVN-Billo" panose="00000400000000000000" pitchFamily="2" charset="0"/>
      <p:regular r:id="rId32"/>
    </p:embeddedFont>
    <p:embeddedFont>
      <p:font typeface="Varela Round" panose="00000500000000000000" pitchFamily="2" charset="-79"/>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81"/>
    <a:srgbClr val="ECD9CA"/>
    <a:srgbClr val="CEF0FE"/>
    <a:srgbClr val="67D2FC"/>
    <a:srgbClr val="FFD357"/>
    <a:srgbClr val="FFC422"/>
    <a:srgbClr val="F4E9E0"/>
    <a:srgbClr val="FBF7F4"/>
    <a:srgbClr val="FFFFFF"/>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4530" autoAdjust="0"/>
  </p:normalViewPr>
  <p:slideViewPr>
    <p:cSldViewPr snapToGrid="0">
      <p:cViewPr varScale="1">
        <p:scale>
          <a:sx n="61" d="100"/>
          <a:sy n="61" d="100"/>
        </p:scale>
        <p:origin x="1098" y="78"/>
      </p:cViewPr>
      <p:guideLst/>
    </p:cSldViewPr>
  </p:slideViewPr>
  <p:notesTextViewPr>
    <p:cViewPr>
      <p:scale>
        <a:sx n="100" d="100"/>
        <a:sy n="100" d="100"/>
      </p:scale>
      <p:origin x="0" y="0"/>
    </p:cViewPr>
  </p:notesTextViewPr>
  <p:sorterViewPr>
    <p:cViewPr>
      <p:scale>
        <a:sx n="125" d="100"/>
        <a:sy n="125" d="100"/>
      </p:scale>
      <p:origin x="0" y="-6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278631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148841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HS lí do chọn đáp án đó, giải thích cho HS hiểu</a:t>
            </a:r>
          </a:p>
          <a:p>
            <a:r>
              <a:rPr lang="en-US"/>
              <a:t>Với câu d sai vì 3 điểm đó k thẳng hàng</a:t>
            </a:r>
          </a:p>
        </p:txBody>
      </p:sp>
    </p:spTree>
    <p:extLst>
      <p:ext uri="{BB962C8B-B14F-4D97-AF65-F5344CB8AC3E}">
        <p14:creationId xmlns:p14="http://schemas.microsoft.com/office/powerpoint/2010/main" val="33140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9266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124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427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262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220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399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p:txBody>
      </p:sp>
    </p:spTree>
    <p:extLst>
      <p:ext uri="{BB962C8B-B14F-4D97-AF65-F5344CB8AC3E}">
        <p14:creationId xmlns:p14="http://schemas.microsoft.com/office/powerpoint/2010/main" val="173798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888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3508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888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linh hoạt phần khởi động có/không vì có những bài dài nên khởi động là dạy cháy giờ ạ</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Nhảy theo nhạc, kho nào có chữ freeze xuất hiện thì HS giữ nguyên tư thế. Bạn nào nhúc nhích thì bị cô giáo bắt và phạt (phạt nhẹ nhàng như nhảy lò cò, cõng bạn…)</a:t>
            </a:r>
          </a:p>
        </p:txBody>
      </p:sp>
    </p:spTree>
    <p:extLst>
      <p:ext uri="{BB962C8B-B14F-4D97-AF65-F5344CB8AC3E}">
        <p14:creationId xmlns:p14="http://schemas.microsoft.com/office/powerpoint/2010/main" val="133036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 ý khai thác thêm: Các bạn đang làm gì? Hai tay các bạn có gì đặc biệt?...</a:t>
            </a:r>
          </a:p>
        </p:txBody>
      </p:sp>
    </p:spTree>
    <p:extLst>
      <p:ext uri="{BB962C8B-B14F-4D97-AF65-F5344CB8AC3E}">
        <p14:creationId xmlns:p14="http://schemas.microsoft.com/office/powerpoint/2010/main" val="2989920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67"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jp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15.jpg"/><Relationship Id="rId7"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gif"/><Relationship Id="rId11" Type="http://schemas.openxmlformats.org/officeDocument/2006/relationships/image" Target="../media/image28.gif"/><Relationship Id="rId5" Type="http://schemas.openxmlformats.org/officeDocument/2006/relationships/image" Target="../media/image22.gif"/><Relationship Id="rId10" Type="http://schemas.openxmlformats.org/officeDocument/2006/relationships/image" Target="../media/image27.gif"/><Relationship Id="rId4" Type="http://schemas.openxmlformats.org/officeDocument/2006/relationships/image" Target="../media/image21.gif"/><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936253831"/>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712994" y="-844395"/>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4 hàng" panose="020B0603050302020204" pitchFamily="34" charset="0"/>
                <a:ea typeface="+mn-ea"/>
                <a:cs typeface="HP001 5H Normal" panose="020B0603050302020204" pitchFamily="34" charset="0"/>
              </a:rPr>
              <a:t>Thứ </a:t>
            </a:r>
            <a:r>
              <a:rPr lang="en-US" sz="4600" b="1" kern="1200">
                <a:solidFill>
                  <a:srgbClr val="7030A0"/>
                </a:solidFill>
                <a:latin typeface="HP001 4 hàng" panose="020B0603050302020204" pitchFamily="34" charset="0"/>
                <a:ea typeface="+mn-ea"/>
                <a:cs typeface="HP001 5H Normal" panose="020B0603050302020204" pitchFamily="34" charset="0"/>
              </a:rPr>
              <a:t>    </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gà</a:t>
            </a:r>
            <a:r>
              <a:rPr lang="en-US" sz="4600" b="1" kern="1200" err="1">
                <a:solidFill>
                  <a:srgbClr val="7030A0"/>
                </a:solidFill>
                <a:latin typeface="HP001 4 hàng" panose="020B0603050302020204" pitchFamily="34" charset="0"/>
                <a:ea typeface="+mn-ea"/>
                <a:cs typeface="HP001 5H Normal" panose="020B0603050302020204" pitchFamily="34" charset="0"/>
              </a:rPr>
              <a:t>ǀ</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a:solidFill>
                  <a:srgbClr val="7030A0"/>
                </a:solidFill>
                <a:latin typeface="HP001 4 hàng" panose="020B0603050302020204" pitchFamily="34" charset="0"/>
                <a:ea typeface="+mn-ea"/>
                <a:cs typeface="HP001 5H Normal" panose="020B0603050302020204" pitchFamily="34" charset="0"/>
              </a:rPr>
              <a:t>  </a:t>
            </a:r>
            <a:r>
              <a:rPr lang="en-US" sz="4600" b="1">
                <a:solidFill>
                  <a:srgbClr val="7030A0"/>
                </a:solidFill>
                <a:latin typeface="HP001 4 hàng" panose="020B0603050302020204" pitchFamily="34" charset="0"/>
                <a:cs typeface="HP001 5H Normal" panose="020B0603050302020204" pitchFamily="34" charset="0"/>
              </a:rPr>
              <a:t> </a:t>
            </a:r>
            <a:r>
              <a:rPr lang="el-GR" sz="4600" b="1" kern="1200" dirty="0">
                <a:solidFill>
                  <a:srgbClr val="7030A0"/>
                </a:solidFill>
                <a:latin typeface="HP001 4 hàng" panose="020B0603050302020204" pitchFamily="34" charset="0"/>
                <a:ea typeface="+mn-ea"/>
                <a:cs typeface="HP001 5H Normal" panose="020B0603050302020204" pitchFamily="34" charset="0"/>
              </a:rPr>
              <a:t>κ</a:t>
            </a:r>
            <a:r>
              <a:rPr lang="en-VN" sz="4600" b="1" kern="1200" dirty="0">
                <a:solidFill>
                  <a:srgbClr val="7030A0"/>
                </a:solidFill>
                <a:latin typeface="HP001 4 hàng" panose="020B0603050302020204" pitchFamily="34" charset="0"/>
                <a:ea typeface="+mn-ea"/>
                <a:cs typeface="HP001 5H Normal" panose="020B0603050302020204" pitchFamily="34" charset="0"/>
              </a:rPr>
              <a:t>án</a:t>
            </a:r>
            <a:r>
              <a:rPr lang="en-US" sz="4600" b="1" kern="1200" err="1">
                <a:solidFill>
                  <a:srgbClr val="7030A0"/>
                </a:solidFill>
                <a:latin typeface="HP001 4 hàng" panose="020B0603050302020204" pitchFamily="34" charset="0"/>
                <a:ea typeface="+mn-ea"/>
                <a:cs typeface="HP001 5H Normal" panose="020B0603050302020204" pitchFamily="34" charset="0"/>
              </a:rPr>
              <a:t>Ƒ</a:t>
            </a:r>
            <a:r>
              <a:rPr lang="en-US" sz="4600" b="1">
                <a:solidFill>
                  <a:srgbClr val="7030A0"/>
                </a:solidFill>
                <a:latin typeface="HP001 4 hàng" panose="020B0603050302020204" pitchFamily="34" charset="0"/>
                <a:cs typeface="HP001 5H Normal" panose="020B0603050302020204" pitchFamily="34" charset="0"/>
              </a:rPr>
              <a:t>   </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ăm 202</a:t>
            </a:r>
            <a:r>
              <a:rPr lang="en-US" sz="4600" b="1" kern="1200" dirty="0">
                <a:solidFill>
                  <a:srgbClr val="7030A0"/>
                </a:solidFill>
                <a:latin typeface="HP001 4 hàng" panose="020B0603050302020204" pitchFamily="34" charset="0"/>
                <a:ea typeface="+mn-ea"/>
                <a:cs typeface="HP001 5H Normal" panose="020B0603050302020204" pitchFamily="34" charset="0"/>
              </a:rPr>
              <a:t>2</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15967"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678297" y="7609642"/>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Bảng </a:t>
            </a:r>
            <a:r>
              <a:rPr lang="el-GR" sz="4600" b="1" kern="1200">
                <a:solidFill>
                  <a:srgbClr val="7030A0"/>
                </a:solidFill>
                <a:latin typeface="HP001 4 hàng" panose="020B0603050302020204" pitchFamily="34" charset="0"/>
                <a:ea typeface="+mn-ea"/>
                <a:cs typeface="HP001 5H Normal" panose="020B0603050302020204" pitchFamily="34" charset="0"/>
              </a:rPr>
              <a:t>η</a:t>
            </a:r>
            <a:r>
              <a:rPr lang="en-US" sz="4600" b="1" kern="1200">
                <a:solidFill>
                  <a:srgbClr val="7030A0"/>
                </a:solidFill>
                <a:latin typeface="HP001 4 hàng" panose="020B0603050302020204" pitchFamily="34" charset="0"/>
                <a:ea typeface="+mn-ea"/>
                <a:cs typeface="HP001 5H Normal" panose="020B0603050302020204" pitchFamily="34" charset="0"/>
              </a:rPr>
              <a:t>ân 6, bảng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ia 6 </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979" y="4536818"/>
            <a:ext cx="1536167" cy="2128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967" y="4545433"/>
            <a:ext cx="2365233" cy="1751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566790" y="5570764"/>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52917" y="4232004"/>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769093" y="4378015"/>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205926" y="4346015"/>
            <a:ext cx="2365233" cy="197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90412" y="5386613"/>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2519" y="6411477"/>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27997" y="4982035"/>
            <a:ext cx="605495" cy="1892172"/>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9739707" y="4606368"/>
            <a:ext cx="1886556" cy="1886556"/>
          </a:xfrm>
          <a:prstGeom prst="rect">
            <a:avLst/>
          </a:prstGeom>
        </p:spPr>
      </p:pic>
      <p:pic>
        <p:nvPicPr>
          <p:cNvPr id="4" name="Picture 3">
            <a:extLst>
              <a:ext uri="{FF2B5EF4-FFF2-40B4-BE49-F238E27FC236}">
                <a16:creationId xmlns:a16="http://schemas.microsoft.com/office/drawing/2014/main" id="{402401E8-9936-80D3-BB34-2A224480D38D}"/>
              </a:ext>
            </a:extLst>
          </p:cNvPr>
          <p:cNvPicPr>
            <a:picLocks noChangeAspect="1"/>
          </p:cNvPicPr>
          <p:nvPr/>
        </p:nvPicPr>
        <p:blipFill>
          <a:blip r:embed="rId16"/>
          <a:stretch>
            <a:fillRect/>
          </a:stretch>
        </p:blipFill>
        <p:spPr>
          <a:xfrm>
            <a:off x="1553414" y="1679760"/>
            <a:ext cx="10943268" cy="1231499"/>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3255511"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846632"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8105790" y="1816718"/>
            <a:ext cx="1359294" cy="800219"/>
          </a:xfrm>
          <a:prstGeom prst="rect">
            <a:avLst/>
          </a:prstGeom>
          <a:noFill/>
        </p:spPr>
        <p:txBody>
          <a:bodyPr wrap="square" rtlCol="0">
            <a:spAutoFit/>
          </a:bodyPr>
          <a:lstStyle/>
          <a:p>
            <a:r>
              <a:rPr lang="en-US" sz="4600" b="1">
                <a:solidFill>
                  <a:srgbClr val="7030A0"/>
                </a:solidFill>
                <a:latin typeface="HP001 4 hàng" panose="020B0603050302020204" pitchFamily="34" charset="0"/>
              </a:rPr>
              <a:t>…</a:t>
            </a:r>
          </a:p>
        </p:txBody>
      </p:sp>
      <p:sp>
        <p:nvSpPr>
          <p:cNvPr id="3" name="TextBox 2">
            <a:extLst>
              <a:ext uri="{FF2B5EF4-FFF2-40B4-BE49-F238E27FC236}">
                <a16:creationId xmlns:a16="http://schemas.microsoft.com/office/drawing/2014/main" id="{E5822F18-B835-D028-56ED-DE75195376C4}"/>
              </a:ext>
            </a:extLst>
          </p:cNvPr>
          <p:cNvSpPr txBox="1"/>
          <p:nvPr/>
        </p:nvSpPr>
        <p:spPr>
          <a:xfrm>
            <a:off x="2807525" y="2762961"/>
            <a:ext cx="9196442"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ea typeface="+mn-ea"/>
                <a:cs typeface="HP001 5H Normal" panose="020B0603050302020204" pitchFamily="34" charset="0"/>
              </a:rPr>
              <a:t>Hình tam giác, hình tứ giác.</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6E89B95-1AD2-907D-EC4E-8FE0DC8F124A}"/>
              </a:ext>
            </a:extLst>
          </p:cNvPr>
          <p:cNvSpPr txBox="1"/>
          <p:nvPr/>
        </p:nvSpPr>
        <p:spPr>
          <a:xfrm>
            <a:off x="2807525" y="3692046"/>
            <a:ext cx="9196442"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ea typeface="+mn-ea"/>
                <a:cs typeface="HP001 5H Normal" panose="020B0603050302020204" pitchFamily="34" charset="0"/>
              </a:rPr>
              <a:t>Hì</a:t>
            </a:r>
            <a:r>
              <a:rPr lang="el-GR" sz="4700" b="1" kern="1200">
                <a:solidFill>
                  <a:srgbClr val="7030A0"/>
                </a:solidFill>
                <a:latin typeface="HP001 4 hàng" panose="020B0603050302020204" pitchFamily="34" charset="0"/>
                <a:ea typeface="+mn-ea"/>
                <a:cs typeface="HP001 5H Normal" panose="020B0603050302020204" pitchFamily="34" charset="0"/>
              </a:rPr>
              <a:t>ζ ε</a:t>
            </a:r>
            <a:r>
              <a:rPr lang="en-US" sz="4700" b="1" kern="1200">
                <a:solidFill>
                  <a:srgbClr val="7030A0"/>
                </a:solidFill>
                <a:latin typeface="HP001 4 hàng" panose="020B0603050302020204" pitchFamily="34" charset="0"/>
                <a:ea typeface="+mn-ea"/>
                <a:cs typeface="HP001 5H Normal" panose="020B0603050302020204" pitchFamily="34" charset="0"/>
              </a:rPr>
              <a:t>ữ </a:t>
            </a:r>
            <a:r>
              <a:rPr lang="el-GR" sz="4700" b="1" kern="1200">
                <a:solidFill>
                  <a:srgbClr val="7030A0"/>
                </a:solidFill>
                <a:latin typeface="HP001 4 hàng" panose="020B0603050302020204" pitchFamily="34" charset="0"/>
                <a:ea typeface="+mn-ea"/>
                <a:cs typeface="HP001 5H Normal" panose="020B0603050302020204" pitchFamily="34" charset="0"/>
              </a:rPr>
              <a:t>η</a:t>
            </a:r>
            <a:r>
              <a:rPr lang="en-US" sz="4700" b="1" kern="1200">
                <a:solidFill>
                  <a:srgbClr val="7030A0"/>
                </a:solidFill>
                <a:latin typeface="HP001 4 hàng" panose="020B0603050302020204" pitchFamily="34" charset="0"/>
                <a:ea typeface="+mn-ea"/>
                <a:cs typeface="HP001 5H Normal" panose="020B0603050302020204" pitchFamily="34" charset="0"/>
              </a:rPr>
              <a:t>ật, hì</a:t>
            </a:r>
            <a:r>
              <a:rPr lang="el-GR" sz="4700" b="1" kern="1200">
                <a:solidFill>
                  <a:srgbClr val="7030A0"/>
                </a:solidFill>
                <a:latin typeface="HP001 4 hàng" panose="020B0603050302020204" pitchFamily="34" charset="0"/>
                <a:ea typeface="+mn-ea"/>
                <a:cs typeface="HP001 5H Normal" panose="020B0603050302020204" pitchFamily="34" charset="0"/>
              </a:rPr>
              <a:t>ζ νί</a:t>
            </a:r>
            <a:r>
              <a:rPr lang="en-US" sz="4700" b="1" kern="1200">
                <a:solidFill>
                  <a:srgbClr val="7030A0"/>
                </a:solidFill>
                <a:latin typeface="HP001 4 hàng" panose="020B0603050302020204" pitchFamily="34" charset="0"/>
                <a:ea typeface="+mn-ea"/>
                <a:cs typeface="HP001 5H Normal" panose="020B0603050302020204" pitchFamily="34" charset="0"/>
              </a:rPr>
              <a:t>Ūg </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234728" y="3068863"/>
            <a:ext cx="5526501" cy="2862322"/>
          </a:xfrm>
          <a:prstGeom prst="rect">
            <a:avLst/>
          </a:prstGeom>
          <a:solidFill>
            <a:schemeClr val="bg1"/>
          </a:solidFill>
          <a:ln>
            <a:solidFill>
              <a:schemeClr val="accent4">
                <a:lumMod val="60000"/>
                <a:lumOff val="40000"/>
              </a:schemeClr>
            </a:solidFill>
          </a:ln>
        </p:spPr>
        <p:txBody>
          <a:bodyPr wrap="square" rtlCol="0">
            <a:spAutoFit/>
          </a:bodyPr>
          <a:lstStyle/>
          <a:p>
            <a:pPr algn="just"/>
            <a:r>
              <a:rPr lang="en-US" sz="3600"/>
              <a:t>Hình tam giác ABC có: </a:t>
            </a:r>
          </a:p>
          <a:p>
            <a:pPr marL="571500" indent="-571500" algn="just">
              <a:buFont typeface="Arial" panose="020B0604020202020204" pitchFamily="34" charset="0"/>
              <a:buChar char="•"/>
            </a:pPr>
            <a:r>
              <a:rPr lang="en-US" sz="3600"/>
              <a:t>3 đỉnh là: A, B, C;</a:t>
            </a:r>
          </a:p>
          <a:p>
            <a:pPr marL="571500" indent="-571500" algn="just">
              <a:buFont typeface="Arial" panose="020B0604020202020204" pitchFamily="34" charset="0"/>
              <a:buChar char="•"/>
            </a:pPr>
            <a:r>
              <a:rPr lang="en-US" sz="3600"/>
              <a:t>3 cạnh là: AB, BC, CA;</a:t>
            </a:r>
          </a:p>
          <a:p>
            <a:pPr marL="571500" indent="-571500" algn="just">
              <a:buFont typeface="Arial" panose="020B0604020202020204" pitchFamily="34" charset="0"/>
              <a:buChar char="•"/>
            </a:pPr>
            <a:r>
              <a:rPr lang="en-US" sz="3600"/>
              <a:t>3 góc là: góc đỉnh A, góc đỉnh B, góc đỉnh C.</a:t>
            </a:r>
          </a:p>
        </p:txBody>
      </p:sp>
      <p:grpSp>
        <p:nvGrpSpPr>
          <p:cNvPr id="27" name="Group 26">
            <a:extLst>
              <a:ext uri="{FF2B5EF4-FFF2-40B4-BE49-F238E27FC236}">
                <a16:creationId xmlns:a16="http://schemas.microsoft.com/office/drawing/2014/main" id="{161B7A2A-5755-6477-7AB8-23690F27709E}"/>
              </a:ext>
            </a:extLst>
          </p:cNvPr>
          <p:cNvGrpSpPr/>
          <p:nvPr/>
        </p:nvGrpSpPr>
        <p:grpSpPr>
          <a:xfrm>
            <a:off x="1008228" y="0"/>
            <a:ext cx="3425035" cy="3014860"/>
            <a:chOff x="1284889" y="89013"/>
            <a:chExt cx="4198689" cy="3695863"/>
          </a:xfrm>
        </p:grpSpPr>
        <p:sp>
          <p:nvSpPr>
            <p:cNvPr id="5" name="Isosceles Triangle 4">
              <a:extLst>
                <a:ext uri="{FF2B5EF4-FFF2-40B4-BE49-F238E27FC236}">
                  <a16:creationId xmlns:a16="http://schemas.microsoft.com/office/drawing/2014/main" id="{C2A77C92-966D-78E8-33E2-758F474F2142}"/>
                </a:ext>
              </a:extLst>
            </p:cNvPr>
            <p:cNvSpPr/>
            <p:nvPr/>
          </p:nvSpPr>
          <p:spPr>
            <a:xfrm>
              <a:off x="1873875" y="692566"/>
              <a:ext cx="2696961" cy="2435325"/>
            </a:xfrm>
            <a:custGeom>
              <a:avLst/>
              <a:gdLst>
                <a:gd name="connsiteX0" fmla="*/ 0 w 2696961"/>
                <a:gd name="connsiteY0" fmla="*/ 2324966 h 2324966"/>
                <a:gd name="connsiteX1" fmla="*/ 1348481 w 2696961"/>
                <a:gd name="connsiteY1" fmla="*/ 0 h 2324966"/>
                <a:gd name="connsiteX2" fmla="*/ 2696961 w 2696961"/>
                <a:gd name="connsiteY2" fmla="*/ 2324966 h 2324966"/>
                <a:gd name="connsiteX3" fmla="*/ 0 w 2696961"/>
                <a:gd name="connsiteY3" fmla="*/ 2324966 h 2324966"/>
                <a:gd name="connsiteX0" fmla="*/ 0 w 2696961"/>
                <a:gd name="connsiteY0" fmla="*/ 2435325 h 2435325"/>
                <a:gd name="connsiteX1" fmla="*/ 891281 w 2696961"/>
                <a:gd name="connsiteY1" fmla="*/ 0 h 2435325"/>
                <a:gd name="connsiteX2" fmla="*/ 2696961 w 2696961"/>
                <a:gd name="connsiteY2" fmla="*/ 2435325 h 2435325"/>
                <a:gd name="connsiteX3" fmla="*/ 0 w 2696961"/>
                <a:gd name="connsiteY3" fmla="*/ 2435325 h 2435325"/>
              </a:gdLst>
              <a:ahLst/>
              <a:cxnLst>
                <a:cxn ang="0">
                  <a:pos x="connsiteX0" y="connsiteY0"/>
                </a:cxn>
                <a:cxn ang="0">
                  <a:pos x="connsiteX1" y="connsiteY1"/>
                </a:cxn>
                <a:cxn ang="0">
                  <a:pos x="connsiteX2" y="connsiteY2"/>
                </a:cxn>
                <a:cxn ang="0">
                  <a:pos x="connsiteX3" y="connsiteY3"/>
                </a:cxn>
              </a:cxnLst>
              <a:rect l="l" t="t" r="r" b="b"/>
              <a:pathLst>
                <a:path w="2696961" h="2435325">
                  <a:moveTo>
                    <a:pt x="0" y="2435325"/>
                  </a:moveTo>
                  <a:lnTo>
                    <a:pt x="891281" y="0"/>
                  </a:lnTo>
                  <a:lnTo>
                    <a:pt x="2696961" y="2435325"/>
                  </a:lnTo>
                  <a:lnTo>
                    <a:pt x="0" y="2435325"/>
                  </a:ln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2C4390A-8BFA-56B7-91F5-12661097DFBB}"/>
                </a:ext>
              </a:extLst>
            </p:cNvPr>
            <p:cNvGrpSpPr/>
            <p:nvPr/>
          </p:nvGrpSpPr>
          <p:grpSpPr>
            <a:xfrm>
              <a:off x="1284889" y="89013"/>
              <a:ext cx="4198689" cy="3695863"/>
              <a:chOff x="1284889" y="626603"/>
              <a:chExt cx="4198689" cy="3695863"/>
            </a:xfrm>
          </p:grpSpPr>
          <p:sp>
            <p:nvSpPr>
              <p:cNvPr id="7" name="TextBox 6">
                <a:extLst>
                  <a:ext uri="{FF2B5EF4-FFF2-40B4-BE49-F238E27FC236}">
                    <a16:creationId xmlns:a16="http://schemas.microsoft.com/office/drawing/2014/main" id="{48E612CB-383E-2D6B-8DC6-8901BAD5CD8A}"/>
                  </a:ext>
                </a:extLst>
              </p:cNvPr>
              <p:cNvSpPr txBox="1"/>
              <p:nvPr/>
            </p:nvSpPr>
            <p:spPr>
              <a:xfrm>
                <a:off x="1284889" y="3553843"/>
                <a:ext cx="993228" cy="707886"/>
              </a:xfrm>
              <a:prstGeom prst="rect">
                <a:avLst/>
              </a:prstGeom>
              <a:noFill/>
            </p:spPr>
            <p:txBody>
              <a:bodyPr wrap="square" rtlCol="0">
                <a:spAutoFit/>
              </a:bodyPr>
              <a:lstStyle/>
              <a:p>
                <a:r>
                  <a:rPr lang="en-US" sz="4000"/>
                  <a:t>B</a:t>
                </a:r>
              </a:p>
            </p:txBody>
          </p:sp>
          <p:sp>
            <p:nvSpPr>
              <p:cNvPr id="11" name="TextBox 10">
                <a:extLst>
                  <a:ext uri="{FF2B5EF4-FFF2-40B4-BE49-F238E27FC236}">
                    <a16:creationId xmlns:a16="http://schemas.microsoft.com/office/drawing/2014/main" id="{D326D63F-1447-5C87-4A53-6D30181C3A35}"/>
                  </a:ext>
                </a:extLst>
              </p:cNvPr>
              <p:cNvSpPr txBox="1"/>
              <p:nvPr/>
            </p:nvSpPr>
            <p:spPr>
              <a:xfrm>
                <a:off x="2916998" y="626603"/>
                <a:ext cx="993228" cy="707886"/>
              </a:xfrm>
              <a:prstGeom prst="rect">
                <a:avLst/>
              </a:prstGeom>
              <a:noFill/>
            </p:spPr>
            <p:txBody>
              <a:bodyPr wrap="square" rtlCol="0">
                <a:spAutoFit/>
              </a:bodyPr>
              <a:lstStyle/>
              <a:p>
                <a:r>
                  <a:rPr lang="en-US" sz="4000"/>
                  <a:t>A</a:t>
                </a:r>
              </a:p>
            </p:txBody>
          </p:sp>
          <p:sp>
            <p:nvSpPr>
              <p:cNvPr id="12" name="TextBox 11">
                <a:extLst>
                  <a:ext uri="{FF2B5EF4-FFF2-40B4-BE49-F238E27FC236}">
                    <a16:creationId xmlns:a16="http://schemas.microsoft.com/office/drawing/2014/main" id="{79F4978F-A3C1-B7F9-658A-53D458F42930}"/>
                  </a:ext>
                </a:extLst>
              </p:cNvPr>
              <p:cNvSpPr txBox="1"/>
              <p:nvPr/>
            </p:nvSpPr>
            <p:spPr>
              <a:xfrm>
                <a:off x="4490350" y="3614580"/>
                <a:ext cx="993228" cy="707886"/>
              </a:xfrm>
              <a:prstGeom prst="rect">
                <a:avLst/>
              </a:prstGeom>
              <a:noFill/>
            </p:spPr>
            <p:txBody>
              <a:bodyPr wrap="square" rtlCol="0">
                <a:spAutoFit/>
              </a:bodyPr>
              <a:lstStyle/>
              <a:p>
                <a:r>
                  <a:rPr lang="en-US" sz="4000"/>
                  <a:t>C</a:t>
                </a:r>
              </a:p>
            </p:txBody>
          </p:sp>
        </p:grpSp>
      </p:grpSp>
      <p:grpSp>
        <p:nvGrpSpPr>
          <p:cNvPr id="28" name="Group 27">
            <a:extLst>
              <a:ext uri="{FF2B5EF4-FFF2-40B4-BE49-F238E27FC236}">
                <a16:creationId xmlns:a16="http://schemas.microsoft.com/office/drawing/2014/main" id="{D2CAAD9C-4031-A8A0-63D3-87604FFEEBF8}"/>
              </a:ext>
            </a:extLst>
          </p:cNvPr>
          <p:cNvGrpSpPr/>
          <p:nvPr/>
        </p:nvGrpSpPr>
        <p:grpSpPr>
          <a:xfrm>
            <a:off x="7186571" y="0"/>
            <a:ext cx="4300579" cy="2607972"/>
            <a:chOff x="6576971" y="180568"/>
            <a:chExt cx="5843393" cy="3543571"/>
          </a:xfrm>
        </p:grpSpPr>
        <p:sp>
          <p:nvSpPr>
            <p:cNvPr id="8" name="Trapezoid 7">
              <a:extLst>
                <a:ext uri="{FF2B5EF4-FFF2-40B4-BE49-F238E27FC236}">
                  <a16:creationId xmlns:a16="http://schemas.microsoft.com/office/drawing/2014/main" id="{F24B573B-46CE-ED6F-674C-F57B4335AC70}"/>
                </a:ext>
              </a:extLst>
            </p:cNvPr>
            <p:cNvSpPr/>
            <p:nvPr/>
          </p:nvSpPr>
          <p:spPr>
            <a:xfrm>
              <a:off x="6885429" y="743467"/>
              <a:ext cx="4541707" cy="2333523"/>
            </a:xfrm>
            <a:custGeom>
              <a:avLst/>
              <a:gdLst>
                <a:gd name="connsiteX0" fmla="*/ 0 w 2560732"/>
                <a:gd name="connsiteY0" fmla="*/ 2384424 h 2384424"/>
                <a:gd name="connsiteX1" fmla="*/ 596106 w 2560732"/>
                <a:gd name="connsiteY1" fmla="*/ 0 h 2384424"/>
                <a:gd name="connsiteX2" fmla="*/ 1964626 w 2560732"/>
                <a:gd name="connsiteY2" fmla="*/ 0 h 2384424"/>
                <a:gd name="connsiteX3" fmla="*/ 2560732 w 2560732"/>
                <a:gd name="connsiteY3" fmla="*/ 2384424 h 2384424"/>
                <a:gd name="connsiteX4" fmla="*/ 0 w 2560732"/>
                <a:gd name="connsiteY4" fmla="*/ 2384424 h 2384424"/>
                <a:gd name="connsiteX0" fmla="*/ 0 w 2560732"/>
                <a:gd name="connsiteY0" fmla="*/ 2384424 h 2384424"/>
                <a:gd name="connsiteX1" fmla="*/ 596106 w 2560732"/>
                <a:gd name="connsiteY1" fmla="*/ 0 h 2384424"/>
                <a:gd name="connsiteX2" fmla="*/ 2516419 w 2560732"/>
                <a:gd name="connsiteY2" fmla="*/ 457200 h 2384424"/>
                <a:gd name="connsiteX3" fmla="*/ 2560732 w 2560732"/>
                <a:gd name="connsiteY3" fmla="*/ 2384424 h 2384424"/>
                <a:gd name="connsiteX4" fmla="*/ 0 w 2560732"/>
                <a:gd name="connsiteY4" fmla="*/ 2384424 h 2384424"/>
                <a:gd name="connsiteX0" fmla="*/ 0 w 2560732"/>
                <a:gd name="connsiteY0" fmla="*/ 2384424 h 2384424"/>
                <a:gd name="connsiteX1" fmla="*/ 596106 w 2560732"/>
                <a:gd name="connsiteY1" fmla="*/ 0 h 2384424"/>
                <a:gd name="connsiteX2" fmla="*/ 1838502 w 2560732"/>
                <a:gd name="connsiteY2" fmla="*/ 472966 h 2384424"/>
                <a:gd name="connsiteX3" fmla="*/ 2560732 w 2560732"/>
                <a:gd name="connsiteY3" fmla="*/ 2384424 h 2384424"/>
                <a:gd name="connsiteX4" fmla="*/ 0 w 2560732"/>
                <a:gd name="connsiteY4" fmla="*/ 2384424 h 238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32" h="2384424">
                  <a:moveTo>
                    <a:pt x="0" y="2384424"/>
                  </a:moveTo>
                  <a:lnTo>
                    <a:pt x="596106" y="0"/>
                  </a:lnTo>
                  <a:lnTo>
                    <a:pt x="1838502" y="472966"/>
                  </a:lnTo>
                  <a:lnTo>
                    <a:pt x="2560732" y="2384424"/>
                  </a:lnTo>
                  <a:lnTo>
                    <a:pt x="0" y="2384424"/>
                  </a:lnTo>
                  <a:close/>
                </a:path>
              </a:pathLst>
            </a:cu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771829-5ABD-E8D4-D1FF-926AFE640CCD}"/>
                </a:ext>
              </a:extLst>
            </p:cNvPr>
            <p:cNvSpPr txBox="1"/>
            <p:nvPr/>
          </p:nvSpPr>
          <p:spPr>
            <a:xfrm>
              <a:off x="6576971" y="3016253"/>
              <a:ext cx="993228" cy="707886"/>
            </a:xfrm>
            <a:prstGeom prst="rect">
              <a:avLst/>
            </a:prstGeom>
            <a:noFill/>
          </p:spPr>
          <p:txBody>
            <a:bodyPr wrap="square" rtlCol="0">
              <a:spAutoFit/>
            </a:bodyPr>
            <a:lstStyle/>
            <a:p>
              <a:r>
                <a:rPr lang="en-US" sz="4000"/>
                <a:t>Q</a:t>
              </a:r>
            </a:p>
          </p:txBody>
        </p:sp>
        <p:sp>
          <p:nvSpPr>
            <p:cNvPr id="24" name="TextBox 23">
              <a:extLst>
                <a:ext uri="{FF2B5EF4-FFF2-40B4-BE49-F238E27FC236}">
                  <a16:creationId xmlns:a16="http://schemas.microsoft.com/office/drawing/2014/main" id="{A03B75DC-FC2C-6FC4-ED6E-99050AB1D284}"/>
                </a:ext>
              </a:extLst>
            </p:cNvPr>
            <p:cNvSpPr txBox="1"/>
            <p:nvPr/>
          </p:nvSpPr>
          <p:spPr>
            <a:xfrm>
              <a:off x="6899155" y="180568"/>
              <a:ext cx="993228" cy="707886"/>
            </a:xfrm>
            <a:prstGeom prst="rect">
              <a:avLst/>
            </a:prstGeom>
            <a:noFill/>
          </p:spPr>
          <p:txBody>
            <a:bodyPr wrap="square" rtlCol="0">
              <a:spAutoFit/>
            </a:bodyPr>
            <a:lstStyle/>
            <a:p>
              <a:r>
                <a:rPr lang="en-US" sz="4000"/>
                <a:t>M</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1427136" y="2997600"/>
              <a:ext cx="993228" cy="707886"/>
            </a:xfrm>
            <a:prstGeom prst="rect">
              <a:avLst/>
            </a:prstGeom>
            <a:noFill/>
          </p:spPr>
          <p:txBody>
            <a:bodyPr wrap="square" rtlCol="0">
              <a:spAutoFit/>
            </a:bodyPr>
            <a:lstStyle/>
            <a:p>
              <a:r>
                <a:rPr lang="en-US" sz="4000"/>
                <a:t>P</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0175382" y="586257"/>
              <a:ext cx="993228" cy="707886"/>
            </a:xfrm>
            <a:prstGeom prst="rect">
              <a:avLst/>
            </a:prstGeom>
            <a:noFill/>
          </p:spPr>
          <p:txBody>
            <a:bodyPr wrap="square" rtlCol="0">
              <a:spAutoFit/>
            </a:bodyPr>
            <a:lstStyle/>
            <a:p>
              <a:r>
                <a:rPr lang="en-US" sz="4000"/>
                <a:t>N</a:t>
              </a:r>
            </a:p>
          </p:txBody>
        </p:sp>
      </p:grpSp>
      <p:sp>
        <p:nvSpPr>
          <p:cNvPr id="26" name="TextBox 25">
            <a:extLst>
              <a:ext uri="{FF2B5EF4-FFF2-40B4-BE49-F238E27FC236}">
                <a16:creationId xmlns:a16="http://schemas.microsoft.com/office/drawing/2014/main" id="{74681FF1-E416-53A0-2231-C982099E87F3}"/>
              </a:ext>
            </a:extLst>
          </p:cNvPr>
          <p:cNvSpPr txBox="1"/>
          <p:nvPr/>
        </p:nvSpPr>
        <p:spPr>
          <a:xfrm>
            <a:off x="6302573" y="2877380"/>
            <a:ext cx="5526502" cy="3970318"/>
          </a:xfrm>
          <a:prstGeom prst="rect">
            <a:avLst/>
          </a:prstGeom>
          <a:solidFill>
            <a:schemeClr val="bg1"/>
          </a:solidFill>
          <a:ln>
            <a:solidFill>
              <a:srgbClr val="92D050"/>
            </a:solidFill>
          </a:ln>
        </p:spPr>
        <p:txBody>
          <a:bodyPr wrap="square" rtlCol="0">
            <a:spAutoFit/>
          </a:bodyPr>
          <a:lstStyle/>
          <a:p>
            <a:pPr algn="just"/>
            <a:r>
              <a:rPr lang="en-US" sz="3600"/>
              <a:t>Hình tứ giác MNPQ có: </a:t>
            </a:r>
          </a:p>
          <a:p>
            <a:pPr marL="571500" indent="-571500" algn="just">
              <a:buFont typeface="Arial" panose="020B0604020202020204" pitchFamily="34" charset="0"/>
              <a:buChar char="•"/>
            </a:pPr>
            <a:r>
              <a:rPr lang="en-US" sz="3600"/>
              <a:t>4 đỉnh là: M, N, P, Q;</a:t>
            </a:r>
          </a:p>
          <a:p>
            <a:pPr marL="571500" indent="-571500" algn="just">
              <a:buFont typeface="Arial" panose="020B0604020202020204" pitchFamily="34" charset="0"/>
              <a:buChar char="•"/>
            </a:pPr>
            <a:r>
              <a:rPr lang="en-US" sz="3600"/>
              <a:t>4 cạnh là: MN, NP, PQ, QM;</a:t>
            </a:r>
          </a:p>
          <a:p>
            <a:pPr marL="571500" indent="-571500" algn="just">
              <a:buFont typeface="Arial" panose="020B0604020202020204" pitchFamily="34" charset="0"/>
              <a:buChar char="•"/>
            </a:pPr>
            <a:r>
              <a:rPr lang="en-US" sz="3600"/>
              <a:t>4 góc là: góc đỉnh M, góc đỉnh N, góc đỉnh P, góc đỉnh Q.</a:t>
            </a:r>
          </a:p>
        </p:txBody>
      </p:sp>
    </p:spTree>
    <p:extLst>
      <p:ext uri="{BB962C8B-B14F-4D97-AF65-F5344CB8AC3E}">
        <p14:creationId xmlns:p14="http://schemas.microsoft.com/office/powerpoint/2010/main" val="21300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left)">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xEl>
                                              <p:pRg st="1" end="1"/>
                                            </p:txEl>
                                          </p:spTgt>
                                        </p:tgtEl>
                                        <p:attrNameLst>
                                          <p:attrName>style.visibility</p:attrName>
                                        </p:attrNameLst>
                                      </p:cBhvr>
                                      <p:to>
                                        <p:strVal val="visible"/>
                                      </p:to>
                                    </p:set>
                                    <p:animEffect transition="in" filter="wipe(left)">
                                      <p:cBhvr>
                                        <p:cTn id="42" dur="500"/>
                                        <p:tgtEl>
                                          <p:spTgt spid="2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xEl>
                                              <p:pRg st="2" end="2"/>
                                            </p:txEl>
                                          </p:spTgt>
                                        </p:tgtEl>
                                        <p:attrNameLst>
                                          <p:attrName>style.visibility</p:attrName>
                                        </p:attrNameLst>
                                      </p:cBhvr>
                                      <p:to>
                                        <p:strVal val="visible"/>
                                      </p:to>
                                    </p:set>
                                    <p:animEffect transition="in" filter="wipe(left)">
                                      <p:cBhvr>
                                        <p:cTn id="47" dur="500"/>
                                        <p:tgtEl>
                                          <p:spTgt spid="2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6">
                                            <p:txEl>
                                              <p:pRg st="3" end="3"/>
                                            </p:txEl>
                                          </p:spTgt>
                                        </p:tgtEl>
                                        <p:attrNameLst>
                                          <p:attrName>style.visibility</p:attrName>
                                        </p:attrNameLst>
                                      </p:cBhvr>
                                      <p:to>
                                        <p:strVal val="visible"/>
                                      </p:to>
                                    </p:set>
                                    <p:animEffect transition="in" filter="wipe(left)">
                                      <p:cBhvr>
                                        <p:cTn id="5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787178" y="4347269"/>
            <a:ext cx="10699972" cy="144655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400"/>
              <a:t>Hình tam giác có 3 đỉnh, 3 cạnh, 3 góc.</a:t>
            </a:r>
          </a:p>
          <a:p>
            <a:pPr marL="571500" indent="-571500" algn="just">
              <a:buFont typeface="Arial" panose="020B0604020202020204" pitchFamily="34" charset="0"/>
              <a:buChar char="•"/>
            </a:pPr>
            <a:r>
              <a:rPr lang="en-US" sz="4400"/>
              <a:t>Hình tứ giác có 4 đỉnh, 4 cạnh, 4 góc.</a:t>
            </a:r>
          </a:p>
        </p:txBody>
      </p:sp>
      <p:grpSp>
        <p:nvGrpSpPr>
          <p:cNvPr id="27" name="Group 26">
            <a:extLst>
              <a:ext uri="{FF2B5EF4-FFF2-40B4-BE49-F238E27FC236}">
                <a16:creationId xmlns:a16="http://schemas.microsoft.com/office/drawing/2014/main" id="{161B7A2A-5755-6477-7AB8-23690F27709E}"/>
              </a:ext>
            </a:extLst>
          </p:cNvPr>
          <p:cNvGrpSpPr/>
          <p:nvPr/>
        </p:nvGrpSpPr>
        <p:grpSpPr>
          <a:xfrm>
            <a:off x="1008228" y="666750"/>
            <a:ext cx="3425035" cy="3014860"/>
            <a:chOff x="1284889" y="89013"/>
            <a:chExt cx="4198689" cy="3695863"/>
          </a:xfrm>
        </p:grpSpPr>
        <p:sp>
          <p:nvSpPr>
            <p:cNvPr id="5" name="Isosceles Triangle 4">
              <a:extLst>
                <a:ext uri="{FF2B5EF4-FFF2-40B4-BE49-F238E27FC236}">
                  <a16:creationId xmlns:a16="http://schemas.microsoft.com/office/drawing/2014/main" id="{C2A77C92-966D-78E8-33E2-758F474F2142}"/>
                </a:ext>
              </a:extLst>
            </p:cNvPr>
            <p:cNvSpPr/>
            <p:nvPr/>
          </p:nvSpPr>
          <p:spPr>
            <a:xfrm>
              <a:off x="1873875" y="692566"/>
              <a:ext cx="2696961" cy="2435325"/>
            </a:xfrm>
            <a:custGeom>
              <a:avLst/>
              <a:gdLst>
                <a:gd name="connsiteX0" fmla="*/ 0 w 2696961"/>
                <a:gd name="connsiteY0" fmla="*/ 2324966 h 2324966"/>
                <a:gd name="connsiteX1" fmla="*/ 1348481 w 2696961"/>
                <a:gd name="connsiteY1" fmla="*/ 0 h 2324966"/>
                <a:gd name="connsiteX2" fmla="*/ 2696961 w 2696961"/>
                <a:gd name="connsiteY2" fmla="*/ 2324966 h 2324966"/>
                <a:gd name="connsiteX3" fmla="*/ 0 w 2696961"/>
                <a:gd name="connsiteY3" fmla="*/ 2324966 h 2324966"/>
                <a:gd name="connsiteX0" fmla="*/ 0 w 2696961"/>
                <a:gd name="connsiteY0" fmla="*/ 2435325 h 2435325"/>
                <a:gd name="connsiteX1" fmla="*/ 891281 w 2696961"/>
                <a:gd name="connsiteY1" fmla="*/ 0 h 2435325"/>
                <a:gd name="connsiteX2" fmla="*/ 2696961 w 2696961"/>
                <a:gd name="connsiteY2" fmla="*/ 2435325 h 2435325"/>
                <a:gd name="connsiteX3" fmla="*/ 0 w 2696961"/>
                <a:gd name="connsiteY3" fmla="*/ 2435325 h 2435325"/>
              </a:gdLst>
              <a:ahLst/>
              <a:cxnLst>
                <a:cxn ang="0">
                  <a:pos x="connsiteX0" y="connsiteY0"/>
                </a:cxn>
                <a:cxn ang="0">
                  <a:pos x="connsiteX1" y="connsiteY1"/>
                </a:cxn>
                <a:cxn ang="0">
                  <a:pos x="connsiteX2" y="connsiteY2"/>
                </a:cxn>
                <a:cxn ang="0">
                  <a:pos x="connsiteX3" y="connsiteY3"/>
                </a:cxn>
              </a:cxnLst>
              <a:rect l="l" t="t" r="r" b="b"/>
              <a:pathLst>
                <a:path w="2696961" h="2435325">
                  <a:moveTo>
                    <a:pt x="0" y="2435325"/>
                  </a:moveTo>
                  <a:lnTo>
                    <a:pt x="891281" y="0"/>
                  </a:lnTo>
                  <a:lnTo>
                    <a:pt x="2696961" y="2435325"/>
                  </a:lnTo>
                  <a:lnTo>
                    <a:pt x="0" y="2435325"/>
                  </a:ln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2C4390A-8BFA-56B7-91F5-12661097DFBB}"/>
                </a:ext>
              </a:extLst>
            </p:cNvPr>
            <p:cNvGrpSpPr/>
            <p:nvPr/>
          </p:nvGrpSpPr>
          <p:grpSpPr>
            <a:xfrm>
              <a:off x="1284889" y="89013"/>
              <a:ext cx="4198689" cy="3695863"/>
              <a:chOff x="1284889" y="626603"/>
              <a:chExt cx="4198689" cy="3695863"/>
            </a:xfrm>
          </p:grpSpPr>
          <p:sp>
            <p:nvSpPr>
              <p:cNvPr id="7" name="TextBox 6">
                <a:extLst>
                  <a:ext uri="{FF2B5EF4-FFF2-40B4-BE49-F238E27FC236}">
                    <a16:creationId xmlns:a16="http://schemas.microsoft.com/office/drawing/2014/main" id="{48E612CB-383E-2D6B-8DC6-8901BAD5CD8A}"/>
                  </a:ext>
                </a:extLst>
              </p:cNvPr>
              <p:cNvSpPr txBox="1"/>
              <p:nvPr/>
            </p:nvSpPr>
            <p:spPr>
              <a:xfrm>
                <a:off x="1284889" y="3553843"/>
                <a:ext cx="993228" cy="707886"/>
              </a:xfrm>
              <a:prstGeom prst="rect">
                <a:avLst/>
              </a:prstGeom>
              <a:noFill/>
            </p:spPr>
            <p:txBody>
              <a:bodyPr wrap="square" rtlCol="0">
                <a:spAutoFit/>
              </a:bodyPr>
              <a:lstStyle/>
              <a:p>
                <a:r>
                  <a:rPr lang="en-US" sz="4000"/>
                  <a:t>B</a:t>
                </a:r>
              </a:p>
            </p:txBody>
          </p:sp>
          <p:sp>
            <p:nvSpPr>
              <p:cNvPr id="11" name="TextBox 10">
                <a:extLst>
                  <a:ext uri="{FF2B5EF4-FFF2-40B4-BE49-F238E27FC236}">
                    <a16:creationId xmlns:a16="http://schemas.microsoft.com/office/drawing/2014/main" id="{D326D63F-1447-5C87-4A53-6D30181C3A35}"/>
                  </a:ext>
                </a:extLst>
              </p:cNvPr>
              <p:cNvSpPr txBox="1"/>
              <p:nvPr/>
            </p:nvSpPr>
            <p:spPr>
              <a:xfrm>
                <a:off x="2916998" y="626603"/>
                <a:ext cx="993228" cy="707886"/>
              </a:xfrm>
              <a:prstGeom prst="rect">
                <a:avLst/>
              </a:prstGeom>
              <a:noFill/>
            </p:spPr>
            <p:txBody>
              <a:bodyPr wrap="square" rtlCol="0">
                <a:spAutoFit/>
              </a:bodyPr>
              <a:lstStyle/>
              <a:p>
                <a:r>
                  <a:rPr lang="en-US" sz="4000"/>
                  <a:t>A</a:t>
                </a:r>
              </a:p>
            </p:txBody>
          </p:sp>
          <p:sp>
            <p:nvSpPr>
              <p:cNvPr id="12" name="TextBox 11">
                <a:extLst>
                  <a:ext uri="{FF2B5EF4-FFF2-40B4-BE49-F238E27FC236}">
                    <a16:creationId xmlns:a16="http://schemas.microsoft.com/office/drawing/2014/main" id="{79F4978F-A3C1-B7F9-658A-53D458F42930}"/>
                  </a:ext>
                </a:extLst>
              </p:cNvPr>
              <p:cNvSpPr txBox="1"/>
              <p:nvPr/>
            </p:nvSpPr>
            <p:spPr>
              <a:xfrm>
                <a:off x="4490350" y="3614580"/>
                <a:ext cx="993228" cy="707886"/>
              </a:xfrm>
              <a:prstGeom prst="rect">
                <a:avLst/>
              </a:prstGeom>
              <a:noFill/>
            </p:spPr>
            <p:txBody>
              <a:bodyPr wrap="square" rtlCol="0">
                <a:spAutoFit/>
              </a:bodyPr>
              <a:lstStyle/>
              <a:p>
                <a:r>
                  <a:rPr lang="en-US" sz="4000"/>
                  <a:t>C</a:t>
                </a:r>
              </a:p>
            </p:txBody>
          </p:sp>
        </p:grpSp>
      </p:grpSp>
      <p:grpSp>
        <p:nvGrpSpPr>
          <p:cNvPr id="28" name="Group 27">
            <a:extLst>
              <a:ext uri="{FF2B5EF4-FFF2-40B4-BE49-F238E27FC236}">
                <a16:creationId xmlns:a16="http://schemas.microsoft.com/office/drawing/2014/main" id="{D2CAAD9C-4031-A8A0-63D3-87604FFEEBF8}"/>
              </a:ext>
            </a:extLst>
          </p:cNvPr>
          <p:cNvGrpSpPr/>
          <p:nvPr/>
        </p:nvGrpSpPr>
        <p:grpSpPr>
          <a:xfrm>
            <a:off x="7186571" y="666750"/>
            <a:ext cx="4300579" cy="2607972"/>
            <a:chOff x="6576971" y="180568"/>
            <a:chExt cx="5843393" cy="3543571"/>
          </a:xfrm>
        </p:grpSpPr>
        <p:sp>
          <p:nvSpPr>
            <p:cNvPr id="8" name="Trapezoid 7">
              <a:extLst>
                <a:ext uri="{FF2B5EF4-FFF2-40B4-BE49-F238E27FC236}">
                  <a16:creationId xmlns:a16="http://schemas.microsoft.com/office/drawing/2014/main" id="{F24B573B-46CE-ED6F-674C-F57B4335AC70}"/>
                </a:ext>
              </a:extLst>
            </p:cNvPr>
            <p:cNvSpPr/>
            <p:nvPr/>
          </p:nvSpPr>
          <p:spPr>
            <a:xfrm>
              <a:off x="6885429" y="743467"/>
              <a:ext cx="4541707" cy="2333523"/>
            </a:xfrm>
            <a:custGeom>
              <a:avLst/>
              <a:gdLst>
                <a:gd name="connsiteX0" fmla="*/ 0 w 2560732"/>
                <a:gd name="connsiteY0" fmla="*/ 2384424 h 2384424"/>
                <a:gd name="connsiteX1" fmla="*/ 596106 w 2560732"/>
                <a:gd name="connsiteY1" fmla="*/ 0 h 2384424"/>
                <a:gd name="connsiteX2" fmla="*/ 1964626 w 2560732"/>
                <a:gd name="connsiteY2" fmla="*/ 0 h 2384424"/>
                <a:gd name="connsiteX3" fmla="*/ 2560732 w 2560732"/>
                <a:gd name="connsiteY3" fmla="*/ 2384424 h 2384424"/>
                <a:gd name="connsiteX4" fmla="*/ 0 w 2560732"/>
                <a:gd name="connsiteY4" fmla="*/ 2384424 h 2384424"/>
                <a:gd name="connsiteX0" fmla="*/ 0 w 2560732"/>
                <a:gd name="connsiteY0" fmla="*/ 2384424 h 2384424"/>
                <a:gd name="connsiteX1" fmla="*/ 596106 w 2560732"/>
                <a:gd name="connsiteY1" fmla="*/ 0 h 2384424"/>
                <a:gd name="connsiteX2" fmla="*/ 2516419 w 2560732"/>
                <a:gd name="connsiteY2" fmla="*/ 457200 h 2384424"/>
                <a:gd name="connsiteX3" fmla="*/ 2560732 w 2560732"/>
                <a:gd name="connsiteY3" fmla="*/ 2384424 h 2384424"/>
                <a:gd name="connsiteX4" fmla="*/ 0 w 2560732"/>
                <a:gd name="connsiteY4" fmla="*/ 2384424 h 2384424"/>
                <a:gd name="connsiteX0" fmla="*/ 0 w 2560732"/>
                <a:gd name="connsiteY0" fmla="*/ 2384424 h 2384424"/>
                <a:gd name="connsiteX1" fmla="*/ 596106 w 2560732"/>
                <a:gd name="connsiteY1" fmla="*/ 0 h 2384424"/>
                <a:gd name="connsiteX2" fmla="*/ 1838502 w 2560732"/>
                <a:gd name="connsiteY2" fmla="*/ 472966 h 2384424"/>
                <a:gd name="connsiteX3" fmla="*/ 2560732 w 2560732"/>
                <a:gd name="connsiteY3" fmla="*/ 2384424 h 2384424"/>
                <a:gd name="connsiteX4" fmla="*/ 0 w 2560732"/>
                <a:gd name="connsiteY4" fmla="*/ 2384424 h 238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732" h="2384424">
                  <a:moveTo>
                    <a:pt x="0" y="2384424"/>
                  </a:moveTo>
                  <a:lnTo>
                    <a:pt x="596106" y="0"/>
                  </a:lnTo>
                  <a:lnTo>
                    <a:pt x="1838502" y="472966"/>
                  </a:lnTo>
                  <a:lnTo>
                    <a:pt x="2560732" y="2384424"/>
                  </a:lnTo>
                  <a:lnTo>
                    <a:pt x="0" y="2384424"/>
                  </a:lnTo>
                  <a:close/>
                </a:path>
              </a:pathLst>
            </a:cu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771829-5ABD-E8D4-D1FF-926AFE640CCD}"/>
                </a:ext>
              </a:extLst>
            </p:cNvPr>
            <p:cNvSpPr txBox="1"/>
            <p:nvPr/>
          </p:nvSpPr>
          <p:spPr>
            <a:xfrm>
              <a:off x="6576971" y="3016253"/>
              <a:ext cx="993228" cy="707886"/>
            </a:xfrm>
            <a:prstGeom prst="rect">
              <a:avLst/>
            </a:prstGeom>
            <a:noFill/>
          </p:spPr>
          <p:txBody>
            <a:bodyPr wrap="square" rtlCol="0">
              <a:spAutoFit/>
            </a:bodyPr>
            <a:lstStyle/>
            <a:p>
              <a:r>
                <a:rPr lang="en-US" sz="4000"/>
                <a:t>Q</a:t>
              </a:r>
            </a:p>
          </p:txBody>
        </p:sp>
        <p:sp>
          <p:nvSpPr>
            <p:cNvPr id="24" name="TextBox 23">
              <a:extLst>
                <a:ext uri="{FF2B5EF4-FFF2-40B4-BE49-F238E27FC236}">
                  <a16:creationId xmlns:a16="http://schemas.microsoft.com/office/drawing/2014/main" id="{A03B75DC-FC2C-6FC4-ED6E-99050AB1D284}"/>
                </a:ext>
              </a:extLst>
            </p:cNvPr>
            <p:cNvSpPr txBox="1"/>
            <p:nvPr/>
          </p:nvSpPr>
          <p:spPr>
            <a:xfrm>
              <a:off x="6899155" y="180568"/>
              <a:ext cx="993228" cy="707886"/>
            </a:xfrm>
            <a:prstGeom prst="rect">
              <a:avLst/>
            </a:prstGeom>
            <a:noFill/>
          </p:spPr>
          <p:txBody>
            <a:bodyPr wrap="square" rtlCol="0">
              <a:spAutoFit/>
            </a:bodyPr>
            <a:lstStyle/>
            <a:p>
              <a:r>
                <a:rPr lang="en-US" sz="4000"/>
                <a:t>M</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1427136" y="2997600"/>
              <a:ext cx="993228" cy="707886"/>
            </a:xfrm>
            <a:prstGeom prst="rect">
              <a:avLst/>
            </a:prstGeom>
            <a:noFill/>
          </p:spPr>
          <p:txBody>
            <a:bodyPr wrap="square" rtlCol="0">
              <a:spAutoFit/>
            </a:bodyPr>
            <a:lstStyle/>
            <a:p>
              <a:r>
                <a:rPr lang="en-US" sz="4000"/>
                <a:t>P</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0175382" y="586257"/>
              <a:ext cx="993228" cy="707886"/>
            </a:xfrm>
            <a:prstGeom prst="rect">
              <a:avLst/>
            </a:prstGeom>
            <a:noFill/>
          </p:spPr>
          <p:txBody>
            <a:bodyPr wrap="square" rtlCol="0">
              <a:spAutoFit/>
            </a:bodyPr>
            <a:lstStyle/>
            <a:p>
              <a:r>
                <a:rPr lang="en-US" sz="4000"/>
                <a:t>N</a:t>
              </a:r>
            </a:p>
          </p:txBody>
        </p:sp>
      </p:grpSp>
    </p:spTree>
    <p:extLst>
      <p:ext uri="{BB962C8B-B14F-4D97-AF65-F5344CB8AC3E}">
        <p14:creationId xmlns:p14="http://schemas.microsoft.com/office/powerpoint/2010/main" val="386176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2FCEE-DA58-3EAD-3146-5891B6E31638}"/>
              </a:ext>
            </a:extLst>
          </p:cNvPr>
          <p:cNvPicPr>
            <a:picLocks noChangeAspect="1"/>
          </p:cNvPicPr>
          <p:nvPr/>
        </p:nvPicPr>
        <p:blipFill>
          <a:blip r:embed="rId4"/>
          <a:stretch>
            <a:fillRect/>
          </a:stretch>
        </p:blipFill>
        <p:spPr>
          <a:xfrm>
            <a:off x="77764" y="898356"/>
            <a:ext cx="2883494" cy="2964089"/>
          </a:xfrm>
          <a:prstGeom prst="rect">
            <a:avLst/>
          </a:prstGeom>
        </p:spPr>
      </p:pic>
      <p:sp>
        <p:nvSpPr>
          <p:cNvPr id="6" name="TextBox 5">
            <a:extLst>
              <a:ext uri="{FF2B5EF4-FFF2-40B4-BE49-F238E27FC236}">
                <a16:creationId xmlns:a16="http://schemas.microsoft.com/office/drawing/2014/main" id="{0A38899C-C623-965A-FE15-63E205F7BB62}"/>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Hoạt động</a:t>
            </a:r>
          </a:p>
        </p:txBody>
      </p:sp>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5"/>
          <a:stretch>
            <a:fillRect/>
          </a:stretch>
        </p:blipFill>
        <p:spPr>
          <a:xfrm>
            <a:off x="479504" y="2564712"/>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4875" y="0"/>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584775"/>
            </a:xfrm>
            <a:prstGeom prst="rect">
              <a:avLst/>
            </a:prstGeom>
            <a:noFill/>
          </p:spPr>
          <p:txBody>
            <a:bodyPr wrap="square" rtlCol="0">
              <a:spAutoFit/>
            </a:bodyPr>
            <a:lstStyle/>
            <a:p>
              <a:pPr algn="just"/>
              <a:r>
                <a:rPr lang="en-US" sz="3200"/>
                <a:t>Nêu tên các đỉnh và các cạnh của mỗi hình theo mẫu.</a:t>
              </a:r>
            </a:p>
          </p:txBody>
        </p:sp>
      </p:grpSp>
      <p:graphicFrame>
        <p:nvGraphicFramePr>
          <p:cNvPr id="7" name="Table 9">
            <a:extLst>
              <a:ext uri="{FF2B5EF4-FFF2-40B4-BE49-F238E27FC236}">
                <a16:creationId xmlns:a16="http://schemas.microsoft.com/office/drawing/2014/main" id="{74A779E0-AFDB-CCBB-A1C9-C5B05A0C5078}"/>
              </a:ext>
            </a:extLst>
          </p:cNvPr>
          <p:cNvGraphicFramePr>
            <a:graphicFrameLocks noGrp="1"/>
          </p:cNvGraphicFramePr>
          <p:nvPr>
            <p:extLst>
              <p:ext uri="{D42A27DB-BD31-4B8C-83A1-F6EECF244321}">
                <p14:modId xmlns:p14="http://schemas.microsoft.com/office/powerpoint/2010/main" val="1558544817"/>
              </p:ext>
            </p:extLst>
          </p:nvPr>
        </p:nvGraphicFramePr>
        <p:xfrm>
          <a:off x="364875" y="1091029"/>
          <a:ext cx="11432088" cy="5577840"/>
        </p:xfrm>
        <a:graphic>
          <a:graphicData uri="http://schemas.openxmlformats.org/drawingml/2006/table">
            <a:tbl>
              <a:tblPr firstRow="1" bandRow="1">
                <a:tableStyleId>{A44A9C77-A8A4-4D1C-BC68-1706C802DA68}</a:tableStyleId>
              </a:tblPr>
              <a:tblGrid>
                <a:gridCol w="2858022">
                  <a:extLst>
                    <a:ext uri="{9D8B030D-6E8A-4147-A177-3AD203B41FA5}">
                      <a16:colId xmlns:a16="http://schemas.microsoft.com/office/drawing/2014/main" val="327769163"/>
                    </a:ext>
                  </a:extLst>
                </a:gridCol>
                <a:gridCol w="2858022">
                  <a:extLst>
                    <a:ext uri="{9D8B030D-6E8A-4147-A177-3AD203B41FA5}">
                      <a16:colId xmlns:a16="http://schemas.microsoft.com/office/drawing/2014/main" val="202284841"/>
                    </a:ext>
                  </a:extLst>
                </a:gridCol>
                <a:gridCol w="2858022">
                  <a:extLst>
                    <a:ext uri="{9D8B030D-6E8A-4147-A177-3AD203B41FA5}">
                      <a16:colId xmlns:a16="http://schemas.microsoft.com/office/drawing/2014/main" val="1331630479"/>
                    </a:ext>
                  </a:extLst>
                </a:gridCol>
                <a:gridCol w="2858022">
                  <a:extLst>
                    <a:ext uri="{9D8B030D-6E8A-4147-A177-3AD203B41FA5}">
                      <a16:colId xmlns:a16="http://schemas.microsoft.com/office/drawing/2014/main" val="1785675614"/>
                    </a:ext>
                  </a:extLst>
                </a:gridCol>
              </a:tblGrid>
              <a:tr h="3200400">
                <a:tc>
                  <a:txBody>
                    <a:bodyPr/>
                    <a:lstStyle/>
                    <a:p>
                      <a:pPr algn="ctr"/>
                      <a:endParaRPr lang="en-US" sz="4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US" sz="4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433839"/>
                  </a:ext>
                </a:extLst>
              </a:tr>
              <a:tr h="1188720">
                <a:tc>
                  <a:txBody>
                    <a:bodyPr/>
                    <a:lstStyle/>
                    <a:p>
                      <a:pPr algn="ctr"/>
                      <a:r>
                        <a:rPr lang="en-US" sz="3600"/>
                        <a:t>Các đỉnh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3600"/>
                        <a:t>M, N,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D, E, 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A, B, C, 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4461197"/>
                  </a:ext>
                </a:extLst>
              </a:tr>
              <a:tr h="1188720">
                <a:tc>
                  <a:txBody>
                    <a:bodyPr/>
                    <a:lstStyle/>
                    <a:p>
                      <a:pPr algn="ctr"/>
                      <a:r>
                        <a:rPr lang="en-US" sz="3600"/>
                        <a:t>Các cạnh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3600"/>
                        <a:t>MN, NP,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DE, EG, GD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AB, BC, </a:t>
                      </a:r>
                    </a:p>
                    <a:p>
                      <a:pPr algn="ctr"/>
                      <a:r>
                        <a:rPr lang="en-US" sz="3600"/>
                        <a:t>CD, 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7869276"/>
                  </a:ext>
                </a:extLst>
              </a:tr>
            </a:tbl>
          </a:graphicData>
        </a:graphic>
      </p:graphicFrame>
      <p:pic>
        <p:nvPicPr>
          <p:cNvPr id="16" name="Picture 15">
            <a:extLst>
              <a:ext uri="{FF2B5EF4-FFF2-40B4-BE49-F238E27FC236}">
                <a16:creationId xmlns:a16="http://schemas.microsoft.com/office/drawing/2014/main" id="{9960E817-D9BE-8D87-DB64-B5AC645CF9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266368" y="1091028"/>
            <a:ext cx="2681957" cy="3138071"/>
          </a:xfrm>
          <a:prstGeom prst="rect">
            <a:avLst/>
          </a:prstGeom>
          <a:ln>
            <a:noFill/>
          </a:ln>
          <a:effectLst>
            <a:softEdge rad="112500"/>
          </a:effectLst>
        </p:spPr>
      </p:pic>
      <p:pic>
        <p:nvPicPr>
          <p:cNvPr id="18" name="Picture 17">
            <a:extLst>
              <a:ext uri="{FF2B5EF4-FFF2-40B4-BE49-F238E27FC236}">
                <a16:creationId xmlns:a16="http://schemas.microsoft.com/office/drawing/2014/main" id="{2C6915B7-A5F5-D861-A9C7-AC62CB1653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6163896" y="1195801"/>
            <a:ext cx="2685922" cy="2928523"/>
          </a:xfrm>
          <a:prstGeom prst="rect">
            <a:avLst/>
          </a:prstGeom>
          <a:ln>
            <a:noFill/>
          </a:ln>
          <a:effectLst>
            <a:softEdge rad="112500"/>
          </a:effectLst>
        </p:spPr>
      </p:pic>
      <p:pic>
        <p:nvPicPr>
          <p:cNvPr id="20" name="Picture 19">
            <a:extLst>
              <a:ext uri="{FF2B5EF4-FFF2-40B4-BE49-F238E27FC236}">
                <a16:creationId xmlns:a16="http://schemas.microsoft.com/office/drawing/2014/main" id="{44FB188B-7A8F-D42D-D9B4-6927F9F6965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Layer>
                </a14:imgProps>
              </a:ext>
            </a:extLst>
          </a:blip>
          <a:stretch>
            <a:fillRect/>
          </a:stretch>
        </p:blipFill>
        <p:spPr>
          <a:xfrm>
            <a:off x="9065389" y="1242028"/>
            <a:ext cx="2497961" cy="2987071"/>
          </a:xfrm>
          <a:prstGeom prst="rect">
            <a:avLst/>
          </a:prstGeom>
          <a:ln>
            <a:noFill/>
          </a:ln>
          <a:effectLst>
            <a:softEdge rad="112500"/>
          </a:effectLst>
        </p:spPr>
      </p:pic>
      <p:sp>
        <p:nvSpPr>
          <p:cNvPr id="21" name="Rectangle: Rounded Corners 20">
            <a:extLst>
              <a:ext uri="{FF2B5EF4-FFF2-40B4-BE49-F238E27FC236}">
                <a16:creationId xmlns:a16="http://schemas.microsoft.com/office/drawing/2014/main" id="{B648351C-A96D-89D5-B733-C5E79AFDC9C9}"/>
              </a:ext>
            </a:extLst>
          </p:cNvPr>
          <p:cNvSpPr/>
          <p:nvPr/>
        </p:nvSpPr>
        <p:spPr>
          <a:xfrm>
            <a:off x="3328581" y="4405728"/>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64E21B8-DDA7-B65C-52A5-D0C056C7ABE5}"/>
              </a:ext>
            </a:extLst>
          </p:cNvPr>
          <p:cNvSpPr/>
          <p:nvPr/>
        </p:nvSpPr>
        <p:spPr>
          <a:xfrm>
            <a:off x="6191974" y="4387545"/>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2970E2B-8D93-3A20-E899-3289B2DBD4C9}"/>
              </a:ext>
            </a:extLst>
          </p:cNvPr>
          <p:cNvSpPr/>
          <p:nvPr/>
        </p:nvSpPr>
        <p:spPr>
          <a:xfrm>
            <a:off x="8994468" y="4405728"/>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4B3CA1F3-E0E2-C356-2C65-A3EB0A5D795E}"/>
              </a:ext>
            </a:extLst>
          </p:cNvPr>
          <p:cNvSpPr/>
          <p:nvPr/>
        </p:nvSpPr>
        <p:spPr>
          <a:xfrm>
            <a:off x="3342568" y="5556348"/>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1D51511-5A55-73EE-89A9-371992C53694}"/>
              </a:ext>
            </a:extLst>
          </p:cNvPr>
          <p:cNvSpPr/>
          <p:nvPr/>
        </p:nvSpPr>
        <p:spPr>
          <a:xfrm>
            <a:off x="6163896" y="5573225"/>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147B1D0-6CD4-04E9-6253-8419A8EF74A0}"/>
              </a:ext>
            </a:extLst>
          </p:cNvPr>
          <p:cNvSpPr/>
          <p:nvPr/>
        </p:nvSpPr>
        <p:spPr>
          <a:xfrm>
            <a:off x="9061424" y="5590102"/>
            <a:ext cx="2619744"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34396" y="404255"/>
            <a:ext cx="11432087" cy="1376958"/>
            <a:chOff x="842010" y="518160"/>
            <a:chExt cx="11432087" cy="1376958"/>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1200329"/>
            </a:xfrm>
            <a:prstGeom prst="rect">
              <a:avLst/>
            </a:prstGeom>
            <a:noFill/>
          </p:spPr>
          <p:txBody>
            <a:bodyPr wrap="square" rtlCol="0">
              <a:spAutoFit/>
            </a:bodyPr>
            <a:lstStyle/>
            <a:p>
              <a:pPr algn="just"/>
              <a:r>
                <a:rPr lang="en-US" sz="3600"/>
                <a:t>Nêu tên các hình tam giác và hình tứ giác có trong hình dưới đây:</a:t>
              </a:r>
            </a:p>
          </p:txBody>
        </p:sp>
      </p:grpSp>
      <p:grpSp>
        <p:nvGrpSpPr>
          <p:cNvPr id="25" name="Group 24">
            <a:extLst>
              <a:ext uri="{FF2B5EF4-FFF2-40B4-BE49-F238E27FC236}">
                <a16:creationId xmlns:a16="http://schemas.microsoft.com/office/drawing/2014/main" id="{E3370849-2901-113A-61EA-F657E90DA20A}"/>
              </a:ext>
            </a:extLst>
          </p:cNvPr>
          <p:cNvGrpSpPr/>
          <p:nvPr/>
        </p:nvGrpSpPr>
        <p:grpSpPr>
          <a:xfrm>
            <a:off x="5810250" y="2381250"/>
            <a:ext cx="5600700" cy="2857500"/>
            <a:chOff x="5810250" y="2381250"/>
            <a:chExt cx="5600700" cy="2857500"/>
          </a:xfrm>
        </p:grpSpPr>
        <p:sp>
          <p:nvSpPr>
            <p:cNvPr id="9" name="Trapezoid 8">
              <a:extLst>
                <a:ext uri="{FF2B5EF4-FFF2-40B4-BE49-F238E27FC236}">
                  <a16:creationId xmlns:a16="http://schemas.microsoft.com/office/drawing/2014/main" id="{48A695A6-DC48-659A-FF33-52A65F537F56}"/>
                </a:ext>
              </a:extLst>
            </p:cNvPr>
            <p:cNvSpPr/>
            <p:nvPr/>
          </p:nvSpPr>
          <p:spPr>
            <a:xfrm>
              <a:off x="5810250" y="2400300"/>
              <a:ext cx="5600700" cy="2838450"/>
            </a:xfrm>
            <a:prstGeom prst="trapezoi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9B04514-6C48-559F-D2B9-88BCDF4B10F5}"/>
                </a:ext>
              </a:extLst>
            </p:cNvPr>
            <p:cNvCxnSpPr>
              <a:cxnSpLocks/>
              <a:endCxn id="9" idx="2"/>
            </p:cNvCxnSpPr>
            <p:nvPr/>
          </p:nvCxnSpPr>
          <p:spPr>
            <a:xfrm>
              <a:off x="6521939" y="2400300"/>
              <a:ext cx="2088661" cy="2838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2ABE6E-63E1-4E93-C26B-D073BB7F2109}"/>
                </a:ext>
              </a:extLst>
            </p:cNvPr>
            <p:cNvCxnSpPr>
              <a:cxnSpLocks/>
            </p:cNvCxnSpPr>
            <p:nvPr/>
          </p:nvCxnSpPr>
          <p:spPr>
            <a:xfrm flipH="1">
              <a:off x="8610600" y="2381250"/>
              <a:ext cx="2095500" cy="2857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298199D-B69A-DD00-C4A1-79067CFBD11E}"/>
              </a:ext>
            </a:extLst>
          </p:cNvPr>
          <p:cNvSpPr txBox="1"/>
          <p:nvPr/>
        </p:nvSpPr>
        <p:spPr>
          <a:xfrm>
            <a:off x="5995103" y="1869018"/>
            <a:ext cx="810215" cy="577450"/>
          </a:xfrm>
          <a:prstGeom prst="rect">
            <a:avLst/>
          </a:prstGeom>
          <a:noFill/>
        </p:spPr>
        <p:txBody>
          <a:bodyPr wrap="square" rtlCol="0">
            <a:spAutoFit/>
          </a:bodyPr>
          <a:lstStyle/>
          <a:p>
            <a:r>
              <a:rPr lang="en-US" sz="4000"/>
              <a:t>A</a:t>
            </a:r>
          </a:p>
        </p:txBody>
      </p:sp>
      <p:sp>
        <p:nvSpPr>
          <p:cNvPr id="28" name="TextBox 27">
            <a:extLst>
              <a:ext uri="{FF2B5EF4-FFF2-40B4-BE49-F238E27FC236}">
                <a16:creationId xmlns:a16="http://schemas.microsoft.com/office/drawing/2014/main" id="{D435CBD6-8911-07C4-4D0F-3A08F24D2B7C}"/>
              </a:ext>
            </a:extLst>
          </p:cNvPr>
          <p:cNvSpPr txBox="1"/>
          <p:nvPr/>
        </p:nvSpPr>
        <p:spPr>
          <a:xfrm>
            <a:off x="10706100" y="1803800"/>
            <a:ext cx="810215" cy="707886"/>
          </a:xfrm>
          <a:prstGeom prst="rect">
            <a:avLst/>
          </a:prstGeom>
          <a:noFill/>
        </p:spPr>
        <p:txBody>
          <a:bodyPr wrap="square" rtlCol="0">
            <a:spAutoFit/>
          </a:bodyPr>
          <a:lstStyle/>
          <a:p>
            <a:r>
              <a:rPr lang="en-US" sz="4000"/>
              <a:t>B</a:t>
            </a:r>
          </a:p>
        </p:txBody>
      </p:sp>
      <p:sp>
        <p:nvSpPr>
          <p:cNvPr id="29" name="TextBox 28">
            <a:extLst>
              <a:ext uri="{FF2B5EF4-FFF2-40B4-BE49-F238E27FC236}">
                <a16:creationId xmlns:a16="http://schemas.microsoft.com/office/drawing/2014/main" id="{35474699-BD7B-0256-F875-FC048203A11C}"/>
              </a:ext>
            </a:extLst>
          </p:cNvPr>
          <p:cNvSpPr txBox="1"/>
          <p:nvPr/>
        </p:nvSpPr>
        <p:spPr>
          <a:xfrm>
            <a:off x="11340456" y="5238750"/>
            <a:ext cx="810215" cy="707886"/>
          </a:xfrm>
          <a:prstGeom prst="rect">
            <a:avLst/>
          </a:prstGeom>
          <a:noFill/>
        </p:spPr>
        <p:txBody>
          <a:bodyPr wrap="square" rtlCol="0">
            <a:spAutoFit/>
          </a:bodyPr>
          <a:lstStyle/>
          <a:p>
            <a:r>
              <a:rPr lang="en-US" sz="4000"/>
              <a:t>E</a:t>
            </a:r>
          </a:p>
        </p:txBody>
      </p:sp>
      <p:sp>
        <p:nvSpPr>
          <p:cNvPr id="30" name="TextBox 29">
            <a:extLst>
              <a:ext uri="{FF2B5EF4-FFF2-40B4-BE49-F238E27FC236}">
                <a16:creationId xmlns:a16="http://schemas.microsoft.com/office/drawing/2014/main" id="{73F35517-34C6-63AD-662C-22A89B4E4FED}"/>
              </a:ext>
            </a:extLst>
          </p:cNvPr>
          <p:cNvSpPr txBox="1"/>
          <p:nvPr/>
        </p:nvSpPr>
        <p:spPr>
          <a:xfrm>
            <a:off x="8381142" y="5238750"/>
            <a:ext cx="810215" cy="707886"/>
          </a:xfrm>
          <a:prstGeom prst="rect">
            <a:avLst/>
          </a:prstGeom>
          <a:noFill/>
        </p:spPr>
        <p:txBody>
          <a:bodyPr wrap="square" rtlCol="0">
            <a:spAutoFit/>
          </a:bodyPr>
          <a:lstStyle/>
          <a:p>
            <a:r>
              <a:rPr lang="en-US" sz="4000"/>
              <a:t>C</a:t>
            </a:r>
          </a:p>
        </p:txBody>
      </p:sp>
      <p:sp>
        <p:nvSpPr>
          <p:cNvPr id="31" name="TextBox 30">
            <a:extLst>
              <a:ext uri="{FF2B5EF4-FFF2-40B4-BE49-F238E27FC236}">
                <a16:creationId xmlns:a16="http://schemas.microsoft.com/office/drawing/2014/main" id="{715DE2BA-5E17-2179-ECC5-F6717EBDA50C}"/>
              </a:ext>
            </a:extLst>
          </p:cNvPr>
          <p:cNvSpPr txBox="1"/>
          <p:nvPr/>
        </p:nvSpPr>
        <p:spPr>
          <a:xfrm>
            <a:off x="5421828" y="5238750"/>
            <a:ext cx="810215" cy="707886"/>
          </a:xfrm>
          <a:prstGeom prst="rect">
            <a:avLst/>
          </a:prstGeom>
          <a:noFill/>
        </p:spPr>
        <p:txBody>
          <a:bodyPr wrap="square" rtlCol="0">
            <a:spAutoFit/>
          </a:bodyPr>
          <a:lstStyle/>
          <a:p>
            <a:r>
              <a:rPr lang="en-US" sz="4000"/>
              <a:t>D</a:t>
            </a:r>
          </a:p>
        </p:txBody>
      </p:sp>
      <p:sp>
        <p:nvSpPr>
          <p:cNvPr id="7" name="TextBox 6">
            <a:extLst>
              <a:ext uri="{FF2B5EF4-FFF2-40B4-BE49-F238E27FC236}">
                <a16:creationId xmlns:a16="http://schemas.microsoft.com/office/drawing/2014/main" id="{743D6B6C-747C-3FF5-C407-88626F7AB49C}"/>
              </a:ext>
            </a:extLst>
          </p:cNvPr>
          <p:cNvSpPr txBox="1"/>
          <p:nvPr/>
        </p:nvSpPr>
        <p:spPr>
          <a:xfrm>
            <a:off x="995556" y="2757696"/>
            <a:ext cx="4212857" cy="2123658"/>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400"/>
              <a:t>Hình tam giác ACD, ABC, BCE.</a:t>
            </a:r>
          </a:p>
        </p:txBody>
      </p:sp>
      <p:sp>
        <p:nvSpPr>
          <p:cNvPr id="8" name="Isosceles Triangle 7">
            <a:extLst>
              <a:ext uri="{FF2B5EF4-FFF2-40B4-BE49-F238E27FC236}">
                <a16:creationId xmlns:a16="http://schemas.microsoft.com/office/drawing/2014/main" id="{A961FA69-DBB6-70CA-4C65-1A7EB54D9C46}"/>
              </a:ext>
            </a:extLst>
          </p:cNvPr>
          <p:cNvSpPr/>
          <p:nvPr/>
        </p:nvSpPr>
        <p:spPr>
          <a:xfrm>
            <a:off x="5825739" y="2447596"/>
            <a:ext cx="2724858" cy="2755812"/>
          </a:xfrm>
          <a:custGeom>
            <a:avLst/>
            <a:gdLst>
              <a:gd name="connsiteX0" fmla="*/ 0 w 2142582"/>
              <a:gd name="connsiteY0" fmla="*/ 2838450 h 2838450"/>
              <a:gd name="connsiteX1" fmla="*/ 1071291 w 2142582"/>
              <a:gd name="connsiteY1" fmla="*/ 0 h 2838450"/>
              <a:gd name="connsiteX2" fmla="*/ 2142582 w 2142582"/>
              <a:gd name="connsiteY2" fmla="*/ 2838450 h 2838450"/>
              <a:gd name="connsiteX3" fmla="*/ 0 w 2142582"/>
              <a:gd name="connsiteY3" fmla="*/ 2838450 h 2838450"/>
              <a:gd name="connsiteX0" fmla="*/ 0 w 3151575"/>
              <a:gd name="connsiteY0" fmla="*/ 2838450 h 2838450"/>
              <a:gd name="connsiteX1" fmla="*/ 1071291 w 3151575"/>
              <a:gd name="connsiteY1" fmla="*/ 0 h 2838450"/>
              <a:gd name="connsiteX2" fmla="*/ 3151575 w 3151575"/>
              <a:gd name="connsiteY2" fmla="*/ 2838450 h 2838450"/>
              <a:gd name="connsiteX3" fmla="*/ 0 w 3151575"/>
              <a:gd name="connsiteY3" fmla="*/ 2838450 h 2838450"/>
              <a:gd name="connsiteX0" fmla="*/ 0 w 2788968"/>
              <a:gd name="connsiteY0" fmla="*/ 2791153 h 2838450"/>
              <a:gd name="connsiteX1" fmla="*/ 708684 w 2788968"/>
              <a:gd name="connsiteY1" fmla="*/ 0 h 2838450"/>
              <a:gd name="connsiteX2" fmla="*/ 2788968 w 2788968"/>
              <a:gd name="connsiteY2" fmla="*/ 2838450 h 2838450"/>
              <a:gd name="connsiteX3" fmla="*/ 0 w 2788968"/>
              <a:gd name="connsiteY3" fmla="*/ 2791153 h 2838450"/>
              <a:gd name="connsiteX0" fmla="*/ 0 w 2741672"/>
              <a:gd name="connsiteY0" fmla="*/ 2838449 h 2838450"/>
              <a:gd name="connsiteX1" fmla="*/ 661388 w 2741672"/>
              <a:gd name="connsiteY1" fmla="*/ 0 h 2838450"/>
              <a:gd name="connsiteX2" fmla="*/ 2741672 w 2741672"/>
              <a:gd name="connsiteY2" fmla="*/ 2838450 h 2838450"/>
              <a:gd name="connsiteX3" fmla="*/ 0 w 2741672"/>
              <a:gd name="connsiteY3" fmla="*/ 2838449 h 2838450"/>
              <a:gd name="connsiteX0" fmla="*/ 0 w 2836265"/>
              <a:gd name="connsiteY0" fmla="*/ 2838449 h 2838450"/>
              <a:gd name="connsiteX1" fmla="*/ 755981 w 2836265"/>
              <a:gd name="connsiteY1" fmla="*/ 0 h 2838450"/>
              <a:gd name="connsiteX2" fmla="*/ 2836265 w 2836265"/>
              <a:gd name="connsiteY2" fmla="*/ 2838450 h 2838450"/>
              <a:gd name="connsiteX3" fmla="*/ 0 w 2836265"/>
              <a:gd name="connsiteY3" fmla="*/ 2838449 h 2838450"/>
              <a:gd name="connsiteX0" fmla="*/ 0 w 2788969"/>
              <a:gd name="connsiteY0" fmla="*/ 2822683 h 2838450"/>
              <a:gd name="connsiteX1" fmla="*/ 708685 w 2788969"/>
              <a:gd name="connsiteY1" fmla="*/ 0 h 2838450"/>
              <a:gd name="connsiteX2" fmla="*/ 2788969 w 2788969"/>
              <a:gd name="connsiteY2" fmla="*/ 2838450 h 2838450"/>
              <a:gd name="connsiteX3" fmla="*/ 0 w 2788969"/>
              <a:gd name="connsiteY3" fmla="*/ 2822683 h 2838450"/>
              <a:gd name="connsiteX0" fmla="*/ 0 w 2788969"/>
              <a:gd name="connsiteY0" fmla="*/ 2791110 h 2806877"/>
              <a:gd name="connsiteX1" fmla="*/ 708685 w 2788969"/>
              <a:gd name="connsiteY1" fmla="*/ 0 h 2806877"/>
              <a:gd name="connsiteX2" fmla="*/ 2788969 w 2788969"/>
              <a:gd name="connsiteY2" fmla="*/ 2806877 h 2806877"/>
              <a:gd name="connsiteX3" fmla="*/ 0 w 2788969"/>
              <a:gd name="connsiteY3" fmla="*/ 2791110 h 2806877"/>
              <a:gd name="connsiteX0" fmla="*/ 0 w 2788969"/>
              <a:gd name="connsiteY0" fmla="*/ 2743750 h 2759517"/>
              <a:gd name="connsiteX1" fmla="*/ 708685 w 2788969"/>
              <a:gd name="connsiteY1" fmla="*/ 0 h 2759517"/>
              <a:gd name="connsiteX2" fmla="*/ 2788969 w 2788969"/>
              <a:gd name="connsiteY2" fmla="*/ 2759517 h 2759517"/>
              <a:gd name="connsiteX3" fmla="*/ 0 w 2788969"/>
              <a:gd name="connsiteY3" fmla="*/ 2743750 h 2759517"/>
              <a:gd name="connsiteX0" fmla="*/ 0 w 2756508"/>
              <a:gd name="connsiteY0" fmla="*/ 2759537 h 2759537"/>
              <a:gd name="connsiteX1" fmla="*/ 676224 w 2756508"/>
              <a:gd name="connsiteY1" fmla="*/ 0 h 2759537"/>
              <a:gd name="connsiteX2" fmla="*/ 2756508 w 2756508"/>
              <a:gd name="connsiteY2" fmla="*/ 2759517 h 2759537"/>
              <a:gd name="connsiteX3" fmla="*/ 0 w 2756508"/>
              <a:gd name="connsiteY3" fmla="*/ 2759537 h 2759537"/>
              <a:gd name="connsiteX0" fmla="*/ 0 w 2756508"/>
              <a:gd name="connsiteY0" fmla="*/ 2743751 h 2759517"/>
              <a:gd name="connsiteX1" fmla="*/ 676224 w 2756508"/>
              <a:gd name="connsiteY1" fmla="*/ 0 h 2759517"/>
              <a:gd name="connsiteX2" fmla="*/ 2756508 w 2756508"/>
              <a:gd name="connsiteY2" fmla="*/ 2759517 h 2759517"/>
              <a:gd name="connsiteX3" fmla="*/ 0 w 2756508"/>
              <a:gd name="connsiteY3" fmla="*/ 2743751 h 2759517"/>
              <a:gd name="connsiteX0" fmla="*/ 0 w 2756508"/>
              <a:gd name="connsiteY0" fmla="*/ 2743751 h 2759517"/>
              <a:gd name="connsiteX1" fmla="*/ 724916 w 2756508"/>
              <a:gd name="connsiteY1" fmla="*/ 0 h 2759517"/>
              <a:gd name="connsiteX2" fmla="*/ 2756508 w 2756508"/>
              <a:gd name="connsiteY2" fmla="*/ 2759517 h 2759517"/>
              <a:gd name="connsiteX3" fmla="*/ 0 w 2756508"/>
              <a:gd name="connsiteY3" fmla="*/ 2743751 h 2759517"/>
              <a:gd name="connsiteX0" fmla="*/ 0 w 2788969"/>
              <a:gd name="connsiteY0" fmla="*/ 2743751 h 2775303"/>
              <a:gd name="connsiteX1" fmla="*/ 724916 w 2788969"/>
              <a:gd name="connsiteY1" fmla="*/ 0 h 2775303"/>
              <a:gd name="connsiteX2" fmla="*/ 2788969 w 2788969"/>
              <a:gd name="connsiteY2" fmla="*/ 2775303 h 2775303"/>
              <a:gd name="connsiteX3" fmla="*/ 0 w 2788969"/>
              <a:gd name="connsiteY3" fmla="*/ 2743751 h 2775303"/>
              <a:gd name="connsiteX0" fmla="*/ 0 w 2788969"/>
              <a:gd name="connsiteY0" fmla="*/ 2743751 h 2775303"/>
              <a:gd name="connsiteX1" fmla="*/ 724916 w 2788969"/>
              <a:gd name="connsiteY1" fmla="*/ 0 h 2775303"/>
              <a:gd name="connsiteX2" fmla="*/ 2788969 w 2788969"/>
              <a:gd name="connsiteY2" fmla="*/ 2775303 h 2775303"/>
              <a:gd name="connsiteX3" fmla="*/ 0 w 2788969"/>
              <a:gd name="connsiteY3" fmla="*/ 2743751 h 2775303"/>
              <a:gd name="connsiteX0" fmla="*/ 0 w 2805200"/>
              <a:gd name="connsiteY0" fmla="*/ 2743751 h 2775303"/>
              <a:gd name="connsiteX1" fmla="*/ 724916 w 2805200"/>
              <a:gd name="connsiteY1" fmla="*/ 0 h 2775303"/>
              <a:gd name="connsiteX2" fmla="*/ 2805200 w 2805200"/>
              <a:gd name="connsiteY2" fmla="*/ 2775303 h 2775303"/>
              <a:gd name="connsiteX3" fmla="*/ 0 w 2805200"/>
              <a:gd name="connsiteY3" fmla="*/ 2743751 h 2775303"/>
              <a:gd name="connsiteX0" fmla="*/ 0 w 2805200"/>
              <a:gd name="connsiteY0" fmla="*/ 2743751 h 2759516"/>
              <a:gd name="connsiteX1" fmla="*/ 724916 w 2805200"/>
              <a:gd name="connsiteY1" fmla="*/ 0 h 2759516"/>
              <a:gd name="connsiteX2" fmla="*/ 2805200 w 2805200"/>
              <a:gd name="connsiteY2" fmla="*/ 2759516 h 2759516"/>
              <a:gd name="connsiteX3" fmla="*/ 0 w 2805200"/>
              <a:gd name="connsiteY3" fmla="*/ 2743751 h 2759516"/>
            </a:gdLst>
            <a:ahLst/>
            <a:cxnLst>
              <a:cxn ang="0">
                <a:pos x="connsiteX0" y="connsiteY0"/>
              </a:cxn>
              <a:cxn ang="0">
                <a:pos x="connsiteX1" y="connsiteY1"/>
              </a:cxn>
              <a:cxn ang="0">
                <a:pos x="connsiteX2" y="connsiteY2"/>
              </a:cxn>
              <a:cxn ang="0">
                <a:pos x="connsiteX3" y="connsiteY3"/>
              </a:cxn>
            </a:cxnLst>
            <a:rect l="l" t="t" r="r" b="b"/>
            <a:pathLst>
              <a:path w="2805200" h="2759516">
                <a:moveTo>
                  <a:pt x="0" y="2743751"/>
                </a:moveTo>
                <a:lnTo>
                  <a:pt x="724916" y="0"/>
                </a:lnTo>
                <a:lnTo>
                  <a:pt x="2805200" y="2759516"/>
                </a:lnTo>
                <a:lnTo>
                  <a:pt x="0" y="2743751"/>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12C6369D-3F38-D8DE-F427-357AD54420E4}"/>
              </a:ext>
            </a:extLst>
          </p:cNvPr>
          <p:cNvSpPr/>
          <p:nvPr/>
        </p:nvSpPr>
        <p:spPr>
          <a:xfrm rot="19388455">
            <a:off x="7265938" y="1096974"/>
            <a:ext cx="3277606" cy="3428144"/>
          </a:xfrm>
          <a:custGeom>
            <a:avLst/>
            <a:gdLst>
              <a:gd name="connsiteX0" fmla="*/ 0 w 4589482"/>
              <a:gd name="connsiteY0" fmla="*/ 3428144 h 3428144"/>
              <a:gd name="connsiteX1" fmla="*/ 0 w 4589482"/>
              <a:gd name="connsiteY1" fmla="*/ 0 h 3428144"/>
              <a:gd name="connsiteX2" fmla="*/ 4589482 w 4589482"/>
              <a:gd name="connsiteY2" fmla="*/ 3428144 h 3428144"/>
              <a:gd name="connsiteX3" fmla="*/ 0 w 4589482"/>
              <a:gd name="connsiteY3" fmla="*/ 3428144 h 3428144"/>
              <a:gd name="connsiteX0" fmla="*/ 0 w 3290220"/>
              <a:gd name="connsiteY0" fmla="*/ 3428144 h 3428144"/>
              <a:gd name="connsiteX1" fmla="*/ 0 w 3290220"/>
              <a:gd name="connsiteY1" fmla="*/ 0 h 3428144"/>
              <a:gd name="connsiteX2" fmla="*/ 3290220 w 3290220"/>
              <a:gd name="connsiteY2" fmla="*/ 2454081 h 3428144"/>
              <a:gd name="connsiteX3" fmla="*/ 0 w 3290220"/>
              <a:gd name="connsiteY3" fmla="*/ 3428144 h 3428144"/>
              <a:gd name="connsiteX0" fmla="*/ 0 w 3227149"/>
              <a:gd name="connsiteY0" fmla="*/ 3428144 h 3428144"/>
              <a:gd name="connsiteX1" fmla="*/ 0 w 3227149"/>
              <a:gd name="connsiteY1" fmla="*/ 0 h 3428144"/>
              <a:gd name="connsiteX2" fmla="*/ 3227149 w 3227149"/>
              <a:gd name="connsiteY2" fmla="*/ 2406796 h 3428144"/>
              <a:gd name="connsiteX3" fmla="*/ 0 w 3227149"/>
              <a:gd name="connsiteY3" fmla="*/ 3428144 h 3428144"/>
              <a:gd name="connsiteX0" fmla="*/ 0 w 3277606"/>
              <a:gd name="connsiteY0" fmla="*/ 3428144 h 3428144"/>
              <a:gd name="connsiteX1" fmla="*/ 0 w 3277606"/>
              <a:gd name="connsiteY1" fmla="*/ 0 h 3428144"/>
              <a:gd name="connsiteX2" fmla="*/ 3277606 w 3277606"/>
              <a:gd name="connsiteY2" fmla="*/ 2444624 h 3428144"/>
              <a:gd name="connsiteX3" fmla="*/ 0 w 3277606"/>
              <a:gd name="connsiteY3" fmla="*/ 3428144 h 3428144"/>
            </a:gdLst>
            <a:ahLst/>
            <a:cxnLst>
              <a:cxn ang="0">
                <a:pos x="connsiteX0" y="connsiteY0"/>
              </a:cxn>
              <a:cxn ang="0">
                <a:pos x="connsiteX1" y="connsiteY1"/>
              </a:cxn>
              <a:cxn ang="0">
                <a:pos x="connsiteX2" y="connsiteY2"/>
              </a:cxn>
              <a:cxn ang="0">
                <a:pos x="connsiteX3" y="connsiteY3"/>
              </a:cxn>
            </a:cxnLst>
            <a:rect l="l" t="t" r="r" b="b"/>
            <a:pathLst>
              <a:path w="3277606" h="3428144">
                <a:moveTo>
                  <a:pt x="0" y="3428144"/>
                </a:moveTo>
                <a:lnTo>
                  <a:pt x="0" y="0"/>
                </a:lnTo>
                <a:lnTo>
                  <a:pt x="3277606" y="2444624"/>
                </a:lnTo>
                <a:lnTo>
                  <a:pt x="0" y="3428144"/>
                </a:lnTo>
                <a:close/>
              </a:path>
            </a:pathLst>
          </a:custGeom>
          <a:solidFill>
            <a:srgbClr val="FFD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7">
            <a:extLst>
              <a:ext uri="{FF2B5EF4-FFF2-40B4-BE49-F238E27FC236}">
                <a16:creationId xmlns:a16="http://schemas.microsoft.com/office/drawing/2014/main" id="{AA0DF014-9F4E-6B9C-2232-480911203275}"/>
              </a:ext>
            </a:extLst>
          </p:cNvPr>
          <p:cNvSpPr/>
          <p:nvPr/>
        </p:nvSpPr>
        <p:spPr>
          <a:xfrm flipH="1">
            <a:off x="8670603" y="2444425"/>
            <a:ext cx="2724858" cy="2755812"/>
          </a:xfrm>
          <a:custGeom>
            <a:avLst/>
            <a:gdLst>
              <a:gd name="connsiteX0" fmla="*/ 0 w 2142582"/>
              <a:gd name="connsiteY0" fmla="*/ 2838450 h 2838450"/>
              <a:gd name="connsiteX1" fmla="*/ 1071291 w 2142582"/>
              <a:gd name="connsiteY1" fmla="*/ 0 h 2838450"/>
              <a:gd name="connsiteX2" fmla="*/ 2142582 w 2142582"/>
              <a:gd name="connsiteY2" fmla="*/ 2838450 h 2838450"/>
              <a:gd name="connsiteX3" fmla="*/ 0 w 2142582"/>
              <a:gd name="connsiteY3" fmla="*/ 2838450 h 2838450"/>
              <a:gd name="connsiteX0" fmla="*/ 0 w 3151575"/>
              <a:gd name="connsiteY0" fmla="*/ 2838450 h 2838450"/>
              <a:gd name="connsiteX1" fmla="*/ 1071291 w 3151575"/>
              <a:gd name="connsiteY1" fmla="*/ 0 h 2838450"/>
              <a:gd name="connsiteX2" fmla="*/ 3151575 w 3151575"/>
              <a:gd name="connsiteY2" fmla="*/ 2838450 h 2838450"/>
              <a:gd name="connsiteX3" fmla="*/ 0 w 3151575"/>
              <a:gd name="connsiteY3" fmla="*/ 2838450 h 2838450"/>
              <a:gd name="connsiteX0" fmla="*/ 0 w 2788968"/>
              <a:gd name="connsiteY0" fmla="*/ 2791153 h 2838450"/>
              <a:gd name="connsiteX1" fmla="*/ 708684 w 2788968"/>
              <a:gd name="connsiteY1" fmla="*/ 0 h 2838450"/>
              <a:gd name="connsiteX2" fmla="*/ 2788968 w 2788968"/>
              <a:gd name="connsiteY2" fmla="*/ 2838450 h 2838450"/>
              <a:gd name="connsiteX3" fmla="*/ 0 w 2788968"/>
              <a:gd name="connsiteY3" fmla="*/ 2791153 h 2838450"/>
              <a:gd name="connsiteX0" fmla="*/ 0 w 2741672"/>
              <a:gd name="connsiteY0" fmla="*/ 2838449 h 2838450"/>
              <a:gd name="connsiteX1" fmla="*/ 661388 w 2741672"/>
              <a:gd name="connsiteY1" fmla="*/ 0 h 2838450"/>
              <a:gd name="connsiteX2" fmla="*/ 2741672 w 2741672"/>
              <a:gd name="connsiteY2" fmla="*/ 2838450 h 2838450"/>
              <a:gd name="connsiteX3" fmla="*/ 0 w 2741672"/>
              <a:gd name="connsiteY3" fmla="*/ 2838449 h 2838450"/>
              <a:gd name="connsiteX0" fmla="*/ 0 w 2836265"/>
              <a:gd name="connsiteY0" fmla="*/ 2838449 h 2838450"/>
              <a:gd name="connsiteX1" fmla="*/ 755981 w 2836265"/>
              <a:gd name="connsiteY1" fmla="*/ 0 h 2838450"/>
              <a:gd name="connsiteX2" fmla="*/ 2836265 w 2836265"/>
              <a:gd name="connsiteY2" fmla="*/ 2838450 h 2838450"/>
              <a:gd name="connsiteX3" fmla="*/ 0 w 2836265"/>
              <a:gd name="connsiteY3" fmla="*/ 2838449 h 2838450"/>
              <a:gd name="connsiteX0" fmla="*/ 0 w 2788969"/>
              <a:gd name="connsiteY0" fmla="*/ 2822683 h 2838450"/>
              <a:gd name="connsiteX1" fmla="*/ 708685 w 2788969"/>
              <a:gd name="connsiteY1" fmla="*/ 0 h 2838450"/>
              <a:gd name="connsiteX2" fmla="*/ 2788969 w 2788969"/>
              <a:gd name="connsiteY2" fmla="*/ 2838450 h 2838450"/>
              <a:gd name="connsiteX3" fmla="*/ 0 w 2788969"/>
              <a:gd name="connsiteY3" fmla="*/ 2822683 h 2838450"/>
              <a:gd name="connsiteX0" fmla="*/ 0 w 2788969"/>
              <a:gd name="connsiteY0" fmla="*/ 2791110 h 2806877"/>
              <a:gd name="connsiteX1" fmla="*/ 708685 w 2788969"/>
              <a:gd name="connsiteY1" fmla="*/ 0 h 2806877"/>
              <a:gd name="connsiteX2" fmla="*/ 2788969 w 2788969"/>
              <a:gd name="connsiteY2" fmla="*/ 2806877 h 2806877"/>
              <a:gd name="connsiteX3" fmla="*/ 0 w 2788969"/>
              <a:gd name="connsiteY3" fmla="*/ 2791110 h 2806877"/>
              <a:gd name="connsiteX0" fmla="*/ 0 w 2788969"/>
              <a:gd name="connsiteY0" fmla="*/ 2743750 h 2759517"/>
              <a:gd name="connsiteX1" fmla="*/ 708685 w 2788969"/>
              <a:gd name="connsiteY1" fmla="*/ 0 h 2759517"/>
              <a:gd name="connsiteX2" fmla="*/ 2788969 w 2788969"/>
              <a:gd name="connsiteY2" fmla="*/ 2759517 h 2759517"/>
              <a:gd name="connsiteX3" fmla="*/ 0 w 2788969"/>
              <a:gd name="connsiteY3" fmla="*/ 2743750 h 2759517"/>
              <a:gd name="connsiteX0" fmla="*/ 0 w 2756508"/>
              <a:gd name="connsiteY0" fmla="*/ 2759537 h 2759537"/>
              <a:gd name="connsiteX1" fmla="*/ 676224 w 2756508"/>
              <a:gd name="connsiteY1" fmla="*/ 0 h 2759537"/>
              <a:gd name="connsiteX2" fmla="*/ 2756508 w 2756508"/>
              <a:gd name="connsiteY2" fmla="*/ 2759517 h 2759537"/>
              <a:gd name="connsiteX3" fmla="*/ 0 w 2756508"/>
              <a:gd name="connsiteY3" fmla="*/ 2759537 h 2759537"/>
              <a:gd name="connsiteX0" fmla="*/ 0 w 2756508"/>
              <a:gd name="connsiteY0" fmla="*/ 2743751 h 2759517"/>
              <a:gd name="connsiteX1" fmla="*/ 676224 w 2756508"/>
              <a:gd name="connsiteY1" fmla="*/ 0 h 2759517"/>
              <a:gd name="connsiteX2" fmla="*/ 2756508 w 2756508"/>
              <a:gd name="connsiteY2" fmla="*/ 2759517 h 2759517"/>
              <a:gd name="connsiteX3" fmla="*/ 0 w 2756508"/>
              <a:gd name="connsiteY3" fmla="*/ 2743751 h 2759517"/>
              <a:gd name="connsiteX0" fmla="*/ 0 w 2756508"/>
              <a:gd name="connsiteY0" fmla="*/ 2743751 h 2759517"/>
              <a:gd name="connsiteX1" fmla="*/ 724916 w 2756508"/>
              <a:gd name="connsiteY1" fmla="*/ 0 h 2759517"/>
              <a:gd name="connsiteX2" fmla="*/ 2756508 w 2756508"/>
              <a:gd name="connsiteY2" fmla="*/ 2759517 h 2759517"/>
              <a:gd name="connsiteX3" fmla="*/ 0 w 2756508"/>
              <a:gd name="connsiteY3" fmla="*/ 2743751 h 2759517"/>
              <a:gd name="connsiteX0" fmla="*/ 0 w 2788969"/>
              <a:gd name="connsiteY0" fmla="*/ 2743751 h 2775303"/>
              <a:gd name="connsiteX1" fmla="*/ 724916 w 2788969"/>
              <a:gd name="connsiteY1" fmla="*/ 0 h 2775303"/>
              <a:gd name="connsiteX2" fmla="*/ 2788969 w 2788969"/>
              <a:gd name="connsiteY2" fmla="*/ 2775303 h 2775303"/>
              <a:gd name="connsiteX3" fmla="*/ 0 w 2788969"/>
              <a:gd name="connsiteY3" fmla="*/ 2743751 h 2775303"/>
              <a:gd name="connsiteX0" fmla="*/ 0 w 2788969"/>
              <a:gd name="connsiteY0" fmla="*/ 2743751 h 2775303"/>
              <a:gd name="connsiteX1" fmla="*/ 724916 w 2788969"/>
              <a:gd name="connsiteY1" fmla="*/ 0 h 2775303"/>
              <a:gd name="connsiteX2" fmla="*/ 2788969 w 2788969"/>
              <a:gd name="connsiteY2" fmla="*/ 2775303 h 2775303"/>
              <a:gd name="connsiteX3" fmla="*/ 0 w 2788969"/>
              <a:gd name="connsiteY3" fmla="*/ 2743751 h 2775303"/>
              <a:gd name="connsiteX0" fmla="*/ 0 w 2805200"/>
              <a:gd name="connsiteY0" fmla="*/ 2743751 h 2775303"/>
              <a:gd name="connsiteX1" fmla="*/ 724916 w 2805200"/>
              <a:gd name="connsiteY1" fmla="*/ 0 h 2775303"/>
              <a:gd name="connsiteX2" fmla="*/ 2805200 w 2805200"/>
              <a:gd name="connsiteY2" fmla="*/ 2775303 h 2775303"/>
              <a:gd name="connsiteX3" fmla="*/ 0 w 2805200"/>
              <a:gd name="connsiteY3" fmla="*/ 2743751 h 2775303"/>
              <a:gd name="connsiteX0" fmla="*/ 0 w 2805200"/>
              <a:gd name="connsiteY0" fmla="*/ 2743751 h 2759516"/>
              <a:gd name="connsiteX1" fmla="*/ 724916 w 2805200"/>
              <a:gd name="connsiteY1" fmla="*/ 0 h 2759516"/>
              <a:gd name="connsiteX2" fmla="*/ 2805200 w 2805200"/>
              <a:gd name="connsiteY2" fmla="*/ 2759516 h 2759516"/>
              <a:gd name="connsiteX3" fmla="*/ 0 w 2805200"/>
              <a:gd name="connsiteY3" fmla="*/ 2743751 h 2759516"/>
            </a:gdLst>
            <a:ahLst/>
            <a:cxnLst>
              <a:cxn ang="0">
                <a:pos x="connsiteX0" y="connsiteY0"/>
              </a:cxn>
              <a:cxn ang="0">
                <a:pos x="connsiteX1" y="connsiteY1"/>
              </a:cxn>
              <a:cxn ang="0">
                <a:pos x="connsiteX2" y="connsiteY2"/>
              </a:cxn>
              <a:cxn ang="0">
                <a:pos x="connsiteX3" y="connsiteY3"/>
              </a:cxn>
            </a:cxnLst>
            <a:rect l="l" t="t" r="r" b="b"/>
            <a:pathLst>
              <a:path w="2805200" h="2759516">
                <a:moveTo>
                  <a:pt x="0" y="2743751"/>
                </a:moveTo>
                <a:lnTo>
                  <a:pt x="724916" y="0"/>
                </a:lnTo>
                <a:lnTo>
                  <a:pt x="2805200" y="2759516"/>
                </a:lnTo>
                <a:lnTo>
                  <a:pt x="0" y="2743751"/>
                </a:lnTo>
                <a:close/>
              </a:path>
            </a:pathLst>
          </a:cu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34396" y="404255"/>
            <a:ext cx="11432087" cy="1376958"/>
            <a:chOff x="842010" y="518160"/>
            <a:chExt cx="11432087" cy="1376958"/>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1200329"/>
            </a:xfrm>
            <a:prstGeom prst="rect">
              <a:avLst/>
            </a:prstGeom>
            <a:noFill/>
          </p:spPr>
          <p:txBody>
            <a:bodyPr wrap="square" rtlCol="0">
              <a:spAutoFit/>
            </a:bodyPr>
            <a:lstStyle/>
            <a:p>
              <a:pPr algn="just"/>
              <a:r>
                <a:rPr lang="en-US" sz="3600"/>
                <a:t>Nêu tên các hình tam giác và hình tứ giác có trong hình dưới đây:</a:t>
              </a:r>
            </a:p>
          </p:txBody>
        </p:sp>
      </p:grpSp>
      <p:grpSp>
        <p:nvGrpSpPr>
          <p:cNvPr id="25" name="Group 24">
            <a:extLst>
              <a:ext uri="{FF2B5EF4-FFF2-40B4-BE49-F238E27FC236}">
                <a16:creationId xmlns:a16="http://schemas.microsoft.com/office/drawing/2014/main" id="{E3370849-2901-113A-61EA-F657E90DA20A}"/>
              </a:ext>
            </a:extLst>
          </p:cNvPr>
          <p:cNvGrpSpPr/>
          <p:nvPr/>
        </p:nvGrpSpPr>
        <p:grpSpPr>
          <a:xfrm>
            <a:off x="5810250" y="2381250"/>
            <a:ext cx="5600700" cy="2857500"/>
            <a:chOff x="5810250" y="2381250"/>
            <a:chExt cx="5600700" cy="2857500"/>
          </a:xfrm>
        </p:grpSpPr>
        <p:sp>
          <p:nvSpPr>
            <p:cNvPr id="9" name="Trapezoid 8">
              <a:extLst>
                <a:ext uri="{FF2B5EF4-FFF2-40B4-BE49-F238E27FC236}">
                  <a16:creationId xmlns:a16="http://schemas.microsoft.com/office/drawing/2014/main" id="{48A695A6-DC48-659A-FF33-52A65F537F56}"/>
                </a:ext>
              </a:extLst>
            </p:cNvPr>
            <p:cNvSpPr/>
            <p:nvPr/>
          </p:nvSpPr>
          <p:spPr>
            <a:xfrm>
              <a:off x="5810250" y="2400300"/>
              <a:ext cx="5600700" cy="2838450"/>
            </a:xfrm>
            <a:prstGeom prst="trapezoi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9B04514-6C48-559F-D2B9-88BCDF4B10F5}"/>
                </a:ext>
              </a:extLst>
            </p:cNvPr>
            <p:cNvCxnSpPr>
              <a:cxnSpLocks/>
              <a:endCxn id="9" idx="2"/>
            </p:cNvCxnSpPr>
            <p:nvPr/>
          </p:nvCxnSpPr>
          <p:spPr>
            <a:xfrm>
              <a:off x="6521939" y="2400300"/>
              <a:ext cx="2088661" cy="2838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2ABE6E-63E1-4E93-C26B-D073BB7F2109}"/>
                </a:ext>
              </a:extLst>
            </p:cNvPr>
            <p:cNvCxnSpPr>
              <a:cxnSpLocks/>
            </p:cNvCxnSpPr>
            <p:nvPr/>
          </p:nvCxnSpPr>
          <p:spPr>
            <a:xfrm flipH="1">
              <a:off x="8610600" y="2381250"/>
              <a:ext cx="2095500" cy="2857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298199D-B69A-DD00-C4A1-79067CFBD11E}"/>
              </a:ext>
            </a:extLst>
          </p:cNvPr>
          <p:cNvSpPr txBox="1"/>
          <p:nvPr/>
        </p:nvSpPr>
        <p:spPr>
          <a:xfrm>
            <a:off x="5995103" y="1869018"/>
            <a:ext cx="810215" cy="577450"/>
          </a:xfrm>
          <a:prstGeom prst="rect">
            <a:avLst/>
          </a:prstGeom>
          <a:noFill/>
        </p:spPr>
        <p:txBody>
          <a:bodyPr wrap="square" rtlCol="0">
            <a:spAutoFit/>
          </a:bodyPr>
          <a:lstStyle/>
          <a:p>
            <a:r>
              <a:rPr lang="en-US" sz="4000"/>
              <a:t>A</a:t>
            </a:r>
          </a:p>
        </p:txBody>
      </p:sp>
      <p:sp>
        <p:nvSpPr>
          <p:cNvPr id="28" name="TextBox 27">
            <a:extLst>
              <a:ext uri="{FF2B5EF4-FFF2-40B4-BE49-F238E27FC236}">
                <a16:creationId xmlns:a16="http://schemas.microsoft.com/office/drawing/2014/main" id="{D435CBD6-8911-07C4-4D0F-3A08F24D2B7C}"/>
              </a:ext>
            </a:extLst>
          </p:cNvPr>
          <p:cNvSpPr txBox="1"/>
          <p:nvPr/>
        </p:nvSpPr>
        <p:spPr>
          <a:xfrm>
            <a:off x="10706100" y="1803800"/>
            <a:ext cx="810215" cy="707886"/>
          </a:xfrm>
          <a:prstGeom prst="rect">
            <a:avLst/>
          </a:prstGeom>
          <a:noFill/>
        </p:spPr>
        <p:txBody>
          <a:bodyPr wrap="square" rtlCol="0">
            <a:spAutoFit/>
          </a:bodyPr>
          <a:lstStyle/>
          <a:p>
            <a:r>
              <a:rPr lang="en-US" sz="4000"/>
              <a:t>B</a:t>
            </a:r>
          </a:p>
        </p:txBody>
      </p:sp>
      <p:sp>
        <p:nvSpPr>
          <p:cNvPr id="29" name="TextBox 28">
            <a:extLst>
              <a:ext uri="{FF2B5EF4-FFF2-40B4-BE49-F238E27FC236}">
                <a16:creationId xmlns:a16="http://schemas.microsoft.com/office/drawing/2014/main" id="{35474699-BD7B-0256-F875-FC048203A11C}"/>
              </a:ext>
            </a:extLst>
          </p:cNvPr>
          <p:cNvSpPr txBox="1"/>
          <p:nvPr/>
        </p:nvSpPr>
        <p:spPr>
          <a:xfrm>
            <a:off x="11340456" y="5238750"/>
            <a:ext cx="810215" cy="707886"/>
          </a:xfrm>
          <a:prstGeom prst="rect">
            <a:avLst/>
          </a:prstGeom>
          <a:noFill/>
        </p:spPr>
        <p:txBody>
          <a:bodyPr wrap="square" rtlCol="0">
            <a:spAutoFit/>
          </a:bodyPr>
          <a:lstStyle/>
          <a:p>
            <a:r>
              <a:rPr lang="en-US" sz="4000"/>
              <a:t>E</a:t>
            </a:r>
          </a:p>
        </p:txBody>
      </p:sp>
      <p:sp>
        <p:nvSpPr>
          <p:cNvPr id="30" name="TextBox 29">
            <a:extLst>
              <a:ext uri="{FF2B5EF4-FFF2-40B4-BE49-F238E27FC236}">
                <a16:creationId xmlns:a16="http://schemas.microsoft.com/office/drawing/2014/main" id="{73F35517-34C6-63AD-662C-22A89B4E4FED}"/>
              </a:ext>
            </a:extLst>
          </p:cNvPr>
          <p:cNvSpPr txBox="1"/>
          <p:nvPr/>
        </p:nvSpPr>
        <p:spPr>
          <a:xfrm>
            <a:off x="8381142" y="5238750"/>
            <a:ext cx="810215" cy="707886"/>
          </a:xfrm>
          <a:prstGeom prst="rect">
            <a:avLst/>
          </a:prstGeom>
          <a:noFill/>
        </p:spPr>
        <p:txBody>
          <a:bodyPr wrap="square" rtlCol="0">
            <a:spAutoFit/>
          </a:bodyPr>
          <a:lstStyle/>
          <a:p>
            <a:r>
              <a:rPr lang="en-US" sz="4000"/>
              <a:t>C</a:t>
            </a:r>
          </a:p>
        </p:txBody>
      </p:sp>
      <p:sp>
        <p:nvSpPr>
          <p:cNvPr id="31" name="TextBox 30">
            <a:extLst>
              <a:ext uri="{FF2B5EF4-FFF2-40B4-BE49-F238E27FC236}">
                <a16:creationId xmlns:a16="http://schemas.microsoft.com/office/drawing/2014/main" id="{715DE2BA-5E17-2179-ECC5-F6717EBDA50C}"/>
              </a:ext>
            </a:extLst>
          </p:cNvPr>
          <p:cNvSpPr txBox="1"/>
          <p:nvPr/>
        </p:nvSpPr>
        <p:spPr>
          <a:xfrm>
            <a:off x="5421828" y="5238750"/>
            <a:ext cx="810215" cy="707886"/>
          </a:xfrm>
          <a:prstGeom prst="rect">
            <a:avLst/>
          </a:prstGeom>
          <a:noFill/>
        </p:spPr>
        <p:txBody>
          <a:bodyPr wrap="square" rtlCol="0">
            <a:spAutoFit/>
          </a:bodyPr>
          <a:lstStyle/>
          <a:p>
            <a:r>
              <a:rPr lang="en-US" sz="4000"/>
              <a:t>D</a:t>
            </a:r>
          </a:p>
        </p:txBody>
      </p:sp>
      <p:sp>
        <p:nvSpPr>
          <p:cNvPr id="7" name="TextBox 6">
            <a:extLst>
              <a:ext uri="{FF2B5EF4-FFF2-40B4-BE49-F238E27FC236}">
                <a16:creationId xmlns:a16="http://schemas.microsoft.com/office/drawing/2014/main" id="{743D6B6C-747C-3FF5-C407-88626F7AB49C}"/>
              </a:ext>
            </a:extLst>
          </p:cNvPr>
          <p:cNvSpPr txBox="1"/>
          <p:nvPr/>
        </p:nvSpPr>
        <p:spPr>
          <a:xfrm>
            <a:off x="777428" y="2811046"/>
            <a:ext cx="4542533" cy="2123658"/>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400"/>
              <a:t>Hình tứ giác ABCD, ABED, ABCD.</a:t>
            </a:r>
          </a:p>
        </p:txBody>
      </p:sp>
      <p:sp>
        <p:nvSpPr>
          <p:cNvPr id="10" name="Trapezoid 9">
            <a:extLst>
              <a:ext uri="{FF2B5EF4-FFF2-40B4-BE49-F238E27FC236}">
                <a16:creationId xmlns:a16="http://schemas.microsoft.com/office/drawing/2014/main" id="{A437B917-766F-B6B7-572B-0690BFE5658C}"/>
              </a:ext>
            </a:extLst>
          </p:cNvPr>
          <p:cNvSpPr/>
          <p:nvPr/>
        </p:nvSpPr>
        <p:spPr>
          <a:xfrm>
            <a:off x="5857549" y="2433986"/>
            <a:ext cx="4791542" cy="2754182"/>
          </a:xfrm>
          <a:custGeom>
            <a:avLst/>
            <a:gdLst>
              <a:gd name="connsiteX0" fmla="*/ 0 w 3083729"/>
              <a:gd name="connsiteY0" fmla="*/ 2754182 h 2754182"/>
              <a:gd name="connsiteX1" fmla="*/ 688546 w 3083729"/>
              <a:gd name="connsiteY1" fmla="*/ 0 h 2754182"/>
              <a:gd name="connsiteX2" fmla="*/ 2395184 w 3083729"/>
              <a:gd name="connsiteY2" fmla="*/ 0 h 2754182"/>
              <a:gd name="connsiteX3" fmla="*/ 3083729 w 3083729"/>
              <a:gd name="connsiteY3" fmla="*/ 2754182 h 2754182"/>
              <a:gd name="connsiteX4" fmla="*/ 0 w 3083729"/>
              <a:gd name="connsiteY4" fmla="*/ 2754182 h 2754182"/>
              <a:gd name="connsiteX0" fmla="*/ 0 w 4791542"/>
              <a:gd name="connsiteY0" fmla="*/ 2754182 h 2754182"/>
              <a:gd name="connsiteX1" fmla="*/ 688546 w 4791542"/>
              <a:gd name="connsiteY1" fmla="*/ 0 h 2754182"/>
              <a:gd name="connsiteX2" fmla="*/ 4791542 w 4791542"/>
              <a:gd name="connsiteY2" fmla="*/ 0 h 2754182"/>
              <a:gd name="connsiteX3" fmla="*/ 3083729 w 4791542"/>
              <a:gd name="connsiteY3" fmla="*/ 2754182 h 2754182"/>
              <a:gd name="connsiteX4" fmla="*/ 0 w 4791542"/>
              <a:gd name="connsiteY4" fmla="*/ 2754182 h 2754182"/>
              <a:gd name="connsiteX0" fmla="*/ 0 w 4791542"/>
              <a:gd name="connsiteY0" fmla="*/ 2754182 h 2754182"/>
              <a:gd name="connsiteX1" fmla="*/ 688546 w 4791542"/>
              <a:gd name="connsiteY1" fmla="*/ 0 h 2754182"/>
              <a:gd name="connsiteX2" fmla="*/ 4791542 w 4791542"/>
              <a:gd name="connsiteY2" fmla="*/ 0 h 2754182"/>
              <a:gd name="connsiteX3" fmla="*/ 2768419 w 4791542"/>
              <a:gd name="connsiteY3" fmla="*/ 2754182 h 2754182"/>
              <a:gd name="connsiteX4" fmla="*/ 0 w 4791542"/>
              <a:gd name="connsiteY4" fmla="*/ 2754182 h 275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542" h="2754182">
                <a:moveTo>
                  <a:pt x="0" y="2754182"/>
                </a:moveTo>
                <a:lnTo>
                  <a:pt x="688546" y="0"/>
                </a:lnTo>
                <a:lnTo>
                  <a:pt x="4791542" y="0"/>
                </a:lnTo>
                <a:lnTo>
                  <a:pt x="2768419" y="2754182"/>
                </a:lnTo>
                <a:lnTo>
                  <a:pt x="0" y="2754182"/>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rapezoid 9">
            <a:extLst>
              <a:ext uri="{FF2B5EF4-FFF2-40B4-BE49-F238E27FC236}">
                <a16:creationId xmlns:a16="http://schemas.microsoft.com/office/drawing/2014/main" id="{0AEF83C6-1FFA-AB00-4477-C075B8CF72D2}"/>
              </a:ext>
            </a:extLst>
          </p:cNvPr>
          <p:cNvSpPr/>
          <p:nvPr/>
        </p:nvSpPr>
        <p:spPr>
          <a:xfrm flipH="1">
            <a:off x="6593285" y="2444492"/>
            <a:ext cx="4791542" cy="2754182"/>
          </a:xfrm>
          <a:custGeom>
            <a:avLst/>
            <a:gdLst>
              <a:gd name="connsiteX0" fmla="*/ 0 w 3083729"/>
              <a:gd name="connsiteY0" fmla="*/ 2754182 h 2754182"/>
              <a:gd name="connsiteX1" fmla="*/ 688546 w 3083729"/>
              <a:gd name="connsiteY1" fmla="*/ 0 h 2754182"/>
              <a:gd name="connsiteX2" fmla="*/ 2395184 w 3083729"/>
              <a:gd name="connsiteY2" fmla="*/ 0 h 2754182"/>
              <a:gd name="connsiteX3" fmla="*/ 3083729 w 3083729"/>
              <a:gd name="connsiteY3" fmla="*/ 2754182 h 2754182"/>
              <a:gd name="connsiteX4" fmla="*/ 0 w 3083729"/>
              <a:gd name="connsiteY4" fmla="*/ 2754182 h 2754182"/>
              <a:gd name="connsiteX0" fmla="*/ 0 w 4791542"/>
              <a:gd name="connsiteY0" fmla="*/ 2754182 h 2754182"/>
              <a:gd name="connsiteX1" fmla="*/ 688546 w 4791542"/>
              <a:gd name="connsiteY1" fmla="*/ 0 h 2754182"/>
              <a:gd name="connsiteX2" fmla="*/ 4791542 w 4791542"/>
              <a:gd name="connsiteY2" fmla="*/ 0 h 2754182"/>
              <a:gd name="connsiteX3" fmla="*/ 3083729 w 4791542"/>
              <a:gd name="connsiteY3" fmla="*/ 2754182 h 2754182"/>
              <a:gd name="connsiteX4" fmla="*/ 0 w 4791542"/>
              <a:gd name="connsiteY4" fmla="*/ 2754182 h 2754182"/>
              <a:gd name="connsiteX0" fmla="*/ 0 w 4791542"/>
              <a:gd name="connsiteY0" fmla="*/ 2754182 h 2754182"/>
              <a:gd name="connsiteX1" fmla="*/ 688546 w 4791542"/>
              <a:gd name="connsiteY1" fmla="*/ 0 h 2754182"/>
              <a:gd name="connsiteX2" fmla="*/ 4791542 w 4791542"/>
              <a:gd name="connsiteY2" fmla="*/ 0 h 2754182"/>
              <a:gd name="connsiteX3" fmla="*/ 2768419 w 4791542"/>
              <a:gd name="connsiteY3" fmla="*/ 2754182 h 2754182"/>
              <a:gd name="connsiteX4" fmla="*/ 0 w 4791542"/>
              <a:gd name="connsiteY4" fmla="*/ 2754182 h 2754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542" h="2754182">
                <a:moveTo>
                  <a:pt x="0" y="2754182"/>
                </a:moveTo>
                <a:lnTo>
                  <a:pt x="688546" y="0"/>
                </a:lnTo>
                <a:lnTo>
                  <a:pt x="4791542" y="0"/>
                </a:lnTo>
                <a:lnTo>
                  <a:pt x="2768419" y="2754182"/>
                </a:lnTo>
                <a:lnTo>
                  <a:pt x="0" y="2754182"/>
                </a:lnTo>
                <a:close/>
              </a:path>
            </a:pathLst>
          </a:custGeom>
          <a:solidFill>
            <a:srgbClr val="FFDE8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FAC9907-4EAB-1C6A-ECFF-AF547737E6B1}"/>
              </a:ext>
            </a:extLst>
          </p:cNvPr>
          <p:cNvSpPr/>
          <p:nvPr/>
        </p:nvSpPr>
        <p:spPr>
          <a:xfrm>
            <a:off x="5859721" y="2450829"/>
            <a:ext cx="5493024" cy="2754182"/>
          </a:xfrm>
          <a:prstGeom prst="trapezoi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6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731174"/>
            <a:chOff x="842010" y="518160"/>
            <a:chExt cx="11432087" cy="2731174"/>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554545"/>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a) 2 hình tứ giác?</a:t>
              </a:r>
            </a:p>
            <a:p>
              <a:pPr algn="just"/>
              <a:r>
                <a:rPr lang="en-US" sz="3200"/>
                <a:t>b) 1 hình tam giác và 1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spTree>
    <p:extLst>
      <p:ext uri="{BB962C8B-B14F-4D97-AF65-F5344CB8AC3E}">
        <p14:creationId xmlns:p14="http://schemas.microsoft.com/office/powerpoint/2010/main" val="163058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a) 2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15" name="Straight Connector 14">
            <a:extLst>
              <a:ext uri="{FF2B5EF4-FFF2-40B4-BE49-F238E27FC236}">
                <a16:creationId xmlns:a16="http://schemas.microsoft.com/office/drawing/2014/main" id="{EF695AA8-C299-AF2A-C0E7-697A8B591BB4}"/>
              </a:ext>
            </a:extLst>
          </p:cNvPr>
          <p:cNvCxnSpPr>
            <a:cxnSpLocks/>
          </p:cNvCxnSpPr>
          <p:nvPr/>
        </p:nvCxnSpPr>
        <p:spPr>
          <a:xfrm>
            <a:off x="1450428" y="3689131"/>
            <a:ext cx="4367048" cy="21441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8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a) 2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15" name="Straight Connector 14">
            <a:extLst>
              <a:ext uri="{FF2B5EF4-FFF2-40B4-BE49-F238E27FC236}">
                <a16:creationId xmlns:a16="http://schemas.microsoft.com/office/drawing/2014/main" id="{EF695AA8-C299-AF2A-C0E7-697A8B591BB4}"/>
              </a:ext>
            </a:extLst>
          </p:cNvPr>
          <p:cNvCxnSpPr>
            <a:cxnSpLocks/>
          </p:cNvCxnSpPr>
          <p:nvPr/>
        </p:nvCxnSpPr>
        <p:spPr>
          <a:xfrm flipV="1">
            <a:off x="1475874" y="3705726"/>
            <a:ext cx="4283242" cy="21175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1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b) 1 hình tam giác và 1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2A1AEE3E-876C-191B-E348-85604E1BF24A}"/>
              </a:ext>
            </a:extLst>
          </p:cNvPr>
          <p:cNvCxnSpPr>
            <a:cxnSpLocks/>
          </p:cNvCxnSpPr>
          <p:nvPr/>
        </p:nvCxnSpPr>
        <p:spPr>
          <a:xfrm flipV="1">
            <a:off x="1475874" y="3657600"/>
            <a:ext cx="3176337" cy="21656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5"/>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b) 1 hình tam giác và 1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2A1AEE3E-876C-191B-E348-85604E1BF24A}"/>
              </a:ext>
            </a:extLst>
          </p:cNvPr>
          <p:cNvCxnSpPr>
            <a:cxnSpLocks/>
          </p:cNvCxnSpPr>
          <p:nvPr/>
        </p:nvCxnSpPr>
        <p:spPr>
          <a:xfrm flipV="1">
            <a:off x="2823411" y="3625516"/>
            <a:ext cx="3015916" cy="22138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47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b) 1 hình tam giác và 1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2A1AEE3E-876C-191B-E348-85604E1BF24A}"/>
              </a:ext>
            </a:extLst>
          </p:cNvPr>
          <p:cNvCxnSpPr>
            <a:cxnSpLocks/>
          </p:cNvCxnSpPr>
          <p:nvPr/>
        </p:nvCxnSpPr>
        <p:spPr>
          <a:xfrm flipH="1" flipV="1">
            <a:off x="4620126" y="3689684"/>
            <a:ext cx="1155032" cy="21656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47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0161" y="120476"/>
            <a:ext cx="11432087" cy="2238732"/>
            <a:chOff x="842010" y="518160"/>
            <a:chExt cx="11432087"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2062103"/>
            </a:xfrm>
            <a:prstGeom prst="rect">
              <a:avLst/>
            </a:prstGeom>
            <a:noFill/>
          </p:spPr>
          <p:txBody>
            <a:bodyPr wrap="square" rtlCol="0">
              <a:spAutoFit/>
            </a:bodyPr>
            <a:lstStyle/>
            <a:p>
              <a:pPr algn="just"/>
              <a:r>
                <a:rPr lang="en-US" sz="3200"/>
                <a:t>Mai đánh dấu một số điểm trên tờ giấy màu (như hình vẽ). Qua hai điểm trong các điểm đã đánh dấu, Mai có thể cắt tờ giấy theo đoạn thẳng nào để được: </a:t>
              </a:r>
            </a:p>
            <a:p>
              <a:pPr algn="just"/>
              <a:r>
                <a:rPr lang="en-US" sz="3200"/>
                <a:t>b) 1 hình tam giác và 1 hình tứ giác?</a:t>
              </a:r>
            </a:p>
          </p:txBody>
        </p:sp>
      </p:grpSp>
      <p:pic>
        <p:nvPicPr>
          <p:cNvPr id="11" name="Picture 10">
            <a:extLst>
              <a:ext uri="{FF2B5EF4-FFF2-40B4-BE49-F238E27FC236}">
                <a16:creationId xmlns:a16="http://schemas.microsoft.com/office/drawing/2014/main" id="{B4C52763-1697-7423-7617-BB60EC508A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1601" y="2951361"/>
            <a:ext cx="11434454" cy="382972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2A1AEE3E-876C-191B-E348-85604E1BF24A}"/>
              </a:ext>
            </a:extLst>
          </p:cNvPr>
          <p:cNvCxnSpPr>
            <a:cxnSpLocks/>
          </p:cNvCxnSpPr>
          <p:nvPr/>
        </p:nvCxnSpPr>
        <p:spPr>
          <a:xfrm flipH="1" flipV="1">
            <a:off x="1475874" y="3705726"/>
            <a:ext cx="1363579" cy="21175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9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9A134-F85F-31C5-26D0-2C100EBB073A}"/>
              </a:ext>
            </a:extLst>
          </p:cNvPr>
          <p:cNvSpPr txBox="1"/>
          <p:nvPr/>
        </p:nvSpPr>
        <p:spPr>
          <a:xfrm>
            <a:off x="78325" y="6136106"/>
            <a:ext cx="12005187" cy="4508927"/>
          </a:xfrm>
          <a:prstGeom prst="rect">
            <a:avLst/>
          </a:prstGeom>
          <a:noFill/>
        </p:spPr>
        <p:txBody>
          <a:bodyPr wrap="square" rtlCol="0">
            <a:spAutoFit/>
          </a:bodyPr>
          <a:lstStyle/>
          <a:p>
            <a:pPr algn="ctr"/>
            <a:r>
              <a:rPr lang="en-US" sz="28700">
                <a:ln w="76200">
                  <a:solidFill>
                    <a:srgbClr val="9470A4"/>
                  </a:solidFill>
                </a:ln>
                <a:solidFill>
                  <a:schemeClr val="bg1"/>
                </a:solidFill>
                <a:effectLst>
                  <a:glow rad="101600">
                    <a:srgbClr val="7030A0">
                      <a:alpha val="60000"/>
                    </a:srgbClr>
                  </a:glow>
                </a:effectLst>
                <a:latin typeface="SVN-Billo" panose="00000400000000000000" pitchFamily="2" charset="0"/>
              </a:rPr>
              <a:t>M</a:t>
            </a: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Ở RỘNG</a:t>
            </a:r>
          </a:p>
        </p:txBody>
      </p:sp>
      <p:pic>
        <p:nvPicPr>
          <p:cNvPr id="10" name="Picture 9">
            <a:extLst>
              <a:ext uri="{FF2B5EF4-FFF2-40B4-BE49-F238E27FC236}">
                <a16:creationId xmlns:a16="http://schemas.microsoft.com/office/drawing/2014/main" id="{5A8CC4FE-24E5-1FCD-85C7-2C39097B3C24}"/>
              </a:ext>
            </a:extLst>
          </p:cNvPr>
          <p:cNvPicPr>
            <a:picLocks noChangeAspect="1"/>
          </p:cNvPicPr>
          <p:nvPr/>
        </p:nvPicPr>
        <p:blipFill>
          <a:blip r:embed="rId4"/>
          <a:stretch>
            <a:fillRect/>
          </a:stretch>
        </p:blipFill>
        <p:spPr>
          <a:xfrm>
            <a:off x="2184333" y="504088"/>
            <a:ext cx="7793170" cy="2924912"/>
          </a:xfrm>
          <a:prstGeom prst="rect">
            <a:avLst/>
          </a:prstGeom>
        </p:spPr>
      </p:pic>
      <p:pic>
        <p:nvPicPr>
          <p:cNvPr id="6" name="Picture 5">
            <a:extLst>
              <a:ext uri="{FF2B5EF4-FFF2-40B4-BE49-F238E27FC236}">
                <a16:creationId xmlns:a16="http://schemas.microsoft.com/office/drawing/2014/main" id="{1455593A-4429-4AA7-2D7B-61ABF77F2FD7}"/>
              </a:ext>
            </a:extLst>
          </p:cNvPr>
          <p:cNvPicPr>
            <a:picLocks noChangeAspect="1"/>
          </p:cNvPicPr>
          <p:nvPr/>
        </p:nvPicPr>
        <p:blipFill>
          <a:blip r:embed="rId5"/>
          <a:stretch>
            <a:fillRect/>
          </a:stretch>
        </p:blipFill>
        <p:spPr>
          <a:xfrm>
            <a:off x="917741" y="2309925"/>
            <a:ext cx="10326354" cy="3246325"/>
          </a:xfrm>
          <a:prstGeom prst="rect">
            <a:avLst/>
          </a:prstGeom>
        </p:spPr>
      </p:pic>
      <p:sp>
        <p:nvSpPr>
          <p:cNvPr id="2" name="Title 1">
            <a:extLst>
              <a:ext uri="{FF2B5EF4-FFF2-40B4-BE49-F238E27FC236}">
                <a16:creationId xmlns:a16="http://schemas.microsoft.com/office/drawing/2014/main" id="{B2CD0F87-9268-5990-A358-BC54D1E604B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2FABAB2-1438-B11A-D58B-1A0840BD6B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081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8060-8207-7ABD-B50C-5D885284FD01}"/>
              </a:ext>
            </a:extLst>
          </p:cNvPr>
          <p:cNvSpPr>
            <a:spLocks noGrp="1"/>
          </p:cNvSpPr>
          <p:nvPr>
            <p:ph type="title"/>
          </p:nvPr>
        </p:nvSpPr>
        <p:spPr>
          <a:xfrm>
            <a:off x="1321354" y="3047200"/>
            <a:ext cx="9519129" cy="763600"/>
          </a:xfrm>
        </p:spPr>
        <p:txBody>
          <a:bodyPr/>
          <a:lstStyle/>
          <a:p>
            <a:r>
              <a:rPr lang="en-US" sz="6600">
                <a:latin typeface="+mj-lt"/>
              </a:rPr>
              <a:t>Nhanh mắt tìm trong lớp học các sự vật có dạng hình vừa học (hình tam giác, hình tứ giác).</a:t>
            </a:r>
          </a:p>
        </p:txBody>
      </p:sp>
    </p:spTree>
    <p:extLst>
      <p:ext uri="{BB962C8B-B14F-4D97-AF65-F5344CB8AC3E}">
        <p14:creationId xmlns:p14="http://schemas.microsoft.com/office/powerpoint/2010/main" val="1374809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4"/>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5"/>
          <a:stretch>
            <a:fillRect/>
          </a:stretch>
        </p:blipFill>
        <p:spPr>
          <a:xfrm>
            <a:off x="3642528" y="3429000"/>
            <a:ext cx="4286848" cy="3019846"/>
          </a:xfrm>
          <a:prstGeom prst="rect">
            <a:avLst/>
          </a:prstGeom>
        </p:spPr>
      </p:pic>
      <p:sp>
        <p:nvSpPr>
          <p:cNvPr id="2" name="Title 1">
            <a:extLst>
              <a:ext uri="{FF2B5EF4-FFF2-40B4-BE49-F238E27FC236}">
                <a16:creationId xmlns:a16="http://schemas.microsoft.com/office/drawing/2014/main" id="{04C6A339-2442-3063-572C-1EB528FD947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2D33CF0-9FEA-26F9-DA34-8F2709E828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589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2504987" y="-1347024"/>
            <a:ext cx="7151863" cy="763600"/>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7" y="3429000"/>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8631" y="108456"/>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8887" y="2298154"/>
            <a:ext cx="12004064" cy="2274005"/>
          </a:xfrm>
          <a:prstGeom prst="rect">
            <a:avLst/>
          </a:prstGeom>
        </p:spPr>
      </p:pic>
      <p:sp>
        <p:nvSpPr>
          <p:cNvPr id="3" name="Subtitle 2">
            <a:extLst>
              <a:ext uri="{FF2B5EF4-FFF2-40B4-BE49-F238E27FC236}">
                <a16:creationId xmlns:a16="http://schemas.microsoft.com/office/drawing/2014/main" id="{C50394CF-1C29-4DBC-1C96-0DB3F487FE29}"/>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A2799A2F-FDE6-8149-F2FC-1B204574BA6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6690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5BD7-7C9B-76FA-AAC5-53F1CA2F7BC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122AAEB-CBE5-F4CF-509D-ABFE14D5FEE9}"/>
              </a:ext>
            </a:extLst>
          </p:cNvPr>
          <p:cNvSpPr>
            <a:spLocks noGrp="1"/>
          </p:cNvSpPr>
          <p:nvPr>
            <p:ph type="subTitle" idx="1"/>
          </p:nvPr>
        </p:nvSpPr>
        <p:spPr/>
        <p:txBody>
          <a:bodyPr/>
          <a:lstStyle/>
          <a:p>
            <a:endParaRPr lang="en-US"/>
          </a:p>
        </p:txBody>
      </p:sp>
      <p:pic>
        <p:nvPicPr>
          <p:cNvPr id="4" name="Freeze Dance - Freeze Song - Freeze Dance for Kids - Music for Kids - The Kiboomers">
            <a:hlinkClick r:id="" action="ppaction://media"/>
            <a:extLst>
              <a:ext uri="{FF2B5EF4-FFF2-40B4-BE49-F238E27FC236}">
                <a16:creationId xmlns:a16="http://schemas.microsoft.com/office/drawing/2014/main" id="{DB03C8EF-22E0-E72D-2E60-C4FB9A0657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38277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p:txBody>
          <a:bodyPr/>
          <a:lstStyle/>
          <a:p>
            <a:r>
              <a:rPr lang="en-US"/>
              <a:t>Chúc mừng các em đã khởi động xuất sắc!</a:t>
            </a:r>
          </a:p>
        </p:txBody>
      </p:sp>
      <p:sp>
        <p:nvSpPr>
          <p:cNvPr id="3" name="Subtitle 2">
            <a:extLst>
              <a:ext uri="{FF2B5EF4-FFF2-40B4-BE49-F238E27FC236}">
                <a16:creationId xmlns:a16="http://schemas.microsoft.com/office/drawing/2014/main" id="{8D4EE57D-6D32-3FAB-210E-60D126F7E86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1245632" y="1230897"/>
            <a:ext cx="9438409" cy="410318"/>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HÌNH PHẲNG, HÌNH KHỐI</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9" y="3328431"/>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19:</a:t>
            </a:r>
          </a:p>
          <a:p>
            <a:r>
              <a:rPr lang="en-US" sz="5400" b="1">
                <a:solidFill>
                  <a:srgbClr val="0070C0"/>
                </a:solidFill>
                <a:latin typeface="+mj-lt"/>
              </a:rPr>
              <a:t>HÌNH TAM GIÁC, HÌNH TỨ GIÁC.</a:t>
            </a:r>
          </a:p>
          <a:p>
            <a:r>
              <a:rPr lang="en-US" sz="5400" b="1">
                <a:solidFill>
                  <a:srgbClr val="0070C0"/>
                </a:solidFill>
                <a:latin typeface="+mj-lt"/>
              </a:rPr>
              <a:t>HÌNH CHỮ NHẬT, HÌNH VUÔNG</a:t>
            </a:r>
          </a:p>
          <a:p>
            <a:r>
              <a:rPr lang="en-US" sz="4000" b="1">
                <a:solidFill>
                  <a:schemeClr val="tx1"/>
                </a:solidFill>
                <a:latin typeface="+mj-lt"/>
              </a:rPr>
              <a:t>(Tiết 1)</a:t>
            </a:r>
            <a:endParaRPr lang="en-US" sz="3600" b="1">
              <a:solidFill>
                <a:schemeClr val="tx1"/>
              </a:solidFill>
              <a:latin typeface="+mj-lt"/>
            </a:endParaRP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p:nvPr>
        </p:nvSpPr>
        <p:spPr>
          <a:xfrm>
            <a:off x="2189678" y="5786682"/>
            <a:ext cx="7151863" cy="763600"/>
          </a:xfrm>
        </p:spPr>
        <p:txBody>
          <a:bodyPr/>
          <a:lstStyle/>
          <a:p>
            <a:r>
              <a:rPr lang="en-US" sz="4400">
                <a:solidFill>
                  <a:srgbClr val="0070C0"/>
                </a:solidFill>
              </a:rPr>
              <a:t>Trang 56</a:t>
            </a:r>
          </a:p>
        </p:txBody>
      </p:sp>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1130546" y="31532"/>
            <a:ext cx="9900745" cy="646331"/>
          </a:xfrm>
          <a:prstGeom prst="rect">
            <a:avLst/>
          </a:prstGeom>
          <a:noFill/>
        </p:spPr>
        <p:txBody>
          <a:bodyPr wrap="square" rtlCol="0">
            <a:spAutoFit/>
          </a:bodyPr>
          <a:lstStyle/>
          <a:p>
            <a:pPr algn="ctr"/>
            <a:r>
              <a:rPr lang="en-US" sz="3600"/>
              <a:t>Hình tam giác, hình tứ giác</a:t>
            </a:r>
          </a:p>
        </p:txBody>
      </p:sp>
      <p:pic>
        <p:nvPicPr>
          <p:cNvPr id="3" name="Picture 2">
            <a:extLst>
              <a:ext uri="{FF2B5EF4-FFF2-40B4-BE49-F238E27FC236}">
                <a16:creationId xmlns:a16="http://schemas.microsoft.com/office/drawing/2014/main" id="{F1CB4F82-E763-5325-25B2-6438179B7D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b="2557"/>
          <a:stretch/>
        </p:blipFill>
        <p:spPr>
          <a:xfrm>
            <a:off x="536632" y="677863"/>
            <a:ext cx="11088571" cy="6006715"/>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36278E35-DD96-41F2-4911-B71932003CC9}"/>
              </a:ext>
            </a:extLst>
          </p:cNvPr>
          <p:cNvSpPr/>
          <p:nvPr/>
        </p:nvSpPr>
        <p:spPr>
          <a:xfrm>
            <a:off x="5549462" y="1671145"/>
            <a:ext cx="1734206" cy="646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8DA3A96-DFDB-966F-A594-1A21A22317A6}"/>
              </a:ext>
            </a:extLst>
          </p:cNvPr>
          <p:cNvSpPr/>
          <p:nvPr/>
        </p:nvSpPr>
        <p:spPr>
          <a:xfrm>
            <a:off x="8003626" y="1460937"/>
            <a:ext cx="3174125" cy="840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F53E8DB-BDED-B932-68B1-194239A903D9}"/>
              </a:ext>
            </a:extLst>
          </p:cNvPr>
          <p:cNvSpPr/>
          <p:nvPr/>
        </p:nvSpPr>
        <p:spPr>
          <a:xfrm>
            <a:off x="1078683" y="2238646"/>
            <a:ext cx="2752338" cy="1009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2263</TotalTime>
  <Words>1661</Words>
  <Application>Microsoft Office PowerPoint</Application>
  <PresentationFormat>Custom</PresentationFormat>
  <Paragraphs>169</Paragraphs>
  <Slides>26</Slides>
  <Notes>25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HP001 4 hàng</vt:lpstr>
      <vt:lpstr>Varela Round</vt:lpstr>
      <vt:lpstr>SVN-Billo</vt:lpstr>
      <vt:lpstr>Itim</vt:lpstr>
      <vt:lpstr>Arial</vt:lpstr>
      <vt:lpstr>Learning the Alphabet by Slidesgo</vt:lpstr>
      <vt:lpstr>Chuẩn bị</vt:lpstr>
      <vt:lpstr>PowerPoint Presentation</vt:lpstr>
      <vt:lpstr>TOÁN 3</vt:lpstr>
      <vt:lpstr>PowerPoint Presentation</vt:lpstr>
      <vt:lpstr>PowerPoint Presentation</vt:lpstr>
      <vt:lpstr>Chúc mừng các em đã khởi động xuất sắc!</vt:lpstr>
      <vt:lpstr>PowerPoint Presentation</vt:lpstr>
      <vt:lpstr>Trang 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Nhanh mắt tìm trong lớp học các sự vật có dạng hình vừa học (hình tam giác, hình tứ giác).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278</cp:revision>
  <dcterms:modified xsi:type="dcterms:W3CDTF">2022-08-11T19:43:31Z</dcterms:modified>
</cp:coreProperties>
</file>