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25"/>
  </p:notesMasterIdLst>
  <p:sldIdLst>
    <p:sldId id="323" r:id="rId2"/>
    <p:sldId id="339" r:id="rId3"/>
    <p:sldId id="256" r:id="rId4"/>
    <p:sldId id="642" r:id="rId5"/>
    <p:sldId id="643" r:id="rId6"/>
    <p:sldId id="335" r:id="rId7"/>
    <p:sldId id="319" r:id="rId8"/>
    <p:sldId id="320" r:id="rId9"/>
    <p:sldId id="347" r:id="rId10"/>
    <p:sldId id="637" r:id="rId11"/>
    <p:sldId id="653" r:id="rId12"/>
    <p:sldId id="644" r:id="rId13"/>
    <p:sldId id="654" r:id="rId14"/>
    <p:sldId id="352" r:id="rId15"/>
    <p:sldId id="322" r:id="rId16"/>
    <p:sldId id="655" r:id="rId17"/>
    <p:sldId id="641" r:id="rId18"/>
    <p:sldId id="645" r:id="rId19"/>
    <p:sldId id="361" r:id="rId20"/>
    <p:sldId id="633" r:id="rId21"/>
    <p:sldId id="353" r:id="rId22"/>
    <p:sldId id="336" r:id="rId23"/>
    <p:sldId id="630" r:id="rId24"/>
  </p:sldIdLst>
  <p:sldSz cx="12161838" cy="6858000"/>
  <p:notesSz cx="6858000" cy="9144000"/>
  <p:embeddedFontLst>
    <p:embeddedFont>
      <p:font typeface="HP001 4 hàng" panose="020B0603050302020204" pitchFamily="34" charset="0"/>
      <p:regular r:id="rId26"/>
      <p:bold r:id="rId27"/>
    </p:embeddedFont>
    <p:embeddedFont>
      <p:font typeface="Itim" panose="020B0604020202020204" charset="-34"/>
      <p:regular r:id="rId28"/>
    </p:embeddedFont>
    <p:embeddedFont>
      <p:font typeface="SVN-Billo" panose="00000400000000000000" pitchFamily="2" charset="0"/>
      <p:regular r:id="rId29"/>
    </p:embeddedFont>
    <p:embeddedFont>
      <p:font typeface="Varela Round" panose="00000500000000000000" pitchFamily="2" charset="-79"/>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8CDC"/>
    <a:srgbClr val="87BB9B"/>
    <a:srgbClr val="F682D5"/>
    <a:srgbClr val="F8F280"/>
    <a:srgbClr val="F4E9E0"/>
    <a:srgbClr val="FFDE81"/>
    <a:srgbClr val="ECD9CA"/>
    <a:srgbClr val="CEF0FE"/>
    <a:srgbClr val="67D2FC"/>
    <a:srgbClr val="FFD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84530" autoAdjust="0"/>
  </p:normalViewPr>
  <p:slideViewPr>
    <p:cSldViewPr snapToGrid="0">
      <p:cViewPr>
        <p:scale>
          <a:sx n="50" d="100"/>
          <a:sy n="50" d="100"/>
        </p:scale>
        <p:origin x="936" y="240"/>
      </p:cViewPr>
      <p:guideLst/>
    </p:cSldViewPr>
  </p:slideViewPr>
  <p:notesTextViewPr>
    <p:cViewPr>
      <p:scale>
        <a:sx n="100" d="100"/>
        <a:sy n="100" d="100"/>
      </p:scale>
      <p:origin x="0" y="0"/>
    </p:cViewPr>
  </p:notesTextViewPr>
  <p:sorterViewPr>
    <p:cViewPr>
      <p:scale>
        <a:sx n="125" d="100"/>
        <a:sy n="125" d="100"/>
      </p:scale>
      <p:origin x="0" y="-6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278631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3980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1488412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3305675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HS lí do chọn đáp án đó, giải thích cho HS hiểu</a:t>
            </a:r>
          </a:p>
          <a:p>
            <a:r>
              <a:rPr lang="en-US"/>
              <a:t>Với câu d sai vì 3 điểm đó k thẳng hàng</a:t>
            </a:r>
          </a:p>
        </p:txBody>
      </p:sp>
    </p:spTree>
    <p:extLst>
      <p:ext uri="{BB962C8B-B14F-4D97-AF65-F5344CB8AC3E}">
        <p14:creationId xmlns:p14="http://schemas.microsoft.com/office/powerpoint/2010/main" val="331402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HS lí do chọn đáp án đó, giải thích cho HS hiểu</a:t>
            </a:r>
          </a:p>
          <a:p>
            <a:r>
              <a:rPr lang="en-US"/>
              <a:t>Với câu d sai vì 3 điểm đó k thẳng hàng</a:t>
            </a:r>
          </a:p>
        </p:txBody>
      </p:sp>
    </p:spTree>
    <p:extLst>
      <p:ext uri="{BB962C8B-B14F-4D97-AF65-F5344CB8AC3E}">
        <p14:creationId xmlns:p14="http://schemas.microsoft.com/office/powerpoint/2010/main" val="91294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 để thước xuất hiện</a:t>
            </a:r>
          </a:p>
          <a:p>
            <a:r>
              <a:rPr lang="en-US"/>
              <a:t>Click vào dấu hỏi để ra kết quả</a:t>
            </a:r>
          </a:p>
        </p:txBody>
      </p:sp>
    </p:spTree>
    <p:extLst>
      <p:ext uri="{BB962C8B-B14F-4D97-AF65-F5344CB8AC3E}">
        <p14:creationId xmlns:p14="http://schemas.microsoft.com/office/powerpoint/2010/main" val="1989266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1243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p:txBody>
      </p:sp>
    </p:spTree>
    <p:extLst>
      <p:ext uri="{BB962C8B-B14F-4D97-AF65-F5344CB8AC3E}">
        <p14:creationId xmlns:p14="http://schemas.microsoft.com/office/powerpoint/2010/main" val="173798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linh hoạt phần khởi động có/không vì có những bài dài nên khởi động là dạy cháy giờ ạ</a:t>
            </a:r>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Nhảy theo nhạc, kho nào có chữ freeze xuất hiện thì HS giữ nguyên tư thế. Bạn nào nhúc nhích thì bị cô giáo bắt và phạt (phạt nhẹ nhàng như nhảy lò cò, cõng bạn…)</a:t>
            </a:r>
          </a:p>
        </p:txBody>
      </p:sp>
    </p:spTree>
    <p:extLst>
      <p:ext uri="{BB962C8B-B14F-4D97-AF65-F5344CB8AC3E}">
        <p14:creationId xmlns:p14="http://schemas.microsoft.com/office/powerpoint/2010/main" val="133036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 ý khai thác thêm: Các bạn đang làm gì? Hai tay các bạn có gì đặc biệt?...</a:t>
            </a:r>
          </a:p>
        </p:txBody>
      </p:sp>
    </p:spTree>
    <p:extLst>
      <p:ext uri="{BB962C8B-B14F-4D97-AF65-F5344CB8AC3E}">
        <p14:creationId xmlns:p14="http://schemas.microsoft.com/office/powerpoint/2010/main" val="2989920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6" r:id="rId4"/>
    <p:sldLayoutId id="2147483657" r:id="rId5"/>
    <p:sldLayoutId id="2147483667" r:id="rId6"/>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5.jpg"/><Relationship Id="rId7"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gif"/><Relationship Id="rId11" Type="http://schemas.openxmlformats.org/officeDocument/2006/relationships/image" Target="../media/image27.gif"/><Relationship Id="rId5" Type="http://schemas.openxmlformats.org/officeDocument/2006/relationships/image" Target="../media/image21.gif"/><Relationship Id="rId10" Type="http://schemas.openxmlformats.org/officeDocument/2006/relationships/image" Target="../media/image26.gif"/><Relationship Id="rId4" Type="http://schemas.openxmlformats.org/officeDocument/2006/relationships/image" Target="../media/image20.gif"/><Relationship Id="rId9" Type="http://schemas.openxmlformats.org/officeDocument/2006/relationships/image" Target="../media/image25.gi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r>
              <a:rPr lang="en-US">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1936253831"/>
              </p:ext>
            </p:extLst>
          </p:nvPr>
        </p:nvGraphicFramePr>
        <p:xfrm>
          <a:off x="29615" y="1361086"/>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712994" y="-844395"/>
            <a:ext cx="10679309" cy="830997"/>
          </a:xfrm>
          <a:prstGeom prst="rect">
            <a:avLst/>
          </a:prstGeom>
          <a:noFill/>
        </p:spPr>
        <p:txBody>
          <a:bodyPr wrap="square" rtlCol="0">
            <a:spAutoFit/>
          </a:bodyPr>
          <a:lstStyle/>
          <a:p>
            <a:pPr defTabSz="684068">
              <a:buClrTx/>
              <a:defRPr/>
            </a:pPr>
            <a:r>
              <a:rPr lang="en-VN" sz="4600" b="1" kern="1200">
                <a:solidFill>
                  <a:srgbClr val="7030A0"/>
                </a:solidFill>
                <a:latin typeface="HP001 4 hàng" panose="020B0603050302020204" pitchFamily="34" charset="0"/>
                <a:ea typeface="+mn-ea"/>
                <a:cs typeface="HP001 5H Normal" panose="020B0603050302020204" pitchFamily="34" charset="0"/>
              </a:rPr>
              <a:t>Thứ </a:t>
            </a:r>
            <a:r>
              <a:rPr lang="en-US" sz="4600" b="1" kern="1200">
                <a:solidFill>
                  <a:srgbClr val="7030A0"/>
                </a:solidFill>
                <a:latin typeface="HP001 4 hàng" panose="020B0603050302020204" pitchFamily="34" charset="0"/>
                <a:ea typeface="+mn-ea"/>
                <a:cs typeface="HP001 5H Normal" panose="020B0603050302020204" pitchFamily="34" charset="0"/>
              </a:rPr>
              <a:t>    </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dirty="0">
                <a:solidFill>
                  <a:srgbClr val="7030A0"/>
                </a:solidFill>
                <a:latin typeface="HP001 4 hàng" panose="020B0603050302020204" pitchFamily="34" charset="0"/>
                <a:ea typeface="+mn-ea"/>
                <a:cs typeface="HP001 5H Normal" panose="020B0603050302020204" pitchFamily="34" charset="0"/>
              </a:rPr>
              <a:t>w</a:t>
            </a:r>
            <a:r>
              <a:rPr lang="en-VN" sz="4600" b="1" kern="1200" dirty="0">
                <a:solidFill>
                  <a:srgbClr val="7030A0"/>
                </a:solidFill>
                <a:latin typeface="HP001 4 hàng" panose="020B0603050302020204" pitchFamily="34" charset="0"/>
                <a:ea typeface="+mn-ea"/>
                <a:cs typeface="HP001 5H Normal" panose="020B0603050302020204" pitchFamily="34" charset="0"/>
              </a:rPr>
              <a:t>gà</a:t>
            </a:r>
            <a:r>
              <a:rPr lang="en-US" sz="4600" b="1" kern="1200" err="1">
                <a:solidFill>
                  <a:srgbClr val="7030A0"/>
                </a:solidFill>
                <a:latin typeface="HP001 4 hàng" panose="020B0603050302020204" pitchFamily="34" charset="0"/>
                <a:ea typeface="+mn-ea"/>
                <a:cs typeface="HP001 5H Normal" panose="020B0603050302020204" pitchFamily="34" charset="0"/>
              </a:rPr>
              <a:t>ǀ</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a:solidFill>
                  <a:srgbClr val="7030A0"/>
                </a:solidFill>
                <a:latin typeface="HP001 4 hàng" panose="020B0603050302020204" pitchFamily="34" charset="0"/>
                <a:ea typeface="+mn-ea"/>
                <a:cs typeface="HP001 5H Normal" panose="020B0603050302020204" pitchFamily="34" charset="0"/>
              </a:rPr>
              <a:t>  </a:t>
            </a:r>
            <a:r>
              <a:rPr lang="en-US" sz="4600" b="1">
                <a:solidFill>
                  <a:srgbClr val="7030A0"/>
                </a:solidFill>
                <a:latin typeface="HP001 4 hàng" panose="020B0603050302020204" pitchFamily="34" charset="0"/>
                <a:cs typeface="HP001 5H Normal" panose="020B0603050302020204" pitchFamily="34" charset="0"/>
              </a:rPr>
              <a:t> </a:t>
            </a:r>
            <a:r>
              <a:rPr lang="el-GR" sz="4600" b="1" kern="1200" dirty="0">
                <a:solidFill>
                  <a:srgbClr val="7030A0"/>
                </a:solidFill>
                <a:latin typeface="HP001 4 hàng" panose="020B0603050302020204" pitchFamily="34" charset="0"/>
                <a:ea typeface="+mn-ea"/>
                <a:cs typeface="HP001 5H Normal" panose="020B0603050302020204" pitchFamily="34" charset="0"/>
              </a:rPr>
              <a:t>κ</a:t>
            </a:r>
            <a:r>
              <a:rPr lang="en-VN" sz="4600" b="1" kern="1200" dirty="0">
                <a:solidFill>
                  <a:srgbClr val="7030A0"/>
                </a:solidFill>
                <a:latin typeface="HP001 4 hàng" panose="020B0603050302020204" pitchFamily="34" charset="0"/>
                <a:ea typeface="+mn-ea"/>
                <a:cs typeface="HP001 5H Normal" panose="020B0603050302020204" pitchFamily="34" charset="0"/>
              </a:rPr>
              <a:t>án</a:t>
            </a:r>
            <a:r>
              <a:rPr lang="en-US" sz="4600" b="1" kern="1200" err="1">
                <a:solidFill>
                  <a:srgbClr val="7030A0"/>
                </a:solidFill>
                <a:latin typeface="HP001 4 hàng" panose="020B0603050302020204" pitchFamily="34" charset="0"/>
                <a:ea typeface="+mn-ea"/>
                <a:cs typeface="HP001 5H Normal" panose="020B0603050302020204" pitchFamily="34" charset="0"/>
              </a:rPr>
              <a:t>Ƒ</a:t>
            </a:r>
            <a:r>
              <a:rPr lang="en-US" sz="4600" b="1">
                <a:solidFill>
                  <a:srgbClr val="7030A0"/>
                </a:solidFill>
                <a:latin typeface="HP001 4 hàng" panose="020B0603050302020204" pitchFamily="34" charset="0"/>
                <a:cs typeface="HP001 5H Normal" panose="020B0603050302020204" pitchFamily="34" charset="0"/>
              </a:rPr>
              <a:t>   </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dirty="0">
                <a:solidFill>
                  <a:srgbClr val="7030A0"/>
                </a:solidFill>
                <a:latin typeface="HP001 4 hàng" panose="020B0603050302020204" pitchFamily="34" charset="0"/>
                <a:ea typeface="+mn-ea"/>
                <a:cs typeface="HP001 5H Normal" panose="020B0603050302020204" pitchFamily="34" charset="0"/>
              </a:rPr>
              <a:t>w</a:t>
            </a:r>
            <a:r>
              <a:rPr lang="en-VN" sz="4600" b="1" kern="1200" dirty="0">
                <a:solidFill>
                  <a:srgbClr val="7030A0"/>
                </a:solidFill>
                <a:latin typeface="HP001 4 hàng" panose="020B0603050302020204" pitchFamily="34" charset="0"/>
                <a:ea typeface="+mn-ea"/>
                <a:cs typeface="HP001 5H Normal" panose="020B0603050302020204" pitchFamily="34" charset="0"/>
              </a:rPr>
              <a:t>ăm 202</a:t>
            </a:r>
            <a:r>
              <a:rPr lang="en-US" sz="4600" b="1" kern="1200" dirty="0">
                <a:solidFill>
                  <a:srgbClr val="7030A0"/>
                </a:solidFill>
                <a:latin typeface="HP001 4 hàng" panose="020B0603050302020204" pitchFamily="34" charset="0"/>
                <a:ea typeface="+mn-ea"/>
                <a:cs typeface="HP001 5H Normal" panose="020B0603050302020204" pitchFamily="34" charset="0"/>
              </a:rPr>
              <a:t>2</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115967" y="2751881"/>
            <a:ext cx="2249533"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TǨn:</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678297" y="7609642"/>
            <a:ext cx="9714006"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Bảng </a:t>
            </a:r>
            <a:r>
              <a:rPr lang="el-GR" sz="4600" b="1" kern="1200">
                <a:solidFill>
                  <a:srgbClr val="7030A0"/>
                </a:solidFill>
                <a:latin typeface="HP001 4 hàng" panose="020B0603050302020204" pitchFamily="34" charset="0"/>
                <a:ea typeface="+mn-ea"/>
                <a:cs typeface="HP001 5H Normal" panose="020B0603050302020204" pitchFamily="34" charset="0"/>
              </a:rPr>
              <a:t>η</a:t>
            </a:r>
            <a:r>
              <a:rPr lang="en-US" sz="4600" b="1" kern="1200">
                <a:solidFill>
                  <a:srgbClr val="7030A0"/>
                </a:solidFill>
                <a:latin typeface="HP001 4 hàng" panose="020B0603050302020204" pitchFamily="34" charset="0"/>
                <a:ea typeface="+mn-ea"/>
                <a:cs typeface="HP001 5H Normal" panose="020B0603050302020204" pitchFamily="34" charset="0"/>
              </a:rPr>
              <a:t>ân 6, bảng </a:t>
            </a:r>
            <a:r>
              <a:rPr lang="el-GR" sz="4600" b="1" kern="1200">
                <a:solidFill>
                  <a:srgbClr val="7030A0"/>
                </a:solidFill>
                <a:latin typeface="HP001 4 hàng" panose="020B0603050302020204" pitchFamily="34" charset="0"/>
                <a:ea typeface="+mn-ea"/>
                <a:cs typeface="HP001 5H Normal" panose="020B0603050302020204" pitchFamily="34" charset="0"/>
              </a:rPr>
              <a:t>ε</a:t>
            </a:r>
            <a:r>
              <a:rPr lang="en-US" sz="4600" b="1" kern="1200">
                <a:solidFill>
                  <a:srgbClr val="7030A0"/>
                </a:solidFill>
                <a:latin typeface="HP001 4 hàng" panose="020B0603050302020204" pitchFamily="34" charset="0"/>
                <a:ea typeface="+mn-ea"/>
                <a:cs typeface="HP001 5H Normal" panose="020B0603050302020204" pitchFamily="34" charset="0"/>
              </a:rPr>
              <a:t>ia 6 </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979" y="4536818"/>
            <a:ext cx="1536167" cy="21283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967" y="4545433"/>
            <a:ext cx="2365233" cy="1751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566790" y="5570764"/>
            <a:ext cx="1085415" cy="602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052917" y="4232004"/>
            <a:ext cx="1453533" cy="1186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769093" y="4378015"/>
            <a:ext cx="613183" cy="1754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205926" y="4346015"/>
            <a:ext cx="2365233" cy="19783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990412" y="5386613"/>
            <a:ext cx="2265090" cy="2265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2519" y="6411477"/>
            <a:ext cx="693335" cy="44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127997" y="4982035"/>
            <a:ext cx="605495" cy="1892172"/>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8593414" y="5457492"/>
            <a:ext cx="1886556" cy="1886556"/>
          </a:xfrm>
          <a:prstGeom prst="rect">
            <a:avLst/>
          </a:prstGeom>
        </p:spPr>
      </p:pic>
      <p:pic>
        <p:nvPicPr>
          <p:cNvPr id="4" name="Picture 3">
            <a:extLst>
              <a:ext uri="{FF2B5EF4-FFF2-40B4-BE49-F238E27FC236}">
                <a16:creationId xmlns:a16="http://schemas.microsoft.com/office/drawing/2014/main" id="{402401E8-9936-80D3-BB34-2A224480D38D}"/>
              </a:ext>
            </a:extLst>
          </p:cNvPr>
          <p:cNvPicPr>
            <a:picLocks noChangeAspect="1"/>
          </p:cNvPicPr>
          <p:nvPr/>
        </p:nvPicPr>
        <p:blipFill>
          <a:blip r:embed="rId16"/>
          <a:stretch>
            <a:fillRect/>
          </a:stretch>
        </p:blipFill>
        <p:spPr>
          <a:xfrm>
            <a:off x="1553414" y="1679760"/>
            <a:ext cx="10943268" cy="1231499"/>
          </a:xfrm>
          <a:prstGeom prst="rect">
            <a:avLst/>
          </a:prstGeom>
        </p:spPr>
      </p:pic>
      <p:sp>
        <p:nvSpPr>
          <p:cNvPr id="5" name="TextBox 4">
            <a:extLst>
              <a:ext uri="{FF2B5EF4-FFF2-40B4-BE49-F238E27FC236}">
                <a16:creationId xmlns:a16="http://schemas.microsoft.com/office/drawing/2014/main" id="{A188185D-1C8B-DC75-FE1A-938B7F0D2367}"/>
              </a:ext>
            </a:extLst>
          </p:cNvPr>
          <p:cNvSpPr txBox="1"/>
          <p:nvPr/>
        </p:nvSpPr>
        <p:spPr>
          <a:xfrm>
            <a:off x="3255511" y="1816718"/>
            <a:ext cx="1359294" cy="800219"/>
          </a:xfrm>
          <a:prstGeom prst="rect">
            <a:avLst/>
          </a:prstGeom>
          <a:noFill/>
        </p:spPr>
        <p:txBody>
          <a:bodyPr wrap="square" rtlCol="0">
            <a:spAutoFit/>
          </a:bodyPr>
          <a:lstStyle/>
          <a:p>
            <a:r>
              <a:rPr lang="en-US" sz="4600" b="1">
                <a:solidFill>
                  <a:srgbClr val="7030A0"/>
                </a:solidFill>
                <a:latin typeface="HP001 4 hàng" panose="020B0603050302020204" pitchFamily="34" charset="0"/>
              </a:rPr>
              <a:t>…</a:t>
            </a:r>
          </a:p>
        </p:txBody>
      </p:sp>
      <p:sp>
        <p:nvSpPr>
          <p:cNvPr id="6" name="TextBox 5">
            <a:extLst>
              <a:ext uri="{FF2B5EF4-FFF2-40B4-BE49-F238E27FC236}">
                <a16:creationId xmlns:a16="http://schemas.microsoft.com/office/drawing/2014/main" id="{2C83873E-60BA-E71E-1784-3A3932BD9ABE}"/>
              </a:ext>
            </a:extLst>
          </p:cNvPr>
          <p:cNvSpPr txBox="1"/>
          <p:nvPr/>
        </p:nvSpPr>
        <p:spPr>
          <a:xfrm>
            <a:off x="5846632" y="1816718"/>
            <a:ext cx="1359294" cy="800219"/>
          </a:xfrm>
          <a:prstGeom prst="rect">
            <a:avLst/>
          </a:prstGeom>
          <a:noFill/>
        </p:spPr>
        <p:txBody>
          <a:bodyPr wrap="square" rtlCol="0">
            <a:spAutoFit/>
          </a:bodyPr>
          <a:lstStyle/>
          <a:p>
            <a:r>
              <a:rPr lang="en-US" sz="4600" b="1">
                <a:solidFill>
                  <a:srgbClr val="7030A0"/>
                </a:solidFill>
                <a:latin typeface="HP001 4 hàng" panose="020B0603050302020204" pitchFamily="34" charset="0"/>
              </a:rPr>
              <a:t>…</a:t>
            </a:r>
          </a:p>
        </p:txBody>
      </p:sp>
      <p:sp>
        <p:nvSpPr>
          <p:cNvPr id="14" name="TextBox 13">
            <a:extLst>
              <a:ext uri="{FF2B5EF4-FFF2-40B4-BE49-F238E27FC236}">
                <a16:creationId xmlns:a16="http://schemas.microsoft.com/office/drawing/2014/main" id="{78DE5043-2FB1-3F1C-07E4-D9F77B7B5C76}"/>
              </a:ext>
            </a:extLst>
          </p:cNvPr>
          <p:cNvSpPr txBox="1"/>
          <p:nvPr/>
        </p:nvSpPr>
        <p:spPr>
          <a:xfrm>
            <a:off x="8105790" y="1816718"/>
            <a:ext cx="1359294" cy="800219"/>
          </a:xfrm>
          <a:prstGeom prst="rect">
            <a:avLst/>
          </a:prstGeom>
          <a:noFill/>
        </p:spPr>
        <p:txBody>
          <a:bodyPr wrap="square" rtlCol="0">
            <a:spAutoFit/>
          </a:bodyPr>
          <a:lstStyle/>
          <a:p>
            <a:r>
              <a:rPr lang="en-US" sz="4600" b="1">
                <a:solidFill>
                  <a:srgbClr val="7030A0"/>
                </a:solidFill>
                <a:latin typeface="HP001 4 hàng" panose="020B0603050302020204" pitchFamily="34" charset="0"/>
              </a:rPr>
              <a:t>…</a:t>
            </a:r>
          </a:p>
        </p:txBody>
      </p:sp>
      <p:sp>
        <p:nvSpPr>
          <p:cNvPr id="3" name="TextBox 2">
            <a:extLst>
              <a:ext uri="{FF2B5EF4-FFF2-40B4-BE49-F238E27FC236}">
                <a16:creationId xmlns:a16="http://schemas.microsoft.com/office/drawing/2014/main" id="{E5822F18-B835-D028-56ED-DE75195376C4}"/>
              </a:ext>
            </a:extLst>
          </p:cNvPr>
          <p:cNvSpPr txBox="1"/>
          <p:nvPr/>
        </p:nvSpPr>
        <p:spPr>
          <a:xfrm>
            <a:off x="2807525" y="2762961"/>
            <a:ext cx="9196442"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ea typeface="+mn-ea"/>
                <a:cs typeface="HP001 5H Normal" panose="020B0603050302020204" pitchFamily="34" charset="0"/>
              </a:rPr>
              <a:t>Hình tam giác, hình tứ giác.</a:t>
            </a:r>
            <a:endParaRPr lang="en-VN" sz="47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46E89B95-1AD2-907D-EC4E-8FE0DC8F124A}"/>
              </a:ext>
            </a:extLst>
          </p:cNvPr>
          <p:cNvSpPr txBox="1"/>
          <p:nvPr/>
        </p:nvSpPr>
        <p:spPr>
          <a:xfrm>
            <a:off x="2066530" y="3692046"/>
            <a:ext cx="9689157"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ea typeface="+mn-ea"/>
                <a:cs typeface="HP001 5H Normal" panose="020B0603050302020204" pitchFamily="34" charset="0"/>
              </a:rPr>
              <a:t>Hì</a:t>
            </a:r>
            <a:r>
              <a:rPr lang="el-GR" sz="4700" b="1" kern="1200">
                <a:solidFill>
                  <a:srgbClr val="7030A0"/>
                </a:solidFill>
                <a:latin typeface="HP001 4 hàng" panose="020B0603050302020204" pitchFamily="34" charset="0"/>
                <a:ea typeface="+mn-ea"/>
                <a:cs typeface="HP001 5H Normal" panose="020B0603050302020204" pitchFamily="34" charset="0"/>
              </a:rPr>
              <a:t>ζ ε</a:t>
            </a:r>
            <a:r>
              <a:rPr lang="en-US" sz="4700" b="1" kern="1200">
                <a:solidFill>
                  <a:srgbClr val="7030A0"/>
                </a:solidFill>
                <a:latin typeface="HP001 4 hàng" panose="020B0603050302020204" pitchFamily="34" charset="0"/>
                <a:ea typeface="+mn-ea"/>
                <a:cs typeface="HP001 5H Normal" panose="020B0603050302020204" pitchFamily="34" charset="0"/>
              </a:rPr>
              <a:t>ữ </a:t>
            </a:r>
            <a:r>
              <a:rPr lang="el-GR" sz="4700" b="1" kern="1200">
                <a:solidFill>
                  <a:srgbClr val="7030A0"/>
                </a:solidFill>
                <a:latin typeface="HP001 4 hàng" panose="020B0603050302020204" pitchFamily="34" charset="0"/>
                <a:ea typeface="+mn-ea"/>
                <a:cs typeface="HP001 5H Normal" panose="020B0603050302020204" pitchFamily="34" charset="0"/>
              </a:rPr>
              <a:t>η</a:t>
            </a:r>
            <a:r>
              <a:rPr lang="en-US" sz="4700" b="1" kern="1200">
                <a:solidFill>
                  <a:srgbClr val="7030A0"/>
                </a:solidFill>
                <a:latin typeface="HP001 4 hàng" panose="020B0603050302020204" pitchFamily="34" charset="0"/>
                <a:ea typeface="+mn-ea"/>
                <a:cs typeface="HP001 5H Normal" panose="020B0603050302020204" pitchFamily="34" charset="0"/>
              </a:rPr>
              <a:t>ật, hì</a:t>
            </a:r>
            <a:r>
              <a:rPr lang="el-GR" sz="4700" b="1" kern="1200">
                <a:solidFill>
                  <a:srgbClr val="7030A0"/>
                </a:solidFill>
                <a:latin typeface="HP001 4 hàng" panose="020B0603050302020204" pitchFamily="34" charset="0"/>
                <a:ea typeface="+mn-ea"/>
                <a:cs typeface="HP001 5H Normal" panose="020B0603050302020204" pitchFamily="34" charset="0"/>
              </a:rPr>
              <a:t>ζ νί</a:t>
            </a:r>
            <a:r>
              <a:rPr lang="en-US" sz="4700" b="1" kern="1200">
                <a:solidFill>
                  <a:srgbClr val="7030A0"/>
                </a:solidFill>
                <a:latin typeface="HP001 4 hàng" panose="020B0603050302020204" pitchFamily="34" charset="0"/>
                <a:ea typeface="+mn-ea"/>
                <a:cs typeface="HP001 5H Normal" panose="020B0603050302020204" pitchFamily="34" charset="0"/>
              </a:rPr>
              <a:t>Ūg (Ǉ</a:t>
            </a:r>
            <a:r>
              <a:rPr lang="el-GR" sz="4700" b="1" kern="1200">
                <a:solidFill>
                  <a:srgbClr val="7030A0"/>
                </a:solidFill>
                <a:latin typeface="HP001 4 hàng" panose="020B0603050302020204" pitchFamily="34" charset="0"/>
                <a:ea typeface="+mn-ea"/>
                <a:cs typeface="HP001 5H Normal" panose="020B0603050302020204" pitchFamily="34" charset="0"/>
              </a:rPr>
              <a:t>Η</a:t>
            </a:r>
            <a:r>
              <a:rPr lang="en-US" sz="4700" b="1" kern="1200">
                <a:solidFill>
                  <a:srgbClr val="7030A0"/>
                </a:solidFill>
                <a:latin typeface="HP001 4 hàng" panose="020B0603050302020204" pitchFamily="34" charset="0"/>
                <a:ea typeface="+mn-ea"/>
                <a:cs typeface="HP001 5H Normal" panose="020B0603050302020204" pitchFamily="34" charset="0"/>
              </a:rPr>
              <a:t>Ğt 2) </a:t>
            </a:r>
            <a:endParaRPr lang="en-VN" sz="47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973704" y="3625726"/>
            <a:ext cx="10212507" cy="3046988"/>
          </a:xfrm>
          <a:prstGeom prst="rect">
            <a:avLst/>
          </a:prstGeom>
          <a:solidFill>
            <a:schemeClr val="bg1"/>
          </a:solidFill>
          <a:ln>
            <a:solidFill>
              <a:schemeClr val="accent4">
                <a:lumMod val="60000"/>
                <a:lumOff val="40000"/>
              </a:schemeClr>
            </a:solidFill>
          </a:ln>
        </p:spPr>
        <p:txBody>
          <a:bodyPr wrap="square" rtlCol="0">
            <a:spAutoFit/>
          </a:bodyPr>
          <a:lstStyle/>
          <a:p>
            <a:pPr algn="just"/>
            <a:r>
              <a:rPr lang="en-US" sz="3200"/>
              <a:t>Hình chữ nhật ABCD có: </a:t>
            </a:r>
          </a:p>
          <a:p>
            <a:pPr marL="571500" indent="-571500" algn="just">
              <a:buFont typeface="Arial" panose="020B0604020202020204" pitchFamily="34" charset="0"/>
              <a:buChar char="•"/>
            </a:pPr>
            <a:r>
              <a:rPr lang="en-US" sz="3200"/>
              <a:t>4 đỉnh, 4 cạnh và 4 góc vuông;</a:t>
            </a:r>
          </a:p>
          <a:p>
            <a:pPr marL="571500" indent="-571500" algn="just">
              <a:buFont typeface="Arial" panose="020B0604020202020204" pitchFamily="34" charset="0"/>
              <a:buChar char="•"/>
            </a:pPr>
            <a:r>
              <a:rPr lang="en-US" sz="3200"/>
              <a:t>2 cạnh dài AB và DC có độ dài bằng nhau, viết là: AB = CD;</a:t>
            </a:r>
          </a:p>
          <a:p>
            <a:pPr marL="571500" indent="-571500" algn="just">
              <a:buFont typeface="Arial" panose="020B0604020202020204" pitchFamily="34" charset="0"/>
              <a:buChar char="•"/>
            </a:pPr>
            <a:r>
              <a:rPr lang="en-US" sz="3200"/>
              <a:t>2 cạnh ngắn AD và BC có độ dài bằng nhau, viết là: AD = BC.</a:t>
            </a:r>
          </a:p>
        </p:txBody>
      </p:sp>
      <p:graphicFrame>
        <p:nvGraphicFramePr>
          <p:cNvPr id="3" name="Table 3">
            <a:extLst>
              <a:ext uri="{FF2B5EF4-FFF2-40B4-BE49-F238E27FC236}">
                <a16:creationId xmlns:a16="http://schemas.microsoft.com/office/drawing/2014/main" id="{2E132CBC-98BC-85E6-5E27-0F41B25BDC49}"/>
              </a:ext>
            </a:extLst>
          </p:cNvPr>
          <p:cNvGraphicFramePr>
            <a:graphicFrameLocks noGrp="1"/>
          </p:cNvGraphicFramePr>
          <p:nvPr>
            <p:extLst>
              <p:ext uri="{D42A27DB-BD31-4B8C-83A1-F6EECF244321}">
                <p14:modId xmlns:p14="http://schemas.microsoft.com/office/powerpoint/2010/main" val="3032368351"/>
              </p:ext>
            </p:extLst>
          </p:nvPr>
        </p:nvGraphicFramePr>
        <p:xfrm>
          <a:off x="3337718" y="185286"/>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6" name="Group 5">
            <a:extLst>
              <a:ext uri="{FF2B5EF4-FFF2-40B4-BE49-F238E27FC236}">
                <a16:creationId xmlns:a16="http://schemas.microsoft.com/office/drawing/2014/main" id="{23C706D7-7A64-4733-2CD3-E0D971CDCDBF}"/>
              </a:ext>
            </a:extLst>
          </p:cNvPr>
          <p:cNvGrpSpPr/>
          <p:nvPr/>
        </p:nvGrpSpPr>
        <p:grpSpPr>
          <a:xfrm>
            <a:off x="3883214" y="106577"/>
            <a:ext cx="4553906" cy="3384559"/>
            <a:chOff x="3883214" y="349382"/>
            <a:chExt cx="4553906" cy="3384559"/>
          </a:xfrm>
        </p:grpSpPr>
        <p:sp>
          <p:nvSpPr>
            <p:cNvPr id="4" name="Rectangle 3">
              <a:extLst>
                <a:ext uri="{FF2B5EF4-FFF2-40B4-BE49-F238E27FC236}">
                  <a16:creationId xmlns:a16="http://schemas.microsoft.com/office/drawing/2014/main" id="{1494F58C-58C5-860F-6B58-F11702EA9193}"/>
                </a:ext>
              </a:extLst>
            </p:cNvPr>
            <p:cNvSpPr/>
            <p:nvPr/>
          </p:nvSpPr>
          <p:spPr>
            <a:xfrm>
              <a:off x="4459705" y="994610"/>
              <a:ext cx="3240506" cy="214964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2CAAD9C-4031-A8A0-63D3-87604FFEEBF8}"/>
                </a:ext>
              </a:extLst>
            </p:cNvPr>
            <p:cNvGrpSpPr/>
            <p:nvPr/>
          </p:nvGrpSpPr>
          <p:grpSpPr>
            <a:xfrm>
              <a:off x="3883214" y="349382"/>
              <a:ext cx="4553906" cy="3384559"/>
              <a:chOff x="6899155" y="180568"/>
              <a:chExt cx="6187600" cy="4598755"/>
            </a:xfrm>
          </p:grpSpPr>
          <p:sp>
            <p:nvSpPr>
              <p:cNvPr id="23" name="TextBox 22">
                <a:extLst>
                  <a:ext uri="{FF2B5EF4-FFF2-40B4-BE49-F238E27FC236}">
                    <a16:creationId xmlns:a16="http://schemas.microsoft.com/office/drawing/2014/main" id="{EF771829-5ABD-E8D4-D1FF-926AFE640CCD}"/>
                  </a:ext>
                </a:extLst>
              </p:cNvPr>
              <p:cNvSpPr txBox="1"/>
              <p:nvPr/>
            </p:nvSpPr>
            <p:spPr>
              <a:xfrm>
                <a:off x="6899155" y="3817486"/>
                <a:ext cx="993228" cy="961837"/>
              </a:xfrm>
              <a:prstGeom prst="rect">
                <a:avLst/>
              </a:prstGeom>
              <a:noFill/>
            </p:spPr>
            <p:txBody>
              <a:bodyPr wrap="square" rtlCol="0">
                <a:spAutoFit/>
              </a:bodyPr>
              <a:lstStyle/>
              <a:p>
                <a:r>
                  <a:rPr lang="en-US" sz="4000"/>
                  <a:t>D</a:t>
                </a:r>
              </a:p>
            </p:txBody>
          </p:sp>
          <p:sp>
            <p:nvSpPr>
              <p:cNvPr id="24" name="TextBox 23">
                <a:extLst>
                  <a:ext uri="{FF2B5EF4-FFF2-40B4-BE49-F238E27FC236}">
                    <a16:creationId xmlns:a16="http://schemas.microsoft.com/office/drawing/2014/main" id="{A03B75DC-FC2C-6FC4-ED6E-99050AB1D284}"/>
                  </a:ext>
                </a:extLst>
              </p:cNvPr>
              <p:cNvSpPr txBox="1"/>
              <p:nvPr/>
            </p:nvSpPr>
            <p:spPr>
              <a:xfrm>
                <a:off x="6899155" y="180568"/>
                <a:ext cx="993228" cy="961837"/>
              </a:xfrm>
              <a:prstGeom prst="rect">
                <a:avLst/>
              </a:prstGeom>
              <a:noFill/>
            </p:spPr>
            <p:txBody>
              <a:bodyPr wrap="square" rtlCol="0">
                <a:spAutoFit/>
              </a:bodyPr>
              <a:lstStyle/>
              <a:p>
                <a:r>
                  <a:rPr lang="en-US" sz="4000"/>
                  <a:t>A</a:t>
                </a:r>
              </a:p>
            </p:txBody>
          </p:sp>
          <p:sp>
            <p:nvSpPr>
              <p:cNvPr id="25" name="TextBox 24">
                <a:extLst>
                  <a:ext uri="{FF2B5EF4-FFF2-40B4-BE49-F238E27FC236}">
                    <a16:creationId xmlns:a16="http://schemas.microsoft.com/office/drawing/2014/main" id="{C3479FE6-0030-22AF-9A82-44448BAE6B64}"/>
                  </a:ext>
                </a:extLst>
              </p:cNvPr>
              <p:cNvSpPr txBox="1"/>
              <p:nvPr/>
            </p:nvSpPr>
            <p:spPr>
              <a:xfrm>
                <a:off x="12085483" y="3817486"/>
                <a:ext cx="993228" cy="961837"/>
              </a:xfrm>
              <a:prstGeom prst="rect">
                <a:avLst/>
              </a:prstGeom>
              <a:noFill/>
            </p:spPr>
            <p:txBody>
              <a:bodyPr wrap="square" rtlCol="0">
                <a:spAutoFit/>
              </a:bodyPr>
              <a:lstStyle/>
              <a:p>
                <a:r>
                  <a:rPr lang="en-US" sz="4000"/>
                  <a:t>C</a:t>
                </a:r>
              </a:p>
            </p:txBody>
          </p:sp>
          <p:sp>
            <p:nvSpPr>
              <p:cNvPr id="19" name="TextBox 18">
                <a:extLst>
                  <a:ext uri="{FF2B5EF4-FFF2-40B4-BE49-F238E27FC236}">
                    <a16:creationId xmlns:a16="http://schemas.microsoft.com/office/drawing/2014/main" id="{8C5DC415-238F-7801-DCF2-17F320BEF441}"/>
                  </a:ext>
                </a:extLst>
              </p:cNvPr>
              <p:cNvSpPr txBox="1"/>
              <p:nvPr/>
            </p:nvSpPr>
            <p:spPr>
              <a:xfrm>
                <a:off x="12093527" y="180568"/>
                <a:ext cx="993228" cy="961837"/>
              </a:xfrm>
              <a:prstGeom prst="rect">
                <a:avLst/>
              </a:prstGeom>
              <a:noFill/>
            </p:spPr>
            <p:txBody>
              <a:bodyPr wrap="square" rtlCol="0">
                <a:spAutoFit/>
              </a:bodyPr>
              <a:lstStyle/>
              <a:p>
                <a:r>
                  <a:rPr lang="en-US" sz="4000"/>
                  <a:t>B</a:t>
                </a:r>
              </a:p>
            </p:txBody>
          </p:sp>
        </p:grpSp>
      </p:grpSp>
    </p:spTree>
    <p:extLst>
      <p:ext uri="{BB962C8B-B14F-4D97-AF65-F5344CB8AC3E}">
        <p14:creationId xmlns:p14="http://schemas.microsoft.com/office/powerpoint/2010/main" val="21300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2954844" y="4123855"/>
            <a:ext cx="6252147" cy="2308324"/>
          </a:xfrm>
          <a:prstGeom prst="rect">
            <a:avLst/>
          </a:prstGeom>
          <a:solidFill>
            <a:schemeClr val="bg1"/>
          </a:solidFill>
          <a:ln>
            <a:solidFill>
              <a:schemeClr val="accent4">
                <a:lumMod val="60000"/>
                <a:lumOff val="40000"/>
              </a:schemeClr>
            </a:solidFill>
          </a:ln>
        </p:spPr>
        <p:txBody>
          <a:bodyPr wrap="square" rtlCol="0">
            <a:spAutoFit/>
          </a:bodyPr>
          <a:lstStyle/>
          <a:p>
            <a:pPr algn="just"/>
            <a:r>
              <a:rPr lang="en-US" sz="3600"/>
              <a:t>Hình vuông MNPQ có: </a:t>
            </a:r>
          </a:p>
          <a:p>
            <a:pPr marL="571500" indent="-571500" algn="just">
              <a:buFont typeface="Arial" panose="020B0604020202020204" pitchFamily="34" charset="0"/>
              <a:buChar char="•"/>
            </a:pPr>
            <a:r>
              <a:rPr lang="en-US" sz="3600"/>
              <a:t>4 đỉnh;</a:t>
            </a:r>
          </a:p>
          <a:p>
            <a:pPr marL="571500" indent="-571500" algn="just">
              <a:buFont typeface="Arial" panose="020B0604020202020204" pitchFamily="34" charset="0"/>
              <a:buChar char="•"/>
            </a:pPr>
            <a:r>
              <a:rPr lang="en-US" sz="3600"/>
              <a:t>4 góc vuông;</a:t>
            </a:r>
          </a:p>
          <a:p>
            <a:pPr marL="571500" indent="-571500" algn="just">
              <a:buFont typeface="Arial" panose="020B0604020202020204" pitchFamily="34" charset="0"/>
              <a:buChar char="•"/>
            </a:pPr>
            <a:r>
              <a:rPr lang="en-US" sz="3600"/>
              <a:t>4 cạnh bằng nhau.</a:t>
            </a:r>
          </a:p>
        </p:txBody>
      </p:sp>
      <p:graphicFrame>
        <p:nvGraphicFramePr>
          <p:cNvPr id="3" name="Table 3">
            <a:extLst>
              <a:ext uri="{FF2B5EF4-FFF2-40B4-BE49-F238E27FC236}">
                <a16:creationId xmlns:a16="http://schemas.microsoft.com/office/drawing/2014/main" id="{2E132CBC-98BC-85E6-5E27-0F41B25BDC49}"/>
              </a:ext>
            </a:extLst>
          </p:cNvPr>
          <p:cNvGraphicFramePr>
            <a:graphicFrameLocks noGrp="1"/>
          </p:cNvGraphicFramePr>
          <p:nvPr>
            <p:extLst>
              <p:ext uri="{D42A27DB-BD31-4B8C-83A1-F6EECF244321}">
                <p14:modId xmlns:p14="http://schemas.microsoft.com/office/powerpoint/2010/main" val="3761845180"/>
              </p:ext>
            </p:extLst>
          </p:nvPr>
        </p:nvGraphicFramePr>
        <p:xfrm>
          <a:off x="3337718" y="361748"/>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6" name="Group 5">
            <a:extLst>
              <a:ext uri="{FF2B5EF4-FFF2-40B4-BE49-F238E27FC236}">
                <a16:creationId xmlns:a16="http://schemas.microsoft.com/office/drawing/2014/main" id="{23C706D7-7A64-4733-2CD3-E0D971CDCDBF}"/>
              </a:ext>
            </a:extLst>
          </p:cNvPr>
          <p:cNvGrpSpPr/>
          <p:nvPr/>
        </p:nvGrpSpPr>
        <p:grpSpPr>
          <a:xfrm>
            <a:off x="4419519" y="291065"/>
            <a:ext cx="3482292" cy="3376533"/>
            <a:chOff x="4419519" y="357408"/>
            <a:chExt cx="3482292" cy="3376533"/>
          </a:xfrm>
        </p:grpSpPr>
        <p:sp>
          <p:nvSpPr>
            <p:cNvPr id="4" name="Rectangle 3">
              <a:extLst>
                <a:ext uri="{FF2B5EF4-FFF2-40B4-BE49-F238E27FC236}">
                  <a16:creationId xmlns:a16="http://schemas.microsoft.com/office/drawing/2014/main" id="{1494F58C-58C5-860F-6B58-F11702EA9193}"/>
                </a:ext>
              </a:extLst>
            </p:cNvPr>
            <p:cNvSpPr/>
            <p:nvPr/>
          </p:nvSpPr>
          <p:spPr>
            <a:xfrm>
              <a:off x="4973053" y="975560"/>
              <a:ext cx="2197768" cy="2194560"/>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2CAAD9C-4031-A8A0-63D3-87604FFEEBF8}"/>
                </a:ext>
              </a:extLst>
            </p:cNvPr>
            <p:cNvGrpSpPr/>
            <p:nvPr/>
          </p:nvGrpSpPr>
          <p:grpSpPr>
            <a:xfrm>
              <a:off x="4419519" y="357408"/>
              <a:ext cx="3482292" cy="3376533"/>
              <a:chOff x="7627856" y="191473"/>
              <a:chExt cx="4731549" cy="4587850"/>
            </a:xfrm>
          </p:grpSpPr>
          <p:sp>
            <p:nvSpPr>
              <p:cNvPr id="23" name="TextBox 22">
                <a:extLst>
                  <a:ext uri="{FF2B5EF4-FFF2-40B4-BE49-F238E27FC236}">
                    <a16:creationId xmlns:a16="http://schemas.microsoft.com/office/drawing/2014/main" id="{EF771829-5ABD-E8D4-D1FF-926AFE640CCD}"/>
                  </a:ext>
                </a:extLst>
              </p:cNvPr>
              <p:cNvSpPr txBox="1"/>
              <p:nvPr/>
            </p:nvSpPr>
            <p:spPr>
              <a:xfrm>
                <a:off x="7662490" y="3817486"/>
                <a:ext cx="993228" cy="961837"/>
              </a:xfrm>
              <a:prstGeom prst="rect">
                <a:avLst/>
              </a:prstGeom>
              <a:noFill/>
            </p:spPr>
            <p:txBody>
              <a:bodyPr wrap="square" rtlCol="0">
                <a:spAutoFit/>
              </a:bodyPr>
              <a:lstStyle/>
              <a:p>
                <a:r>
                  <a:rPr lang="en-US" sz="4000"/>
                  <a:t>Q</a:t>
                </a:r>
              </a:p>
            </p:txBody>
          </p:sp>
          <p:sp>
            <p:nvSpPr>
              <p:cNvPr id="24" name="TextBox 23">
                <a:extLst>
                  <a:ext uri="{FF2B5EF4-FFF2-40B4-BE49-F238E27FC236}">
                    <a16:creationId xmlns:a16="http://schemas.microsoft.com/office/drawing/2014/main" id="{A03B75DC-FC2C-6FC4-ED6E-99050AB1D284}"/>
                  </a:ext>
                </a:extLst>
              </p:cNvPr>
              <p:cNvSpPr txBox="1"/>
              <p:nvPr/>
            </p:nvSpPr>
            <p:spPr>
              <a:xfrm>
                <a:off x="7627856" y="191473"/>
                <a:ext cx="993228" cy="961837"/>
              </a:xfrm>
              <a:prstGeom prst="rect">
                <a:avLst/>
              </a:prstGeom>
              <a:noFill/>
            </p:spPr>
            <p:txBody>
              <a:bodyPr wrap="square" rtlCol="0">
                <a:spAutoFit/>
              </a:bodyPr>
              <a:lstStyle/>
              <a:p>
                <a:r>
                  <a:rPr lang="en-US" sz="4000"/>
                  <a:t>M</a:t>
                </a:r>
              </a:p>
            </p:txBody>
          </p:sp>
          <p:sp>
            <p:nvSpPr>
              <p:cNvPr id="25" name="TextBox 24">
                <a:extLst>
                  <a:ext uri="{FF2B5EF4-FFF2-40B4-BE49-F238E27FC236}">
                    <a16:creationId xmlns:a16="http://schemas.microsoft.com/office/drawing/2014/main" id="{C3479FE6-0030-22AF-9A82-44448BAE6B64}"/>
                  </a:ext>
                </a:extLst>
              </p:cNvPr>
              <p:cNvSpPr txBox="1"/>
              <p:nvPr/>
            </p:nvSpPr>
            <p:spPr>
              <a:xfrm>
                <a:off x="11366177" y="3817486"/>
                <a:ext cx="993228" cy="961837"/>
              </a:xfrm>
              <a:prstGeom prst="rect">
                <a:avLst/>
              </a:prstGeom>
              <a:noFill/>
            </p:spPr>
            <p:txBody>
              <a:bodyPr wrap="square" rtlCol="0">
                <a:spAutoFit/>
              </a:bodyPr>
              <a:lstStyle/>
              <a:p>
                <a:r>
                  <a:rPr lang="en-US" sz="4000"/>
                  <a:t>P</a:t>
                </a:r>
              </a:p>
            </p:txBody>
          </p:sp>
          <p:sp>
            <p:nvSpPr>
              <p:cNvPr id="19" name="TextBox 18">
                <a:extLst>
                  <a:ext uri="{FF2B5EF4-FFF2-40B4-BE49-F238E27FC236}">
                    <a16:creationId xmlns:a16="http://schemas.microsoft.com/office/drawing/2014/main" id="{8C5DC415-238F-7801-DCF2-17F320BEF441}"/>
                  </a:ext>
                </a:extLst>
              </p:cNvPr>
              <p:cNvSpPr txBox="1"/>
              <p:nvPr/>
            </p:nvSpPr>
            <p:spPr>
              <a:xfrm>
                <a:off x="11366177" y="191473"/>
                <a:ext cx="993228" cy="961837"/>
              </a:xfrm>
              <a:prstGeom prst="rect">
                <a:avLst/>
              </a:prstGeom>
              <a:noFill/>
            </p:spPr>
            <p:txBody>
              <a:bodyPr wrap="square" rtlCol="0">
                <a:spAutoFit/>
              </a:bodyPr>
              <a:lstStyle/>
              <a:p>
                <a:r>
                  <a:rPr lang="en-US" sz="4000"/>
                  <a:t>N</a:t>
                </a:r>
              </a:p>
            </p:txBody>
          </p:sp>
        </p:grpSp>
      </p:grpSp>
    </p:spTree>
    <p:extLst>
      <p:ext uri="{BB962C8B-B14F-4D97-AF65-F5344CB8AC3E}">
        <p14:creationId xmlns:p14="http://schemas.microsoft.com/office/powerpoint/2010/main" val="293409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349851" y="3847732"/>
            <a:ext cx="11442056" cy="2062103"/>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3200"/>
              <a:t>Hình chữ nhật có 4 đỉnh, 4 góc vuông, 2 cạnh dài có độ dài bằng nhau và 2 cạnh ngắn có độ dài bằng nhau.</a:t>
            </a:r>
          </a:p>
          <a:p>
            <a:pPr marL="571500" indent="-571500" algn="just">
              <a:buFont typeface="Arial" panose="020B0604020202020204" pitchFamily="34" charset="0"/>
              <a:buChar char="•"/>
            </a:pPr>
            <a:r>
              <a:rPr lang="en-US" sz="3200"/>
              <a:t>Độ dài các cạnh dài gọi là chiều dài, độ dài các cạnh ngắn gọi là chiều rộng.</a:t>
            </a:r>
          </a:p>
        </p:txBody>
      </p:sp>
      <p:graphicFrame>
        <p:nvGraphicFramePr>
          <p:cNvPr id="3" name="Table 3">
            <a:extLst>
              <a:ext uri="{FF2B5EF4-FFF2-40B4-BE49-F238E27FC236}">
                <a16:creationId xmlns:a16="http://schemas.microsoft.com/office/drawing/2014/main" id="{7119F1F8-2DF5-AAD3-ECB3-43130D42AE29}"/>
              </a:ext>
            </a:extLst>
          </p:cNvPr>
          <p:cNvGraphicFramePr>
            <a:graphicFrameLocks noGrp="1"/>
          </p:cNvGraphicFramePr>
          <p:nvPr>
            <p:extLst>
              <p:ext uri="{D42A27DB-BD31-4B8C-83A1-F6EECF244321}">
                <p14:modId xmlns:p14="http://schemas.microsoft.com/office/powerpoint/2010/main" val="4026318550"/>
              </p:ext>
            </p:extLst>
          </p:nvPr>
        </p:nvGraphicFramePr>
        <p:xfrm>
          <a:off x="349851" y="131176"/>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4" name="Group 3">
            <a:extLst>
              <a:ext uri="{FF2B5EF4-FFF2-40B4-BE49-F238E27FC236}">
                <a16:creationId xmlns:a16="http://schemas.microsoft.com/office/drawing/2014/main" id="{10626EE3-57E9-664C-12FB-9675D2BDCBC6}"/>
              </a:ext>
            </a:extLst>
          </p:cNvPr>
          <p:cNvGrpSpPr/>
          <p:nvPr/>
        </p:nvGrpSpPr>
        <p:grpSpPr>
          <a:xfrm>
            <a:off x="895347" y="52467"/>
            <a:ext cx="4553906" cy="3384559"/>
            <a:chOff x="3883214" y="349382"/>
            <a:chExt cx="4553906" cy="3384559"/>
          </a:xfrm>
        </p:grpSpPr>
        <p:sp>
          <p:nvSpPr>
            <p:cNvPr id="6" name="Rectangle 5">
              <a:extLst>
                <a:ext uri="{FF2B5EF4-FFF2-40B4-BE49-F238E27FC236}">
                  <a16:creationId xmlns:a16="http://schemas.microsoft.com/office/drawing/2014/main" id="{3A3A7060-A319-17A3-721D-D7215FC12A7E}"/>
                </a:ext>
              </a:extLst>
            </p:cNvPr>
            <p:cNvSpPr/>
            <p:nvPr/>
          </p:nvSpPr>
          <p:spPr>
            <a:xfrm>
              <a:off x="4459705" y="994610"/>
              <a:ext cx="3240506" cy="214964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C75494-220B-1111-E77A-54B1A6426941}"/>
                </a:ext>
              </a:extLst>
            </p:cNvPr>
            <p:cNvGrpSpPr/>
            <p:nvPr/>
          </p:nvGrpSpPr>
          <p:grpSpPr>
            <a:xfrm>
              <a:off x="3883214" y="349382"/>
              <a:ext cx="4553906" cy="3384559"/>
              <a:chOff x="6899155" y="180568"/>
              <a:chExt cx="6187600" cy="4598755"/>
            </a:xfrm>
          </p:grpSpPr>
          <p:sp>
            <p:nvSpPr>
              <p:cNvPr id="13" name="TextBox 12">
                <a:extLst>
                  <a:ext uri="{FF2B5EF4-FFF2-40B4-BE49-F238E27FC236}">
                    <a16:creationId xmlns:a16="http://schemas.microsoft.com/office/drawing/2014/main" id="{1829D862-24E9-DF98-AD4F-ABE5C2459C64}"/>
                  </a:ext>
                </a:extLst>
              </p:cNvPr>
              <p:cNvSpPr txBox="1"/>
              <p:nvPr/>
            </p:nvSpPr>
            <p:spPr>
              <a:xfrm>
                <a:off x="6899155" y="3817486"/>
                <a:ext cx="993228" cy="961837"/>
              </a:xfrm>
              <a:prstGeom prst="rect">
                <a:avLst/>
              </a:prstGeom>
              <a:noFill/>
            </p:spPr>
            <p:txBody>
              <a:bodyPr wrap="square" rtlCol="0">
                <a:spAutoFit/>
              </a:bodyPr>
              <a:lstStyle/>
              <a:p>
                <a:r>
                  <a:rPr lang="en-US" sz="4000"/>
                  <a:t>D</a:t>
                </a:r>
              </a:p>
            </p:txBody>
          </p:sp>
          <p:sp>
            <p:nvSpPr>
              <p:cNvPr id="14" name="TextBox 13">
                <a:extLst>
                  <a:ext uri="{FF2B5EF4-FFF2-40B4-BE49-F238E27FC236}">
                    <a16:creationId xmlns:a16="http://schemas.microsoft.com/office/drawing/2014/main" id="{B25C8CDA-059A-BB41-24EB-13F5C5B4538C}"/>
                  </a:ext>
                </a:extLst>
              </p:cNvPr>
              <p:cNvSpPr txBox="1"/>
              <p:nvPr/>
            </p:nvSpPr>
            <p:spPr>
              <a:xfrm>
                <a:off x="6899155" y="180568"/>
                <a:ext cx="993228" cy="961837"/>
              </a:xfrm>
              <a:prstGeom prst="rect">
                <a:avLst/>
              </a:prstGeom>
              <a:noFill/>
            </p:spPr>
            <p:txBody>
              <a:bodyPr wrap="square" rtlCol="0">
                <a:spAutoFit/>
              </a:bodyPr>
              <a:lstStyle/>
              <a:p>
                <a:r>
                  <a:rPr lang="en-US" sz="4000"/>
                  <a:t>A</a:t>
                </a:r>
              </a:p>
            </p:txBody>
          </p:sp>
          <p:sp>
            <p:nvSpPr>
              <p:cNvPr id="15" name="TextBox 14">
                <a:extLst>
                  <a:ext uri="{FF2B5EF4-FFF2-40B4-BE49-F238E27FC236}">
                    <a16:creationId xmlns:a16="http://schemas.microsoft.com/office/drawing/2014/main" id="{CB77AD8E-BD54-2631-DCAF-67B647A114EE}"/>
                  </a:ext>
                </a:extLst>
              </p:cNvPr>
              <p:cNvSpPr txBox="1"/>
              <p:nvPr/>
            </p:nvSpPr>
            <p:spPr>
              <a:xfrm>
                <a:off x="12085483" y="3817486"/>
                <a:ext cx="993228" cy="961837"/>
              </a:xfrm>
              <a:prstGeom prst="rect">
                <a:avLst/>
              </a:prstGeom>
              <a:noFill/>
            </p:spPr>
            <p:txBody>
              <a:bodyPr wrap="square" rtlCol="0">
                <a:spAutoFit/>
              </a:bodyPr>
              <a:lstStyle/>
              <a:p>
                <a:r>
                  <a:rPr lang="en-US" sz="4000"/>
                  <a:t>C</a:t>
                </a:r>
              </a:p>
            </p:txBody>
          </p:sp>
          <p:sp>
            <p:nvSpPr>
              <p:cNvPr id="16" name="TextBox 15">
                <a:extLst>
                  <a:ext uri="{FF2B5EF4-FFF2-40B4-BE49-F238E27FC236}">
                    <a16:creationId xmlns:a16="http://schemas.microsoft.com/office/drawing/2014/main" id="{785A6AD8-15E4-89C4-3A98-0810CE0FCADC}"/>
                  </a:ext>
                </a:extLst>
              </p:cNvPr>
              <p:cNvSpPr txBox="1"/>
              <p:nvPr/>
            </p:nvSpPr>
            <p:spPr>
              <a:xfrm>
                <a:off x="12093527" y="180568"/>
                <a:ext cx="993228" cy="961837"/>
              </a:xfrm>
              <a:prstGeom prst="rect">
                <a:avLst/>
              </a:prstGeom>
              <a:noFill/>
            </p:spPr>
            <p:txBody>
              <a:bodyPr wrap="square" rtlCol="0">
                <a:spAutoFit/>
              </a:bodyPr>
              <a:lstStyle/>
              <a:p>
                <a:r>
                  <a:rPr lang="en-US" sz="4000"/>
                  <a:t>B</a:t>
                </a:r>
              </a:p>
            </p:txBody>
          </p:sp>
        </p:grpSp>
      </p:grpSp>
      <p:graphicFrame>
        <p:nvGraphicFramePr>
          <p:cNvPr id="17" name="Table 3">
            <a:extLst>
              <a:ext uri="{FF2B5EF4-FFF2-40B4-BE49-F238E27FC236}">
                <a16:creationId xmlns:a16="http://schemas.microsoft.com/office/drawing/2014/main" id="{B32DAE64-F635-0F1B-8649-A87525AB5170}"/>
              </a:ext>
            </a:extLst>
          </p:cNvPr>
          <p:cNvGraphicFramePr>
            <a:graphicFrameLocks noGrp="1"/>
          </p:cNvGraphicFramePr>
          <p:nvPr>
            <p:extLst>
              <p:ext uri="{D42A27DB-BD31-4B8C-83A1-F6EECF244321}">
                <p14:modId xmlns:p14="http://schemas.microsoft.com/office/powerpoint/2010/main" val="1889362429"/>
              </p:ext>
            </p:extLst>
          </p:nvPr>
        </p:nvGraphicFramePr>
        <p:xfrm>
          <a:off x="6305507" y="123150"/>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18" name="Group 17">
            <a:extLst>
              <a:ext uri="{FF2B5EF4-FFF2-40B4-BE49-F238E27FC236}">
                <a16:creationId xmlns:a16="http://schemas.microsoft.com/office/drawing/2014/main" id="{F9BA980A-E8D8-2498-8CC3-E80E38D24FC3}"/>
              </a:ext>
            </a:extLst>
          </p:cNvPr>
          <p:cNvGrpSpPr/>
          <p:nvPr/>
        </p:nvGrpSpPr>
        <p:grpSpPr>
          <a:xfrm>
            <a:off x="7387308" y="52467"/>
            <a:ext cx="3482292" cy="3376533"/>
            <a:chOff x="4419519" y="357408"/>
            <a:chExt cx="3482292" cy="3376533"/>
          </a:xfrm>
        </p:grpSpPr>
        <p:sp>
          <p:nvSpPr>
            <p:cNvPr id="20" name="Rectangle 19">
              <a:extLst>
                <a:ext uri="{FF2B5EF4-FFF2-40B4-BE49-F238E27FC236}">
                  <a16:creationId xmlns:a16="http://schemas.microsoft.com/office/drawing/2014/main" id="{1C925FDB-8004-169C-B041-3D9AC2F96C6A}"/>
                </a:ext>
              </a:extLst>
            </p:cNvPr>
            <p:cNvSpPr/>
            <p:nvPr/>
          </p:nvSpPr>
          <p:spPr>
            <a:xfrm>
              <a:off x="4973053" y="994610"/>
              <a:ext cx="2197768" cy="2149644"/>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B777B24-9E8A-0328-9EAA-98FFCB524740}"/>
                </a:ext>
              </a:extLst>
            </p:cNvPr>
            <p:cNvGrpSpPr/>
            <p:nvPr/>
          </p:nvGrpSpPr>
          <p:grpSpPr>
            <a:xfrm>
              <a:off x="4419519" y="357408"/>
              <a:ext cx="3482292" cy="3376533"/>
              <a:chOff x="7627856" y="191473"/>
              <a:chExt cx="4731549" cy="4587850"/>
            </a:xfrm>
          </p:grpSpPr>
          <p:sp>
            <p:nvSpPr>
              <p:cNvPr id="22" name="TextBox 21">
                <a:extLst>
                  <a:ext uri="{FF2B5EF4-FFF2-40B4-BE49-F238E27FC236}">
                    <a16:creationId xmlns:a16="http://schemas.microsoft.com/office/drawing/2014/main" id="{40A2D761-5A49-8739-C01E-D234B56FF5C7}"/>
                  </a:ext>
                </a:extLst>
              </p:cNvPr>
              <p:cNvSpPr txBox="1"/>
              <p:nvPr/>
            </p:nvSpPr>
            <p:spPr>
              <a:xfrm>
                <a:off x="7662490" y="3817486"/>
                <a:ext cx="993228" cy="961837"/>
              </a:xfrm>
              <a:prstGeom prst="rect">
                <a:avLst/>
              </a:prstGeom>
              <a:noFill/>
            </p:spPr>
            <p:txBody>
              <a:bodyPr wrap="square" rtlCol="0">
                <a:spAutoFit/>
              </a:bodyPr>
              <a:lstStyle/>
              <a:p>
                <a:r>
                  <a:rPr lang="en-US" sz="4000"/>
                  <a:t>Q</a:t>
                </a:r>
              </a:p>
            </p:txBody>
          </p:sp>
          <p:sp>
            <p:nvSpPr>
              <p:cNvPr id="26" name="TextBox 25">
                <a:extLst>
                  <a:ext uri="{FF2B5EF4-FFF2-40B4-BE49-F238E27FC236}">
                    <a16:creationId xmlns:a16="http://schemas.microsoft.com/office/drawing/2014/main" id="{7A6C4EBD-CCA8-3FF9-2387-728C2CC38F3A}"/>
                  </a:ext>
                </a:extLst>
              </p:cNvPr>
              <p:cNvSpPr txBox="1"/>
              <p:nvPr/>
            </p:nvSpPr>
            <p:spPr>
              <a:xfrm>
                <a:off x="7627856" y="191473"/>
                <a:ext cx="993228" cy="961837"/>
              </a:xfrm>
              <a:prstGeom prst="rect">
                <a:avLst/>
              </a:prstGeom>
              <a:noFill/>
            </p:spPr>
            <p:txBody>
              <a:bodyPr wrap="square" rtlCol="0">
                <a:spAutoFit/>
              </a:bodyPr>
              <a:lstStyle/>
              <a:p>
                <a:r>
                  <a:rPr lang="en-US" sz="4000"/>
                  <a:t>M</a:t>
                </a:r>
              </a:p>
            </p:txBody>
          </p:sp>
          <p:sp>
            <p:nvSpPr>
              <p:cNvPr id="29" name="TextBox 28">
                <a:extLst>
                  <a:ext uri="{FF2B5EF4-FFF2-40B4-BE49-F238E27FC236}">
                    <a16:creationId xmlns:a16="http://schemas.microsoft.com/office/drawing/2014/main" id="{F64FF65B-79EB-8559-398F-16EDC8858F8E}"/>
                  </a:ext>
                </a:extLst>
              </p:cNvPr>
              <p:cNvSpPr txBox="1"/>
              <p:nvPr/>
            </p:nvSpPr>
            <p:spPr>
              <a:xfrm>
                <a:off x="11366177" y="3817486"/>
                <a:ext cx="993228" cy="961837"/>
              </a:xfrm>
              <a:prstGeom prst="rect">
                <a:avLst/>
              </a:prstGeom>
              <a:noFill/>
            </p:spPr>
            <p:txBody>
              <a:bodyPr wrap="square" rtlCol="0">
                <a:spAutoFit/>
              </a:bodyPr>
              <a:lstStyle/>
              <a:p>
                <a:r>
                  <a:rPr lang="en-US" sz="4000"/>
                  <a:t>P</a:t>
                </a:r>
              </a:p>
            </p:txBody>
          </p:sp>
          <p:sp>
            <p:nvSpPr>
              <p:cNvPr id="30" name="TextBox 29">
                <a:extLst>
                  <a:ext uri="{FF2B5EF4-FFF2-40B4-BE49-F238E27FC236}">
                    <a16:creationId xmlns:a16="http://schemas.microsoft.com/office/drawing/2014/main" id="{151CC730-51D5-E589-DFE1-B92843BB0749}"/>
                  </a:ext>
                </a:extLst>
              </p:cNvPr>
              <p:cNvSpPr txBox="1"/>
              <p:nvPr/>
            </p:nvSpPr>
            <p:spPr>
              <a:xfrm>
                <a:off x="11366177" y="191473"/>
                <a:ext cx="993228" cy="961837"/>
              </a:xfrm>
              <a:prstGeom prst="rect">
                <a:avLst/>
              </a:prstGeom>
              <a:noFill/>
            </p:spPr>
            <p:txBody>
              <a:bodyPr wrap="square" rtlCol="0">
                <a:spAutoFit/>
              </a:bodyPr>
              <a:lstStyle/>
              <a:p>
                <a:r>
                  <a:rPr lang="en-US" sz="4000"/>
                  <a:t>N</a:t>
                </a:r>
              </a:p>
            </p:txBody>
          </p:sp>
        </p:grpSp>
      </p:grpSp>
    </p:spTree>
    <p:extLst>
      <p:ext uri="{BB962C8B-B14F-4D97-AF65-F5344CB8AC3E}">
        <p14:creationId xmlns:p14="http://schemas.microsoft.com/office/powerpoint/2010/main" val="386176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349851" y="4120446"/>
            <a:ext cx="11442056" cy="1569660"/>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800"/>
              <a:t>Hình vuông có 4 đỉnh, 4 góc vuông và 4 cạnh có độ dài bằng nhau.</a:t>
            </a:r>
          </a:p>
        </p:txBody>
      </p:sp>
      <p:graphicFrame>
        <p:nvGraphicFramePr>
          <p:cNvPr id="3" name="Table 3">
            <a:extLst>
              <a:ext uri="{FF2B5EF4-FFF2-40B4-BE49-F238E27FC236}">
                <a16:creationId xmlns:a16="http://schemas.microsoft.com/office/drawing/2014/main" id="{7119F1F8-2DF5-AAD3-ECB3-43130D42AE29}"/>
              </a:ext>
            </a:extLst>
          </p:cNvPr>
          <p:cNvGraphicFramePr>
            <a:graphicFrameLocks noGrp="1"/>
          </p:cNvGraphicFramePr>
          <p:nvPr>
            <p:extLst>
              <p:ext uri="{D42A27DB-BD31-4B8C-83A1-F6EECF244321}">
                <p14:modId xmlns:p14="http://schemas.microsoft.com/office/powerpoint/2010/main" val="128681322"/>
              </p:ext>
            </p:extLst>
          </p:nvPr>
        </p:nvGraphicFramePr>
        <p:xfrm>
          <a:off x="349851" y="403890"/>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4" name="Group 3">
            <a:extLst>
              <a:ext uri="{FF2B5EF4-FFF2-40B4-BE49-F238E27FC236}">
                <a16:creationId xmlns:a16="http://schemas.microsoft.com/office/drawing/2014/main" id="{10626EE3-57E9-664C-12FB-9675D2BDCBC6}"/>
              </a:ext>
            </a:extLst>
          </p:cNvPr>
          <p:cNvGrpSpPr/>
          <p:nvPr/>
        </p:nvGrpSpPr>
        <p:grpSpPr>
          <a:xfrm>
            <a:off x="895347" y="325181"/>
            <a:ext cx="4553906" cy="3384559"/>
            <a:chOff x="3883214" y="349382"/>
            <a:chExt cx="4553906" cy="3384559"/>
          </a:xfrm>
        </p:grpSpPr>
        <p:sp>
          <p:nvSpPr>
            <p:cNvPr id="6" name="Rectangle 5">
              <a:extLst>
                <a:ext uri="{FF2B5EF4-FFF2-40B4-BE49-F238E27FC236}">
                  <a16:creationId xmlns:a16="http://schemas.microsoft.com/office/drawing/2014/main" id="{3A3A7060-A319-17A3-721D-D7215FC12A7E}"/>
                </a:ext>
              </a:extLst>
            </p:cNvPr>
            <p:cNvSpPr/>
            <p:nvPr/>
          </p:nvSpPr>
          <p:spPr>
            <a:xfrm>
              <a:off x="4459705" y="994610"/>
              <a:ext cx="3240506" cy="214964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C75494-220B-1111-E77A-54B1A6426941}"/>
                </a:ext>
              </a:extLst>
            </p:cNvPr>
            <p:cNvGrpSpPr/>
            <p:nvPr/>
          </p:nvGrpSpPr>
          <p:grpSpPr>
            <a:xfrm>
              <a:off x="3883214" y="349382"/>
              <a:ext cx="4553906" cy="3384559"/>
              <a:chOff x="6899155" y="180568"/>
              <a:chExt cx="6187600" cy="4598755"/>
            </a:xfrm>
          </p:grpSpPr>
          <p:sp>
            <p:nvSpPr>
              <p:cNvPr id="13" name="TextBox 12">
                <a:extLst>
                  <a:ext uri="{FF2B5EF4-FFF2-40B4-BE49-F238E27FC236}">
                    <a16:creationId xmlns:a16="http://schemas.microsoft.com/office/drawing/2014/main" id="{1829D862-24E9-DF98-AD4F-ABE5C2459C64}"/>
                  </a:ext>
                </a:extLst>
              </p:cNvPr>
              <p:cNvSpPr txBox="1"/>
              <p:nvPr/>
            </p:nvSpPr>
            <p:spPr>
              <a:xfrm>
                <a:off x="6899155" y="3817486"/>
                <a:ext cx="993228" cy="961837"/>
              </a:xfrm>
              <a:prstGeom prst="rect">
                <a:avLst/>
              </a:prstGeom>
              <a:noFill/>
            </p:spPr>
            <p:txBody>
              <a:bodyPr wrap="square" rtlCol="0">
                <a:spAutoFit/>
              </a:bodyPr>
              <a:lstStyle/>
              <a:p>
                <a:r>
                  <a:rPr lang="en-US" sz="4000"/>
                  <a:t>D</a:t>
                </a:r>
              </a:p>
            </p:txBody>
          </p:sp>
          <p:sp>
            <p:nvSpPr>
              <p:cNvPr id="14" name="TextBox 13">
                <a:extLst>
                  <a:ext uri="{FF2B5EF4-FFF2-40B4-BE49-F238E27FC236}">
                    <a16:creationId xmlns:a16="http://schemas.microsoft.com/office/drawing/2014/main" id="{B25C8CDA-059A-BB41-24EB-13F5C5B4538C}"/>
                  </a:ext>
                </a:extLst>
              </p:cNvPr>
              <p:cNvSpPr txBox="1"/>
              <p:nvPr/>
            </p:nvSpPr>
            <p:spPr>
              <a:xfrm>
                <a:off x="6899155" y="180568"/>
                <a:ext cx="993228" cy="961837"/>
              </a:xfrm>
              <a:prstGeom prst="rect">
                <a:avLst/>
              </a:prstGeom>
              <a:noFill/>
            </p:spPr>
            <p:txBody>
              <a:bodyPr wrap="square" rtlCol="0">
                <a:spAutoFit/>
              </a:bodyPr>
              <a:lstStyle/>
              <a:p>
                <a:r>
                  <a:rPr lang="en-US" sz="4000"/>
                  <a:t>A</a:t>
                </a:r>
              </a:p>
            </p:txBody>
          </p:sp>
          <p:sp>
            <p:nvSpPr>
              <p:cNvPr id="15" name="TextBox 14">
                <a:extLst>
                  <a:ext uri="{FF2B5EF4-FFF2-40B4-BE49-F238E27FC236}">
                    <a16:creationId xmlns:a16="http://schemas.microsoft.com/office/drawing/2014/main" id="{CB77AD8E-BD54-2631-DCAF-67B647A114EE}"/>
                  </a:ext>
                </a:extLst>
              </p:cNvPr>
              <p:cNvSpPr txBox="1"/>
              <p:nvPr/>
            </p:nvSpPr>
            <p:spPr>
              <a:xfrm>
                <a:off x="12085483" y="3817486"/>
                <a:ext cx="993228" cy="961837"/>
              </a:xfrm>
              <a:prstGeom prst="rect">
                <a:avLst/>
              </a:prstGeom>
              <a:noFill/>
            </p:spPr>
            <p:txBody>
              <a:bodyPr wrap="square" rtlCol="0">
                <a:spAutoFit/>
              </a:bodyPr>
              <a:lstStyle/>
              <a:p>
                <a:r>
                  <a:rPr lang="en-US" sz="4000"/>
                  <a:t>C</a:t>
                </a:r>
              </a:p>
            </p:txBody>
          </p:sp>
          <p:sp>
            <p:nvSpPr>
              <p:cNvPr id="16" name="TextBox 15">
                <a:extLst>
                  <a:ext uri="{FF2B5EF4-FFF2-40B4-BE49-F238E27FC236}">
                    <a16:creationId xmlns:a16="http://schemas.microsoft.com/office/drawing/2014/main" id="{785A6AD8-15E4-89C4-3A98-0810CE0FCADC}"/>
                  </a:ext>
                </a:extLst>
              </p:cNvPr>
              <p:cNvSpPr txBox="1"/>
              <p:nvPr/>
            </p:nvSpPr>
            <p:spPr>
              <a:xfrm>
                <a:off x="12093527" y="180568"/>
                <a:ext cx="993228" cy="961837"/>
              </a:xfrm>
              <a:prstGeom prst="rect">
                <a:avLst/>
              </a:prstGeom>
              <a:noFill/>
            </p:spPr>
            <p:txBody>
              <a:bodyPr wrap="square" rtlCol="0">
                <a:spAutoFit/>
              </a:bodyPr>
              <a:lstStyle/>
              <a:p>
                <a:r>
                  <a:rPr lang="en-US" sz="4000"/>
                  <a:t>B</a:t>
                </a:r>
              </a:p>
            </p:txBody>
          </p:sp>
        </p:grpSp>
      </p:grpSp>
      <p:graphicFrame>
        <p:nvGraphicFramePr>
          <p:cNvPr id="17" name="Table 3">
            <a:extLst>
              <a:ext uri="{FF2B5EF4-FFF2-40B4-BE49-F238E27FC236}">
                <a16:creationId xmlns:a16="http://schemas.microsoft.com/office/drawing/2014/main" id="{B32DAE64-F635-0F1B-8649-A87525AB5170}"/>
              </a:ext>
            </a:extLst>
          </p:cNvPr>
          <p:cNvGraphicFramePr>
            <a:graphicFrameLocks noGrp="1"/>
          </p:cNvGraphicFramePr>
          <p:nvPr>
            <p:extLst>
              <p:ext uri="{D42A27DB-BD31-4B8C-83A1-F6EECF244321}">
                <p14:modId xmlns:p14="http://schemas.microsoft.com/office/powerpoint/2010/main" val="1235660711"/>
              </p:ext>
            </p:extLst>
          </p:nvPr>
        </p:nvGraphicFramePr>
        <p:xfrm>
          <a:off x="6305507" y="395864"/>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18" name="Group 17">
            <a:extLst>
              <a:ext uri="{FF2B5EF4-FFF2-40B4-BE49-F238E27FC236}">
                <a16:creationId xmlns:a16="http://schemas.microsoft.com/office/drawing/2014/main" id="{F9BA980A-E8D8-2498-8CC3-E80E38D24FC3}"/>
              </a:ext>
            </a:extLst>
          </p:cNvPr>
          <p:cNvGrpSpPr/>
          <p:nvPr/>
        </p:nvGrpSpPr>
        <p:grpSpPr>
          <a:xfrm>
            <a:off x="7387308" y="325181"/>
            <a:ext cx="3482292" cy="3376533"/>
            <a:chOff x="4419519" y="357408"/>
            <a:chExt cx="3482292" cy="3376533"/>
          </a:xfrm>
        </p:grpSpPr>
        <p:sp>
          <p:nvSpPr>
            <p:cNvPr id="20" name="Rectangle 19">
              <a:extLst>
                <a:ext uri="{FF2B5EF4-FFF2-40B4-BE49-F238E27FC236}">
                  <a16:creationId xmlns:a16="http://schemas.microsoft.com/office/drawing/2014/main" id="{1C925FDB-8004-169C-B041-3D9AC2F96C6A}"/>
                </a:ext>
              </a:extLst>
            </p:cNvPr>
            <p:cNvSpPr/>
            <p:nvPr/>
          </p:nvSpPr>
          <p:spPr>
            <a:xfrm>
              <a:off x="4973053" y="994610"/>
              <a:ext cx="2197768" cy="2149644"/>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B777B24-9E8A-0328-9EAA-98FFCB524740}"/>
                </a:ext>
              </a:extLst>
            </p:cNvPr>
            <p:cNvGrpSpPr/>
            <p:nvPr/>
          </p:nvGrpSpPr>
          <p:grpSpPr>
            <a:xfrm>
              <a:off x="4419519" y="357408"/>
              <a:ext cx="3482292" cy="3376533"/>
              <a:chOff x="7627856" y="191473"/>
              <a:chExt cx="4731549" cy="4587850"/>
            </a:xfrm>
          </p:grpSpPr>
          <p:sp>
            <p:nvSpPr>
              <p:cNvPr id="22" name="TextBox 21">
                <a:extLst>
                  <a:ext uri="{FF2B5EF4-FFF2-40B4-BE49-F238E27FC236}">
                    <a16:creationId xmlns:a16="http://schemas.microsoft.com/office/drawing/2014/main" id="{40A2D761-5A49-8739-C01E-D234B56FF5C7}"/>
                  </a:ext>
                </a:extLst>
              </p:cNvPr>
              <p:cNvSpPr txBox="1"/>
              <p:nvPr/>
            </p:nvSpPr>
            <p:spPr>
              <a:xfrm>
                <a:off x="7662490" y="3817486"/>
                <a:ext cx="993228" cy="961837"/>
              </a:xfrm>
              <a:prstGeom prst="rect">
                <a:avLst/>
              </a:prstGeom>
              <a:noFill/>
            </p:spPr>
            <p:txBody>
              <a:bodyPr wrap="square" rtlCol="0">
                <a:spAutoFit/>
              </a:bodyPr>
              <a:lstStyle/>
              <a:p>
                <a:r>
                  <a:rPr lang="en-US" sz="4000"/>
                  <a:t>Q</a:t>
                </a:r>
              </a:p>
            </p:txBody>
          </p:sp>
          <p:sp>
            <p:nvSpPr>
              <p:cNvPr id="26" name="TextBox 25">
                <a:extLst>
                  <a:ext uri="{FF2B5EF4-FFF2-40B4-BE49-F238E27FC236}">
                    <a16:creationId xmlns:a16="http://schemas.microsoft.com/office/drawing/2014/main" id="{7A6C4EBD-CCA8-3FF9-2387-728C2CC38F3A}"/>
                  </a:ext>
                </a:extLst>
              </p:cNvPr>
              <p:cNvSpPr txBox="1"/>
              <p:nvPr/>
            </p:nvSpPr>
            <p:spPr>
              <a:xfrm>
                <a:off x="7627856" y="191473"/>
                <a:ext cx="993228" cy="961837"/>
              </a:xfrm>
              <a:prstGeom prst="rect">
                <a:avLst/>
              </a:prstGeom>
              <a:noFill/>
            </p:spPr>
            <p:txBody>
              <a:bodyPr wrap="square" rtlCol="0">
                <a:spAutoFit/>
              </a:bodyPr>
              <a:lstStyle/>
              <a:p>
                <a:r>
                  <a:rPr lang="en-US" sz="4000"/>
                  <a:t>M</a:t>
                </a:r>
              </a:p>
            </p:txBody>
          </p:sp>
          <p:sp>
            <p:nvSpPr>
              <p:cNvPr id="29" name="TextBox 28">
                <a:extLst>
                  <a:ext uri="{FF2B5EF4-FFF2-40B4-BE49-F238E27FC236}">
                    <a16:creationId xmlns:a16="http://schemas.microsoft.com/office/drawing/2014/main" id="{F64FF65B-79EB-8559-398F-16EDC8858F8E}"/>
                  </a:ext>
                </a:extLst>
              </p:cNvPr>
              <p:cNvSpPr txBox="1"/>
              <p:nvPr/>
            </p:nvSpPr>
            <p:spPr>
              <a:xfrm>
                <a:off x="11366177" y="3817486"/>
                <a:ext cx="993228" cy="961837"/>
              </a:xfrm>
              <a:prstGeom prst="rect">
                <a:avLst/>
              </a:prstGeom>
              <a:noFill/>
            </p:spPr>
            <p:txBody>
              <a:bodyPr wrap="square" rtlCol="0">
                <a:spAutoFit/>
              </a:bodyPr>
              <a:lstStyle/>
              <a:p>
                <a:r>
                  <a:rPr lang="en-US" sz="4000"/>
                  <a:t>P</a:t>
                </a:r>
              </a:p>
            </p:txBody>
          </p:sp>
          <p:sp>
            <p:nvSpPr>
              <p:cNvPr id="30" name="TextBox 29">
                <a:extLst>
                  <a:ext uri="{FF2B5EF4-FFF2-40B4-BE49-F238E27FC236}">
                    <a16:creationId xmlns:a16="http://schemas.microsoft.com/office/drawing/2014/main" id="{151CC730-51D5-E589-DFE1-B92843BB0749}"/>
                  </a:ext>
                </a:extLst>
              </p:cNvPr>
              <p:cNvSpPr txBox="1"/>
              <p:nvPr/>
            </p:nvSpPr>
            <p:spPr>
              <a:xfrm>
                <a:off x="11366177" y="191473"/>
                <a:ext cx="993228" cy="961837"/>
              </a:xfrm>
              <a:prstGeom prst="rect">
                <a:avLst/>
              </a:prstGeom>
              <a:noFill/>
            </p:spPr>
            <p:txBody>
              <a:bodyPr wrap="square" rtlCol="0">
                <a:spAutoFit/>
              </a:bodyPr>
              <a:lstStyle/>
              <a:p>
                <a:r>
                  <a:rPr lang="en-US" sz="4000"/>
                  <a:t>N</a:t>
                </a:r>
              </a:p>
            </p:txBody>
          </p:sp>
        </p:grpSp>
      </p:grpSp>
    </p:spTree>
    <p:extLst>
      <p:ext uri="{BB962C8B-B14F-4D97-AF65-F5344CB8AC3E}">
        <p14:creationId xmlns:p14="http://schemas.microsoft.com/office/powerpoint/2010/main" val="249468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2FCEE-DA58-3EAD-3146-5891B6E31638}"/>
              </a:ext>
            </a:extLst>
          </p:cNvPr>
          <p:cNvPicPr>
            <a:picLocks noChangeAspect="1"/>
          </p:cNvPicPr>
          <p:nvPr/>
        </p:nvPicPr>
        <p:blipFill>
          <a:blip r:embed="rId4"/>
          <a:stretch>
            <a:fillRect/>
          </a:stretch>
        </p:blipFill>
        <p:spPr>
          <a:xfrm>
            <a:off x="77764" y="898356"/>
            <a:ext cx="2883494" cy="2964089"/>
          </a:xfrm>
          <a:prstGeom prst="rect">
            <a:avLst/>
          </a:prstGeom>
        </p:spPr>
      </p:pic>
      <p:sp>
        <p:nvSpPr>
          <p:cNvPr id="6" name="TextBox 5">
            <a:extLst>
              <a:ext uri="{FF2B5EF4-FFF2-40B4-BE49-F238E27FC236}">
                <a16:creationId xmlns:a16="http://schemas.microsoft.com/office/drawing/2014/main" id="{0A38899C-C623-965A-FE15-63E205F7BB62}"/>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Hoạt động</a:t>
            </a:r>
          </a:p>
        </p:txBody>
      </p:sp>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5"/>
          <a:stretch>
            <a:fillRect/>
          </a:stretch>
        </p:blipFill>
        <p:spPr>
          <a:xfrm>
            <a:off x="479504" y="2564712"/>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64875" y="176463"/>
            <a:ext cx="11432087" cy="914400"/>
            <a:chOff x="842010" y="518160"/>
            <a:chExt cx="1143208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789802"/>
              <a:ext cx="10517687" cy="600164"/>
            </a:xfrm>
            <a:prstGeom prst="rect">
              <a:avLst/>
            </a:prstGeom>
            <a:noFill/>
          </p:spPr>
          <p:txBody>
            <a:bodyPr wrap="square" rtlCol="0">
              <a:spAutoFit/>
            </a:bodyPr>
            <a:lstStyle/>
            <a:p>
              <a:pPr algn="just"/>
              <a:r>
                <a:rPr lang="en-US" sz="3300"/>
                <a:t>a) Trong các hình dưới đây, hình nào là hình vuông?</a:t>
              </a:r>
            </a:p>
          </p:txBody>
        </p:sp>
      </p:grpSp>
      <p:sp>
        <p:nvSpPr>
          <p:cNvPr id="10" name="TextBox 9">
            <a:extLst>
              <a:ext uri="{FF2B5EF4-FFF2-40B4-BE49-F238E27FC236}">
                <a16:creationId xmlns:a16="http://schemas.microsoft.com/office/drawing/2014/main" id="{8EAC8417-1972-4DB7-A229-F3E8464159B1}"/>
              </a:ext>
            </a:extLst>
          </p:cNvPr>
          <p:cNvSpPr txBox="1"/>
          <p:nvPr/>
        </p:nvSpPr>
        <p:spPr>
          <a:xfrm>
            <a:off x="364875" y="4547847"/>
            <a:ext cx="11442056" cy="1569660"/>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800"/>
              <a:t>Trong ba hình trên, hình EGHI là hình vuông.</a:t>
            </a:r>
          </a:p>
        </p:txBody>
      </p:sp>
      <p:graphicFrame>
        <p:nvGraphicFramePr>
          <p:cNvPr id="11" name="Table 11">
            <a:extLst>
              <a:ext uri="{FF2B5EF4-FFF2-40B4-BE49-F238E27FC236}">
                <a16:creationId xmlns:a16="http://schemas.microsoft.com/office/drawing/2014/main" id="{EA6A0F3A-4B7D-B3F1-3271-CD10111FF037}"/>
              </a:ext>
            </a:extLst>
          </p:cNvPr>
          <p:cNvGraphicFramePr>
            <a:graphicFrameLocks noGrp="1"/>
          </p:cNvGraphicFramePr>
          <p:nvPr>
            <p:extLst>
              <p:ext uri="{D42A27DB-BD31-4B8C-83A1-F6EECF244321}">
                <p14:modId xmlns:p14="http://schemas.microsoft.com/office/powerpoint/2010/main" val="31665710"/>
              </p:ext>
            </p:extLst>
          </p:nvPr>
        </p:nvGraphicFramePr>
        <p:xfrm>
          <a:off x="589665" y="1411179"/>
          <a:ext cx="11009376" cy="2359152"/>
        </p:xfrm>
        <a:graphic>
          <a:graphicData uri="http://schemas.openxmlformats.org/drawingml/2006/table">
            <a:tbl>
              <a:tblPr firstRow="1" bandRow="1">
                <a:tableStyleId>{A44A9C77-A8A4-4D1C-BC68-1706C802DA68}</a:tableStyleId>
              </a:tblPr>
              <a:tblGrid>
                <a:gridCol w="393192">
                  <a:extLst>
                    <a:ext uri="{9D8B030D-6E8A-4147-A177-3AD203B41FA5}">
                      <a16:colId xmlns:a16="http://schemas.microsoft.com/office/drawing/2014/main" val="2953183206"/>
                    </a:ext>
                  </a:extLst>
                </a:gridCol>
                <a:gridCol w="393192">
                  <a:extLst>
                    <a:ext uri="{9D8B030D-6E8A-4147-A177-3AD203B41FA5}">
                      <a16:colId xmlns:a16="http://schemas.microsoft.com/office/drawing/2014/main" val="2313224355"/>
                    </a:ext>
                  </a:extLst>
                </a:gridCol>
                <a:gridCol w="393192">
                  <a:extLst>
                    <a:ext uri="{9D8B030D-6E8A-4147-A177-3AD203B41FA5}">
                      <a16:colId xmlns:a16="http://schemas.microsoft.com/office/drawing/2014/main" val="24953990"/>
                    </a:ext>
                  </a:extLst>
                </a:gridCol>
                <a:gridCol w="393192">
                  <a:extLst>
                    <a:ext uri="{9D8B030D-6E8A-4147-A177-3AD203B41FA5}">
                      <a16:colId xmlns:a16="http://schemas.microsoft.com/office/drawing/2014/main" val="3282606634"/>
                    </a:ext>
                  </a:extLst>
                </a:gridCol>
                <a:gridCol w="393192">
                  <a:extLst>
                    <a:ext uri="{9D8B030D-6E8A-4147-A177-3AD203B41FA5}">
                      <a16:colId xmlns:a16="http://schemas.microsoft.com/office/drawing/2014/main" val="4086604949"/>
                    </a:ext>
                  </a:extLst>
                </a:gridCol>
                <a:gridCol w="393192">
                  <a:extLst>
                    <a:ext uri="{9D8B030D-6E8A-4147-A177-3AD203B41FA5}">
                      <a16:colId xmlns:a16="http://schemas.microsoft.com/office/drawing/2014/main" val="3641856381"/>
                    </a:ext>
                  </a:extLst>
                </a:gridCol>
                <a:gridCol w="393192">
                  <a:extLst>
                    <a:ext uri="{9D8B030D-6E8A-4147-A177-3AD203B41FA5}">
                      <a16:colId xmlns:a16="http://schemas.microsoft.com/office/drawing/2014/main" val="912284331"/>
                    </a:ext>
                  </a:extLst>
                </a:gridCol>
                <a:gridCol w="393192">
                  <a:extLst>
                    <a:ext uri="{9D8B030D-6E8A-4147-A177-3AD203B41FA5}">
                      <a16:colId xmlns:a16="http://schemas.microsoft.com/office/drawing/2014/main" val="293836405"/>
                    </a:ext>
                  </a:extLst>
                </a:gridCol>
                <a:gridCol w="393192">
                  <a:extLst>
                    <a:ext uri="{9D8B030D-6E8A-4147-A177-3AD203B41FA5}">
                      <a16:colId xmlns:a16="http://schemas.microsoft.com/office/drawing/2014/main" val="3018657165"/>
                    </a:ext>
                  </a:extLst>
                </a:gridCol>
                <a:gridCol w="393192">
                  <a:extLst>
                    <a:ext uri="{9D8B030D-6E8A-4147-A177-3AD203B41FA5}">
                      <a16:colId xmlns:a16="http://schemas.microsoft.com/office/drawing/2014/main" val="2916886483"/>
                    </a:ext>
                  </a:extLst>
                </a:gridCol>
                <a:gridCol w="393192">
                  <a:extLst>
                    <a:ext uri="{9D8B030D-6E8A-4147-A177-3AD203B41FA5}">
                      <a16:colId xmlns:a16="http://schemas.microsoft.com/office/drawing/2014/main" val="1112095275"/>
                    </a:ext>
                  </a:extLst>
                </a:gridCol>
                <a:gridCol w="393192">
                  <a:extLst>
                    <a:ext uri="{9D8B030D-6E8A-4147-A177-3AD203B41FA5}">
                      <a16:colId xmlns:a16="http://schemas.microsoft.com/office/drawing/2014/main" val="3829688402"/>
                    </a:ext>
                  </a:extLst>
                </a:gridCol>
                <a:gridCol w="393192">
                  <a:extLst>
                    <a:ext uri="{9D8B030D-6E8A-4147-A177-3AD203B41FA5}">
                      <a16:colId xmlns:a16="http://schemas.microsoft.com/office/drawing/2014/main" val="433844427"/>
                    </a:ext>
                  </a:extLst>
                </a:gridCol>
                <a:gridCol w="393192">
                  <a:extLst>
                    <a:ext uri="{9D8B030D-6E8A-4147-A177-3AD203B41FA5}">
                      <a16:colId xmlns:a16="http://schemas.microsoft.com/office/drawing/2014/main" val="1644778928"/>
                    </a:ext>
                  </a:extLst>
                </a:gridCol>
                <a:gridCol w="393192">
                  <a:extLst>
                    <a:ext uri="{9D8B030D-6E8A-4147-A177-3AD203B41FA5}">
                      <a16:colId xmlns:a16="http://schemas.microsoft.com/office/drawing/2014/main" val="465781074"/>
                    </a:ext>
                  </a:extLst>
                </a:gridCol>
                <a:gridCol w="393192">
                  <a:extLst>
                    <a:ext uri="{9D8B030D-6E8A-4147-A177-3AD203B41FA5}">
                      <a16:colId xmlns:a16="http://schemas.microsoft.com/office/drawing/2014/main" val="2135765935"/>
                    </a:ext>
                  </a:extLst>
                </a:gridCol>
                <a:gridCol w="393192">
                  <a:extLst>
                    <a:ext uri="{9D8B030D-6E8A-4147-A177-3AD203B41FA5}">
                      <a16:colId xmlns:a16="http://schemas.microsoft.com/office/drawing/2014/main" val="1222533452"/>
                    </a:ext>
                  </a:extLst>
                </a:gridCol>
                <a:gridCol w="393192">
                  <a:extLst>
                    <a:ext uri="{9D8B030D-6E8A-4147-A177-3AD203B41FA5}">
                      <a16:colId xmlns:a16="http://schemas.microsoft.com/office/drawing/2014/main" val="2346142910"/>
                    </a:ext>
                  </a:extLst>
                </a:gridCol>
                <a:gridCol w="393192">
                  <a:extLst>
                    <a:ext uri="{9D8B030D-6E8A-4147-A177-3AD203B41FA5}">
                      <a16:colId xmlns:a16="http://schemas.microsoft.com/office/drawing/2014/main" val="520484741"/>
                    </a:ext>
                  </a:extLst>
                </a:gridCol>
                <a:gridCol w="393192">
                  <a:extLst>
                    <a:ext uri="{9D8B030D-6E8A-4147-A177-3AD203B41FA5}">
                      <a16:colId xmlns:a16="http://schemas.microsoft.com/office/drawing/2014/main" val="819358301"/>
                    </a:ext>
                  </a:extLst>
                </a:gridCol>
                <a:gridCol w="393192">
                  <a:extLst>
                    <a:ext uri="{9D8B030D-6E8A-4147-A177-3AD203B41FA5}">
                      <a16:colId xmlns:a16="http://schemas.microsoft.com/office/drawing/2014/main" val="446208603"/>
                    </a:ext>
                  </a:extLst>
                </a:gridCol>
                <a:gridCol w="393192">
                  <a:extLst>
                    <a:ext uri="{9D8B030D-6E8A-4147-A177-3AD203B41FA5}">
                      <a16:colId xmlns:a16="http://schemas.microsoft.com/office/drawing/2014/main" val="935348291"/>
                    </a:ext>
                  </a:extLst>
                </a:gridCol>
                <a:gridCol w="393192">
                  <a:extLst>
                    <a:ext uri="{9D8B030D-6E8A-4147-A177-3AD203B41FA5}">
                      <a16:colId xmlns:a16="http://schemas.microsoft.com/office/drawing/2014/main" val="2409108183"/>
                    </a:ext>
                  </a:extLst>
                </a:gridCol>
                <a:gridCol w="393192">
                  <a:extLst>
                    <a:ext uri="{9D8B030D-6E8A-4147-A177-3AD203B41FA5}">
                      <a16:colId xmlns:a16="http://schemas.microsoft.com/office/drawing/2014/main" val="119677051"/>
                    </a:ext>
                  </a:extLst>
                </a:gridCol>
                <a:gridCol w="393192">
                  <a:extLst>
                    <a:ext uri="{9D8B030D-6E8A-4147-A177-3AD203B41FA5}">
                      <a16:colId xmlns:a16="http://schemas.microsoft.com/office/drawing/2014/main" val="366938631"/>
                    </a:ext>
                  </a:extLst>
                </a:gridCol>
                <a:gridCol w="393192">
                  <a:extLst>
                    <a:ext uri="{9D8B030D-6E8A-4147-A177-3AD203B41FA5}">
                      <a16:colId xmlns:a16="http://schemas.microsoft.com/office/drawing/2014/main" val="2146800282"/>
                    </a:ext>
                  </a:extLst>
                </a:gridCol>
                <a:gridCol w="393192">
                  <a:extLst>
                    <a:ext uri="{9D8B030D-6E8A-4147-A177-3AD203B41FA5}">
                      <a16:colId xmlns:a16="http://schemas.microsoft.com/office/drawing/2014/main" val="2818202857"/>
                    </a:ext>
                  </a:extLst>
                </a:gridCol>
                <a:gridCol w="393192">
                  <a:extLst>
                    <a:ext uri="{9D8B030D-6E8A-4147-A177-3AD203B41FA5}">
                      <a16:colId xmlns:a16="http://schemas.microsoft.com/office/drawing/2014/main" val="1835209465"/>
                    </a:ext>
                  </a:extLst>
                </a:gridCol>
              </a:tblGrid>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45320351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2788076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233640302"/>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558896005"/>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60818213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396086390"/>
                  </a:ext>
                </a:extLst>
              </a:tr>
            </a:tbl>
          </a:graphicData>
        </a:graphic>
      </p:graphicFrame>
      <p:grpSp>
        <p:nvGrpSpPr>
          <p:cNvPr id="12" name="Group 11">
            <a:extLst>
              <a:ext uri="{FF2B5EF4-FFF2-40B4-BE49-F238E27FC236}">
                <a16:creationId xmlns:a16="http://schemas.microsoft.com/office/drawing/2014/main" id="{01FC16E0-0096-D690-56E0-CB2DF6E14F8D}"/>
              </a:ext>
            </a:extLst>
          </p:cNvPr>
          <p:cNvGrpSpPr/>
          <p:nvPr/>
        </p:nvGrpSpPr>
        <p:grpSpPr>
          <a:xfrm>
            <a:off x="892530" y="1219112"/>
            <a:ext cx="9626317" cy="2711764"/>
            <a:chOff x="4331765" y="262897"/>
            <a:chExt cx="12663825" cy="3567438"/>
          </a:xfrm>
        </p:grpSpPr>
        <p:sp>
          <p:nvSpPr>
            <p:cNvPr id="13" name="Rectangle 12">
              <a:extLst>
                <a:ext uri="{FF2B5EF4-FFF2-40B4-BE49-F238E27FC236}">
                  <a16:creationId xmlns:a16="http://schemas.microsoft.com/office/drawing/2014/main" id="{8AC021DB-DF05-D8B3-FEFE-557884C3E796}"/>
                </a:ext>
              </a:extLst>
            </p:cNvPr>
            <p:cNvSpPr/>
            <p:nvPr/>
          </p:nvSpPr>
          <p:spPr>
            <a:xfrm>
              <a:off x="4947992" y="1019670"/>
              <a:ext cx="1567238" cy="2081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71144A7-6029-37F1-19AD-9EC8D9C0732D}"/>
                </a:ext>
              </a:extLst>
            </p:cNvPr>
            <p:cNvGrpSpPr/>
            <p:nvPr/>
          </p:nvGrpSpPr>
          <p:grpSpPr>
            <a:xfrm>
              <a:off x="4331765" y="262897"/>
              <a:ext cx="12663825" cy="3567438"/>
              <a:chOff x="7508620" y="63058"/>
              <a:chExt cx="17206915" cy="4847240"/>
            </a:xfrm>
          </p:grpSpPr>
          <p:sp>
            <p:nvSpPr>
              <p:cNvPr id="15" name="TextBox 14">
                <a:extLst>
                  <a:ext uri="{FF2B5EF4-FFF2-40B4-BE49-F238E27FC236}">
                    <a16:creationId xmlns:a16="http://schemas.microsoft.com/office/drawing/2014/main" id="{B3A0BEAE-EF13-E730-FD94-0887330953F2}"/>
                  </a:ext>
                </a:extLst>
              </p:cNvPr>
              <p:cNvSpPr txBox="1"/>
              <p:nvPr/>
            </p:nvSpPr>
            <p:spPr>
              <a:xfrm>
                <a:off x="7508620" y="3827239"/>
                <a:ext cx="993228" cy="1045277"/>
              </a:xfrm>
              <a:prstGeom prst="rect">
                <a:avLst/>
              </a:prstGeom>
              <a:noFill/>
            </p:spPr>
            <p:txBody>
              <a:bodyPr wrap="square" rtlCol="0">
                <a:spAutoFit/>
              </a:bodyPr>
              <a:lstStyle/>
              <a:p>
                <a:r>
                  <a:rPr lang="en-US" sz="3200"/>
                  <a:t>D</a:t>
                </a:r>
              </a:p>
            </p:txBody>
          </p:sp>
          <p:sp>
            <p:nvSpPr>
              <p:cNvPr id="17" name="TextBox 16">
                <a:extLst>
                  <a:ext uri="{FF2B5EF4-FFF2-40B4-BE49-F238E27FC236}">
                    <a16:creationId xmlns:a16="http://schemas.microsoft.com/office/drawing/2014/main" id="{74F51BD4-4F75-9903-D0DD-AA350E5A2B3F}"/>
                  </a:ext>
                </a:extLst>
              </p:cNvPr>
              <p:cNvSpPr txBox="1"/>
              <p:nvPr/>
            </p:nvSpPr>
            <p:spPr>
              <a:xfrm>
                <a:off x="7563799" y="150870"/>
                <a:ext cx="993228" cy="1045277"/>
              </a:xfrm>
              <a:prstGeom prst="rect">
                <a:avLst/>
              </a:prstGeom>
              <a:noFill/>
            </p:spPr>
            <p:txBody>
              <a:bodyPr wrap="square" rtlCol="0">
                <a:spAutoFit/>
              </a:bodyPr>
              <a:lstStyle/>
              <a:p>
                <a:r>
                  <a:rPr lang="en-US" sz="3200"/>
                  <a:t>A</a:t>
                </a:r>
              </a:p>
            </p:txBody>
          </p:sp>
          <p:sp>
            <p:nvSpPr>
              <p:cNvPr id="19" name="TextBox 18">
                <a:extLst>
                  <a:ext uri="{FF2B5EF4-FFF2-40B4-BE49-F238E27FC236}">
                    <a16:creationId xmlns:a16="http://schemas.microsoft.com/office/drawing/2014/main" id="{A5B84291-7AD0-88AF-92AD-867A0532673C}"/>
                  </a:ext>
                </a:extLst>
              </p:cNvPr>
              <p:cNvSpPr txBox="1"/>
              <p:nvPr/>
            </p:nvSpPr>
            <p:spPr>
              <a:xfrm>
                <a:off x="10402087" y="3796698"/>
                <a:ext cx="993228" cy="1045277"/>
              </a:xfrm>
              <a:prstGeom prst="rect">
                <a:avLst/>
              </a:prstGeom>
              <a:noFill/>
            </p:spPr>
            <p:txBody>
              <a:bodyPr wrap="square" rtlCol="0">
                <a:spAutoFit/>
              </a:bodyPr>
              <a:lstStyle/>
              <a:p>
                <a:r>
                  <a:rPr lang="en-US" sz="3200"/>
                  <a:t>C</a:t>
                </a:r>
              </a:p>
            </p:txBody>
          </p:sp>
          <p:sp>
            <p:nvSpPr>
              <p:cNvPr id="27" name="TextBox 26">
                <a:extLst>
                  <a:ext uri="{FF2B5EF4-FFF2-40B4-BE49-F238E27FC236}">
                    <a16:creationId xmlns:a16="http://schemas.microsoft.com/office/drawing/2014/main" id="{7B3270BB-8AC2-9355-3967-DFEE9B6A8216}"/>
                  </a:ext>
                </a:extLst>
              </p:cNvPr>
              <p:cNvSpPr txBox="1"/>
              <p:nvPr/>
            </p:nvSpPr>
            <p:spPr>
              <a:xfrm>
                <a:off x="10390379" y="150870"/>
                <a:ext cx="993228" cy="1045277"/>
              </a:xfrm>
              <a:prstGeom prst="rect">
                <a:avLst/>
              </a:prstGeom>
              <a:noFill/>
            </p:spPr>
            <p:txBody>
              <a:bodyPr wrap="square" rtlCol="0">
                <a:spAutoFit/>
              </a:bodyPr>
              <a:lstStyle/>
              <a:p>
                <a:r>
                  <a:rPr lang="en-US" sz="3200"/>
                  <a:t>B</a:t>
                </a:r>
              </a:p>
            </p:txBody>
          </p:sp>
          <p:sp>
            <p:nvSpPr>
              <p:cNvPr id="29" name="TextBox 28">
                <a:extLst>
                  <a:ext uri="{FF2B5EF4-FFF2-40B4-BE49-F238E27FC236}">
                    <a16:creationId xmlns:a16="http://schemas.microsoft.com/office/drawing/2014/main" id="{4881E952-A60D-87DA-ABC0-4F11E81497B3}"/>
                  </a:ext>
                </a:extLst>
              </p:cNvPr>
              <p:cNvSpPr txBox="1"/>
              <p:nvPr/>
            </p:nvSpPr>
            <p:spPr>
              <a:xfrm>
                <a:off x="11468359" y="1920674"/>
                <a:ext cx="993228" cy="1045277"/>
              </a:xfrm>
              <a:prstGeom prst="rect">
                <a:avLst/>
              </a:prstGeom>
              <a:noFill/>
            </p:spPr>
            <p:txBody>
              <a:bodyPr wrap="square" rtlCol="0">
                <a:spAutoFit/>
              </a:bodyPr>
              <a:lstStyle/>
              <a:p>
                <a:r>
                  <a:rPr lang="en-US" sz="3200"/>
                  <a:t>M</a:t>
                </a:r>
              </a:p>
            </p:txBody>
          </p:sp>
          <p:sp>
            <p:nvSpPr>
              <p:cNvPr id="30" name="TextBox 29">
                <a:extLst>
                  <a:ext uri="{FF2B5EF4-FFF2-40B4-BE49-F238E27FC236}">
                    <a16:creationId xmlns:a16="http://schemas.microsoft.com/office/drawing/2014/main" id="{56A91A38-FCE1-6F81-6D4D-1FCC54903A44}"/>
                  </a:ext>
                </a:extLst>
              </p:cNvPr>
              <p:cNvSpPr txBox="1"/>
              <p:nvPr/>
            </p:nvSpPr>
            <p:spPr>
              <a:xfrm>
                <a:off x="15049038" y="63058"/>
                <a:ext cx="993228" cy="1045277"/>
              </a:xfrm>
              <a:prstGeom prst="rect">
                <a:avLst/>
              </a:prstGeom>
              <a:noFill/>
            </p:spPr>
            <p:txBody>
              <a:bodyPr wrap="square" rtlCol="0">
                <a:spAutoFit/>
              </a:bodyPr>
              <a:lstStyle/>
              <a:p>
                <a:r>
                  <a:rPr lang="en-US" sz="3200"/>
                  <a:t>N</a:t>
                </a:r>
              </a:p>
            </p:txBody>
          </p:sp>
          <p:sp>
            <p:nvSpPr>
              <p:cNvPr id="31" name="TextBox 30">
                <a:extLst>
                  <a:ext uri="{FF2B5EF4-FFF2-40B4-BE49-F238E27FC236}">
                    <a16:creationId xmlns:a16="http://schemas.microsoft.com/office/drawing/2014/main" id="{0E6D66FD-C9B6-078E-9163-E9983ACA6CB9}"/>
                  </a:ext>
                </a:extLst>
              </p:cNvPr>
              <p:cNvSpPr txBox="1"/>
              <p:nvPr/>
            </p:nvSpPr>
            <p:spPr>
              <a:xfrm>
                <a:off x="18481834" y="1845224"/>
                <a:ext cx="949896" cy="1045277"/>
              </a:xfrm>
              <a:prstGeom prst="rect">
                <a:avLst/>
              </a:prstGeom>
              <a:noFill/>
            </p:spPr>
            <p:txBody>
              <a:bodyPr wrap="square" rtlCol="0">
                <a:spAutoFit/>
              </a:bodyPr>
              <a:lstStyle/>
              <a:p>
                <a:r>
                  <a:rPr lang="en-US" sz="3200"/>
                  <a:t>P</a:t>
                </a:r>
              </a:p>
            </p:txBody>
          </p:sp>
          <p:sp>
            <p:nvSpPr>
              <p:cNvPr id="32" name="TextBox 31">
                <a:extLst>
                  <a:ext uri="{FF2B5EF4-FFF2-40B4-BE49-F238E27FC236}">
                    <a16:creationId xmlns:a16="http://schemas.microsoft.com/office/drawing/2014/main" id="{37A310AE-7B17-58A2-5493-64FA2AD37CCD}"/>
                  </a:ext>
                </a:extLst>
              </p:cNvPr>
              <p:cNvSpPr txBox="1"/>
              <p:nvPr/>
            </p:nvSpPr>
            <p:spPr>
              <a:xfrm>
                <a:off x="14917650" y="3865021"/>
                <a:ext cx="993228" cy="1045277"/>
              </a:xfrm>
              <a:prstGeom prst="rect">
                <a:avLst/>
              </a:prstGeom>
              <a:noFill/>
            </p:spPr>
            <p:txBody>
              <a:bodyPr wrap="square" rtlCol="0">
                <a:spAutoFit/>
              </a:bodyPr>
              <a:lstStyle/>
              <a:p>
                <a:r>
                  <a:rPr lang="en-US" sz="3200"/>
                  <a:t>Q</a:t>
                </a:r>
              </a:p>
            </p:txBody>
          </p:sp>
          <p:sp>
            <p:nvSpPr>
              <p:cNvPr id="34" name="TextBox 33">
                <a:extLst>
                  <a:ext uri="{FF2B5EF4-FFF2-40B4-BE49-F238E27FC236}">
                    <a16:creationId xmlns:a16="http://schemas.microsoft.com/office/drawing/2014/main" id="{55EB2DE7-5A16-946F-4AA4-6AA1936E4E47}"/>
                  </a:ext>
                </a:extLst>
              </p:cNvPr>
              <p:cNvSpPr txBox="1"/>
              <p:nvPr/>
            </p:nvSpPr>
            <p:spPr>
              <a:xfrm>
                <a:off x="20216349" y="145765"/>
                <a:ext cx="949896" cy="1045277"/>
              </a:xfrm>
              <a:prstGeom prst="rect">
                <a:avLst/>
              </a:prstGeom>
              <a:noFill/>
            </p:spPr>
            <p:txBody>
              <a:bodyPr wrap="square" rtlCol="0">
                <a:spAutoFit/>
              </a:bodyPr>
              <a:lstStyle/>
              <a:p>
                <a:r>
                  <a:rPr lang="en-US" sz="3200"/>
                  <a:t>E</a:t>
                </a:r>
              </a:p>
            </p:txBody>
          </p:sp>
          <p:sp>
            <p:nvSpPr>
              <p:cNvPr id="35" name="TextBox 34">
                <a:extLst>
                  <a:ext uri="{FF2B5EF4-FFF2-40B4-BE49-F238E27FC236}">
                    <a16:creationId xmlns:a16="http://schemas.microsoft.com/office/drawing/2014/main" id="{9C3306B4-36F9-BF44-90F5-80FDB28656B1}"/>
                  </a:ext>
                </a:extLst>
              </p:cNvPr>
              <p:cNvSpPr txBox="1"/>
              <p:nvPr/>
            </p:nvSpPr>
            <p:spPr>
              <a:xfrm>
                <a:off x="23765639" y="114014"/>
                <a:ext cx="949896" cy="1045277"/>
              </a:xfrm>
              <a:prstGeom prst="rect">
                <a:avLst/>
              </a:prstGeom>
              <a:noFill/>
            </p:spPr>
            <p:txBody>
              <a:bodyPr wrap="square" rtlCol="0">
                <a:spAutoFit/>
              </a:bodyPr>
              <a:lstStyle/>
              <a:p>
                <a:r>
                  <a:rPr lang="en-US" sz="3200"/>
                  <a:t>G</a:t>
                </a:r>
              </a:p>
            </p:txBody>
          </p:sp>
          <p:sp>
            <p:nvSpPr>
              <p:cNvPr id="36" name="TextBox 35">
                <a:extLst>
                  <a:ext uri="{FF2B5EF4-FFF2-40B4-BE49-F238E27FC236}">
                    <a16:creationId xmlns:a16="http://schemas.microsoft.com/office/drawing/2014/main" id="{0260A938-FA61-AF54-FB22-ADFE63236449}"/>
                  </a:ext>
                </a:extLst>
              </p:cNvPr>
              <p:cNvSpPr txBox="1"/>
              <p:nvPr/>
            </p:nvSpPr>
            <p:spPr>
              <a:xfrm>
                <a:off x="23687644" y="3827237"/>
                <a:ext cx="949896" cy="1045277"/>
              </a:xfrm>
              <a:prstGeom prst="rect">
                <a:avLst/>
              </a:prstGeom>
              <a:noFill/>
            </p:spPr>
            <p:txBody>
              <a:bodyPr wrap="square" rtlCol="0">
                <a:spAutoFit/>
              </a:bodyPr>
              <a:lstStyle/>
              <a:p>
                <a:r>
                  <a:rPr lang="en-US" sz="3200"/>
                  <a:t>H</a:t>
                </a:r>
              </a:p>
            </p:txBody>
          </p:sp>
          <p:sp>
            <p:nvSpPr>
              <p:cNvPr id="37" name="TextBox 36">
                <a:extLst>
                  <a:ext uri="{FF2B5EF4-FFF2-40B4-BE49-F238E27FC236}">
                    <a16:creationId xmlns:a16="http://schemas.microsoft.com/office/drawing/2014/main" id="{DF5E5C36-A403-FDF9-2A61-A2A476D88ED5}"/>
                  </a:ext>
                </a:extLst>
              </p:cNvPr>
              <p:cNvSpPr txBox="1"/>
              <p:nvPr/>
            </p:nvSpPr>
            <p:spPr>
              <a:xfrm>
                <a:off x="20244251" y="3827237"/>
                <a:ext cx="949896" cy="1045277"/>
              </a:xfrm>
              <a:prstGeom prst="rect">
                <a:avLst/>
              </a:prstGeom>
              <a:noFill/>
            </p:spPr>
            <p:txBody>
              <a:bodyPr wrap="square" rtlCol="0">
                <a:spAutoFit/>
              </a:bodyPr>
              <a:lstStyle/>
              <a:p>
                <a:r>
                  <a:rPr lang="en-US" sz="3200"/>
                  <a:t>I</a:t>
                </a:r>
              </a:p>
            </p:txBody>
          </p:sp>
        </p:grpSp>
        <p:sp>
          <p:nvSpPr>
            <p:cNvPr id="33" name="Rectangle 32">
              <a:extLst>
                <a:ext uri="{FF2B5EF4-FFF2-40B4-BE49-F238E27FC236}">
                  <a16:creationId xmlns:a16="http://schemas.microsoft.com/office/drawing/2014/main" id="{72D53CC6-1B60-963B-216B-ACAE27033C7A}"/>
                </a:ext>
              </a:extLst>
            </p:cNvPr>
            <p:cNvSpPr/>
            <p:nvPr/>
          </p:nvSpPr>
          <p:spPr>
            <a:xfrm>
              <a:off x="14270713" y="1016919"/>
              <a:ext cx="2081072" cy="2081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Diamond 27">
            <a:extLst>
              <a:ext uri="{FF2B5EF4-FFF2-40B4-BE49-F238E27FC236}">
                <a16:creationId xmlns:a16="http://schemas.microsoft.com/office/drawing/2014/main" id="{D48C6E9D-64A8-BCDE-82B7-97FFFBC7A77B}"/>
              </a:ext>
            </a:extLst>
          </p:cNvPr>
          <p:cNvSpPr/>
          <p:nvPr/>
        </p:nvSpPr>
        <p:spPr>
          <a:xfrm>
            <a:off x="3741778" y="1794367"/>
            <a:ext cx="3135271" cy="1581911"/>
          </a:xfrm>
          <a:prstGeom prst="diamond">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64875" y="176463"/>
            <a:ext cx="11432087" cy="914400"/>
            <a:chOff x="842010" y="518160"/>
            <a:chExt cx="1143208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789802"/>
              <a:ext cx="10517687" cy="523220"/>
            </a:xfrm>
            <a:prstGeom prst="rect">
              <a:avLst/>
            </a:prstGeom>
            <a:noFill/>
          </p:spPr>
          <p:txBody>
            <a:bodyPr wrap="square" rtlCol="0">
              <a:spAutoFit/>
            </a:bodyPr>
            <a:lstStyle/>
            <a:p>
              <a:pPr algn="just"/>
              <a:r>
                <a:rPr lang="en-US" sz="2800"/>
                <a:t>b) Trong các hình dưới đây, những hình nào là hình chữ nhật?</a:t>
              </a:r>
            </a:p>
          </p:txBody>
        </p:sp>
      </p:grpSp>
      <p:sp>
        <p:nvSpPr>
          <p:cNvPr id="10" name="TextBox 9">
            <a:extLst>
              <a:ext uri="{FF2B5EF4-FFF2-40B4-BE49-F238E27FC236}">
                <a16:creationId xmlns:a16="http://schemas.microsoft.com/office/drawing/2014/main" id="{8EAC8417-1972-4DB7-A229-F3E8464159B1}"/>
              </a:ext>
            </a:extLst>
          </p:cNvPr>
          <p:cNvSpPr txBox="1"/>
          <p:nvPr/>
        </p:nvSpPr>
        <p:spPr>
          <a:xfrm>
            <a:off x="364875" y="4547847"/>
            <a:ext cx="11442056" cy="1569660"/>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800"/>
              <a:t>Trong các hình trên, hình MNPQ và RTXY là hình chữ nhật.</a:t>
            </a:r>
          </a:p>
        </p:txBody>
      </p:sp>
      <p:graphicFrame>
        <p:nvGraphicFramePr>
          <p:cNvPr id="11" name="Table 11">
            <a:extLst>
              <a:ext uri="{FF2B5EF4-FFF2-40B4-BE49-F238E27FC236}">
                <a16:creationId xmlns:a16="http://schemas.microsoft.com/office/drawing/2014/main" id="{EA6A0F3A-4B7D-B3F1-3271-CD10111FF037}"/>
              </a:ext>
            </a:extLst>
          </p:cNvPr>
          <p:cNvGraphicFramePr>
            <a:graphicFrameLocks noGrp="1"/>
          </p:cNvGraphicFramePr>
          <p:nvPr/>
        </p:nvGraphicFramePr>
        <p:xfrm>
          <a:off x="589665" y="1411179"/>
          <a:ext cx="11009376" cy="2359152"/>
        </p:xfrm>
        <a:graphic>
          <a:graphicData uri="http://schemas.openxmlformats.org/drawingml/2006/table">
            <a:tbl>
              <a:tblPr firstRow="1" bandRow="1">
                <a:tableStyleId>{A44A9C77-A8A4-4D1C-BC68-1706C802DA68}</a:tableStyleId>
              </a:tblPr>
              <a:tblGrid>
                <a:gridCol w="393192">
                  <a:extLst>
                    <a:ext uri="{9D8B030D-6E8A-4147-A177-3AD203B41FA5}">
                      <a16:colId xmlns:a16="http://schemas.microsoft.com/office/drawing/2014/main" val="2953183206"/>
                    </a:ext>
                  </a:extLst>
                </a:gridCol>
                <a:gridCol w="393192">
                  <a:extLst>
                    <a:ext uri="{9D8B030D-6E8A-4147-A177-3AD203B41FA5}">
                      <a16:colId xmlns:a16="http://schemas.microsoft.com/office/drawing/2014/main" val="2313224355"/>
                    </a:ext>
                  </a:extLst>
                </a:gridCol>
                <a:gridCol w="393192">
                  <a:extLst>
                    <a:ext uri="{9D8B030D-6E8A-4147-A177-3AD203B41FA5}">
                      <a16:colId xmlns:a16="http://schemas.microsoft.com/office/drawing/2014/main" val="24953990"/>
                    </a:ext>
                  </a:extLst>
                </a:gridCol>
                <a:gridCol w="393192">
                  <a:extLst>
                    <a:ext uri="{9D8B030D-6E8A-4147-A177-3AD203B41FA5}">
                      <a16:colId xmlns:a16="http://schemas.microsoft.com/office/drawing/2014/main" val="3282606634"/>
                    </a:ext>
                  </a:extLst>
                </a:gridCol>
                <a:gridCol w="393192">
                  <a:extLst>
                    <a:ext uri="{9D8B030D-6E8A-4147-A177-3AD203B41FA5}">
                      <a16:colId xmlns:a16="http://schemas.microsoft.com/office/drawing/2014/main" val="4086604949"/>
                    </a:ext>
                  </a:extLst>
                </a:gridCol>
                <a:gridCol w="393192">
                  <a:extLst>
                    <a:ext uri="{9D8B030D-6E8A-4147-A177-3AD203B41FA5}">
                      <a16:colId xmlns:a16="http://schemas.microsoft.com/office/drawing/2014/main" val="3641856381"/>
                    </a:ext>
                  </a:extLst>
                </a:gridCol>
                <a:gridCol w="393192">
                  <a:extLst>
                    <a:ext uri="{9D8B030D-6E8A-4147-A177-3AD203B41FA5}">
                      <a16:colId xmlns:a16="http://schemas.microsoft.com/office/drawing/2014/main" val="912284331"/>
                    </a:ext>
                  </a:extLst>
                </a:gridCol>
                <a:gridCol w="393192">
                  <a:extLst>
                    <a:ext uri="{9D8B030D-6E8A-4147-A177-3AD203B41FA5}">
                      <a16:colId xmlns:a16="http://schemas.microsoft.com/office/drawing/2014/main" val="293836405"/>
                    </a:ext>
                  </a:extLst>
                </a:gridCol>
                <a:gridCol w="393192">
                  <a:extLst>
                    <a:ext uri="{9D8B030D-6E8A-4147-A177-3AD203B41FA5}">
                      <a16:colId xmlns:a16="http://schemas.microsoft.com/office/drawing/2014/main" val="3018657165"/>
                    </a:ext>
                  </a:extLst>
                </a:gridCol>
                <a:gridCol w="393192">
                  <a:extLst>
                    <a:ext uri="{9D8B030D-6E8A-4147-A177-3AD203B41FA5}">
                      <a16:colId xmlns:a16="http://schemas.microsoft.com/office/drawing/2014/main" val="2916886483"/>
                    </a:ext>
                  </a:extLst>
                </a:gridCol>
                <a:gridCol w="393192">
                  <a:extLst>
                    <a:ext uri="{9D8B030D-6E8A-4147-A177-3AD203B41FA5}">
                      <a16:colId xmlns:a16="http://schemas.microsoft.com/office/drawing/2014/main" val="1112095275"/>
                    </a:ext>
                  </a:extLst>
                </a:gridCol>
                <a:gridCol w="393192">
                  <a:extLst>
                    <a:ext uri="{9D8B030D-6E8A-4147-A177-3AD203B41FA5}">
                      <a16:colId xmlns:a16="http://schemas.microsoft.com/office/drawing/2014/main" val="3829688402"/>
                    </a:ext>
                  </a:extLst>
                </a:gridCol>
                <a:gridCol w="393192">
                  <a:extLst>
                    <a:ext uri="{9D8B030D-6E8A-4147-A177-3AD203B41FA5}">
                      <a16:colId xmlns:a16="http://schemas.microsoft.com/office/drawing/2014/main" val="433844427"/>
                    </a:ext>
                  </a:extLst>
                </a:gridCol>
                <a:gridCol w="393192">
                  <a:extLst>
                    <a:ext uri="{9D8B030D-6E8A-4147-A177-3AD203B41FA5}">
                      <a16:colId xmlns:a16="http://schemas.microsoft.com/office/drawing/2014/main" val="1644778928"/>
                    </a:ext>
                  </a:extLst>
                </a:gridCol>
                <a:gridCol w="393192">
                  <a:extLst>
                    <a:ext uri="{9D8B030D-6E8A-4147-A177-3AD203B41FA5}">
                      <a16:colId xmlns:a16="http://schemas.microsoft.com/office/drawing/2014/main" val="465781074"/>
                    </a:ext>
                  </a:extLst>
                </a:gridCol>
                <a:gridCol w="393192">
                  <a:extLst>
                    <a:ext uri="{9D8B030D-6E8A-4147-A177-3AD203B41FA5}">
                      <a16:colId xmlns:a16="http://schemas.microsoft.com/office/drawing/2014/main" val="2135765935"/>
                    </a:ext>
                  </a:extLst>
                </a:gridCol>
                <a:gridCol w="393192">
                  <a:extLst>
                    <a:ext uri="{9D8B030D-6E8A-4147-A177-3AD203B41FA5}">
                      <a16:colId xmlns:a16="http://schemas.microsoft.com/office/drawing/2014/main" val="1222533452"/>
                    </a:ext>
                  </a:extLst>
                </a:gridCol>
                <a:gridCol w="393192">
                  <a:extLst>
                    <a:ext uri="{9D8B030D-6E8A-4147-A177-3AD203B41FA5}">
                      <a16:colId xmlns:a16="http://schemas.microsoft.com/office/drawing/2014/main" val="2346142910"/>
                    </a:ext>
                  </a:extLst>
                </a:gridCol>
                <a:gridCol w="393192">
                  <a:extLst>
                    <a:ext uri="{9D8B030D-6E8A-4147-A177-3AD203B41FA5}">
                      <a16:colId xmlns:a16="http://schemas.microsoft.com/office/drawing/2014/main" val="520484741"/>
                    </a:ext>
                  </a:extLst>
                </a:gridCol>
                <a:gridCol w="393192">
                  <a:extLst>
                    <a:ext uri="{9D8B030D-6E8A-4147-A177-3AD203B41FA5}">
                      <a16:colId xmlns:a16="http://schemas.microsoft.com/office/drawing/2014/main" val="819358301"/>
                    </a:ext>
                  </a:extLst>
                </a:gridCol>
                <a:gridCol w="393192">
                  <a:extLst>
                    <a:ext uri="{9D8B030D-6E8A-4147-A177-3AD203B41FA5}">
                      <a16:colId xmlns:a16="http://schemas.microsoft.com/office/drawing/2014/main" val="446208603"/>
                    </a:ext>
                  </a:extLst>
                </a:gridCol>
                <a:gridCol w="393192">
                  <a:extLst>
                    <a:ext uri="{9D8B030D-6E8A-4147-A177-3AD203B41FA5}">
                      <a16:colId xmlns:a16="http://schemas.microsoft.com/office/drawing/2014/main" val="935348291"/>
                    </a:ext>
                  </a:extLst>
                </a:gridCol>
                <a:gridCol w="393192">
                  <a:extLst>
                    <a:ext uri="{9D8B030D-6E8A-4147-A177-3AD203B41FA5}">
                      <a16:colId xmlns:a16="http://schemas.microsoft.com/office/drawing/2014/main" val="2409108183"/>
                    </a:ext>
                  </a:extLst>
                </a:gridCol>
                <a:gridCol w="393192">
                  <a:extLst>
                    <a:ext uri="{9D8B030D-6E8A-4147-A177-3AD203B41FA5}">
                      <a16:colId xmlns:a16="http://schemas.microsoft.com/office/drawing/2014/main" val="119677051"/>
                    </a:ext>
                  </a:extLst>
                </a:gridCol>
                <a:gridCol w="393192">
                  <a:extLst>
                    <a:ext uri="{9D8B030D-6E8A-4147-A177-3AD203B41FA5}">
                      <a16:colId xmlns:a16="http://schemas.microsoft.com/office/drawing/2014/main" val="366938631"/>
                    </a:ext>
                  </a:extLst>
                </a:gridCol>
                <a:gridCol w="393192">
                  <a:extLst>
                    <a:ext uri="{9D8B030D-6E8A-4147-A177-3AD203B41FA5}">
                      <a16:colId xmlns:a16="http://schemas.microsoft.com/office/drawing/2014/main" val="2146800282"/>
                    </a:ext>
                  </a:extLst>
                </a:gridCol>
                <a:gridCol w="393192">
                  <a:extLst>
                    <a:ext uri="{9D8B030D-6E8A-4147-A177-3AD203B41FA5}">
                      <a16:colId xmlns:a16="http://schemas.microsoft.com/office/drawing/2014/main" val="2818202857"/>
                    </a:ext>
                  </a:extLst>
                </a:gridCol>
                <a:gridCol w="393192">
                  <a:extLst>
                    <a:ext uri="{9D8B030D-6E8A-4147-A177-3AD203B41FA5}">
                      <a16:colId xmlns:a16="http://schemas.microsoft.com/office/drawing/2014/main" val="1835209465"/>
                    </a:ext>
                  </a:extLst>
                </a:gridCol>
              </a:tblGrid>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45320351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2788076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233640302"/>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558896005"/>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60818213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396086390"/>
                  </a:ext>
                </a:extLst>
              </a:tr>
            </a:tbl>
          </a:graphicData>
        </a:graphic>
      </p:graphicFrame>
      <p:grpSp>
        <p:nvGrpSpPr>
          <p:cNvPr id="12" name="Group 11">
            <a:extLst>
              <a:ext uri="{FF2B5EF4-FFF2-40B4-BE49-F238E27FC236}">
                <a16:creationId xmlns:a16="http://schemas.microsoft.com/office/drawing/2014/main" id="{01FC16E0-0096-D690-56E0-CB2DF6E14F8D}"/>
              </a:ext>
            </a:extLst>
          </p:cNvPr>
          <p:cNvGrpSpPr/>
          <p:nvPr/>
        </p:nvGrpSpPr>
        <p:grpSpPr>
          <a:xfrm>
            <a:off x="588968" y="1227229"/>
            <a:ext cx="11079935" cy="2684024"/>
            <a:chOff x="3932417" y="273575"/>
            <a:chExt cx="14576120" cy="3530945"/>
          </a:xfrm>
        </p:grpSpPr>
        <p:sp>
          <p:nvSpPr>
            <p:cNvPr id="13" name="Rectangle 12">
              <a:extLst>
                <a:ext uri="{FF2B5EF4-FFF2-40B4-BE49-F238E27FC236}">
                  <a16:creationId xmlns:a16="http://schemas.microsoft.com/office/drawing/2014/main" id="{8AC021DB-DF05-D8B3-FEFE-557884C3E796}"/>
                </a:ext>
              </a:extLst>
            </p:cNvPr>
            <p:cNvSpPr/>
            <p:nvPr/>
          </p:nvSpPr>
          <p:spPr>
            <a:xfrm>
              <a:off x="4421710" y="1019670"/>
              <a:ext cx="3095964" cy="2081072"/>
            </a:xfrm>
            <a:custGeom>
              <a:avLst/>
              <a:gdLst>
                <a:gd name="connsiteX0" fmla="*/ 0 w 1191325"/>
                <a:gd name="connsiteY0" fmla="*/ 0 h 1581913"/>
                <a:gd name="connsiteX1" fmla="*/ 1191325 w 1191325"/>
                <a:gd name="connsiteY1" fmla="*/ 0 h 1581913"/>
                <a:gd name="connsiteX2" fmla="*/ 1191325 w 1191325"/>
                <a:gd name="connsiteY2" fmla="*/ 1581913 h 1581913"/>
                <a:gd name="connsiteX3" fmla="*/ 0 w 1191325"/>
                <a:gd name="connsiteY3" fmla="*/ 1581913 h 1581913"/>
                <a:gd name="connsiteX4" fmla="*/ 0 w 1191325"/>
                <a:gd name="connsiteY4" fmla="*/ 0 h 1581913"/>
                <a:gd name="connsiteX0" fmla="*/ 400050 w 1591375"/>
                <a:gd name="connsiteY0" fmla="*/ 0 h 1581913"/>
                <a:gd name="connsiteX1" fmla="*/ 1591375 w 1591375"/>
                <a:gd name="connsiteY1" fmla="*/ 0 h 1581913"/>
                <a:gd name="connsiteX2" fmla="*/ 1591375 w 1591375"/>
                <a:gd name="connsiteY2" fmla="*/ 1581913 h 1581913"/>
                <a:gd name="connsiteX3" fmla="*/ 0 w 1591375"/>
                <a:gd name="connsiteY3" fmla="*/ 1581913 h 1581913"/>
                <a:gd name="connsiteX4" fmla="*/ 400050 w 1591375"/>
                <a:gd name="connsiteY4" fmla="*/ 0 h 1581913"/>
                <a:gd name="connsiteX0" fmla="*/ 800100 w 1591375"/>
                <a:gd name="connsiteY0" fmla="*/ 0 h 1581913"/>
                <a:gd name="connsiteX1" fmla="*/ 1591375 w 1591375"/>
                <a:gd name="connsiteY1" fmla="*/ 0 h 1581913"/>
                <a:gd name="connsiteX2" fmla="*/ 1591375 w 1591375"/>
                <a:gd name="connsiteY2" fmla="*/ 1581913 h 1581913"/>
                <a:gd name="connsiteX3" fmla="*/ 0 w 1591375"/>
                <a:gd name="connsiteY3" fmla="*/ 1581913 h 1581913"/>
                <a:gd name="connsiteX4" fmla="*/ 800100 w 1591375"/>
                <a:gd name="connsiteY4" fmla="*/ 0 h 1581913"/>
                <a:gd name="connsiteX0" fmla="*/ 800100 w 2353375"/>
                <a:gd name="connsiteY0" fmla="*/ 0 h 1581913"/>
                <a:gd name="connsiteX1" fmla="*/ 2353375 w 2353375"/>
                <a:gd name="connsiteY1" fmla="*/ 0 h 1581913"/>
                <a:gd name="connsiteX2" fmla="*/ 1591375 w 2353375"/>
                <a:gd name="connsiteY2" fmla="*/ 1581913 h 1581913"/>
                <a:gd name="connsiteX3" fmla="*/ 0 w 2353375"/>
                <a:gd name="connsiteY3" fmla="*/ 1581913 h 1581913"/>
                <a:gd name="connsiteX4" fmla="*/ 800100 w 2353375"/>
                <a:gd name="connsiteY4" fmla="*/ 0 h 158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375" h="1581913">
                  <a:moveTo>
                    <a:pt x="800100" y="0"/>
                  </a:moveTo>
                  <a:lnTo>
                    <a:pt x="2353375" y="0"/>
                  </a:lnTo>
                  <a:lnTo>
                    <a:pt x="1591375" y="1581913"/>
                  </a:lnTo>
                  <a:lnTo>
                    <a:pt x="0" y="1581913"/>
                  </a:lnTo>
                  <a:lnTo>
                    <a:pt x="800100" y="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71144A7-6029-37F1-19AD-9EC8D9C0732D}"/>
                </a:ext>
              </a:extLst>
            </p:cNvPr>
            <p:cNvGrpSpPr/>
            <p:nvPr/>
          </p:nvGrpSpPr>
          <p:grpSpPr>
            <a:xfrm>
              <a:off x="3932417" y="273575"/>
              <a:ext cx="14576120" cy="3530945"/>
              <a:chOff x="6966007" y="77567"/>
              <a:chExt cx="19805228" cy="4797655"/>
            </a:xfrm>
          </p:grpSpPr>
          <p:sp>
            <p:nvSpPr>
              <p:cNvPr id="15" name="TextBox 14">
                <a:extLst>
                  <a:ext uri="{FF2B5EF4-FFF2-40B4-BE49-F238E27FC236}">
                    <a16:creationId xmlns:a16="http://schemas.microsoft.com/office/drawing/2014/main" id="{B3A0BEAE-EF13-E730-FD94-0887330953F2}"/>
                  </a:ext>
                </a:extLst>
              </p:cNvPr>
              <p:cNvSpPr txBox="1"/>
              <p:nvPr/>
            </p:nvSpPr>
            <p:spPr>
              <a:xfrm>
                <a:off x="6966007" y="3827237"/>
                <a:ext cx="993228" cy="1045277"/>
              </a:xfrm>
              <a:prstGeom prst="rect">
                <a:avLst/>
              </a:prstGeom>
              <a:noFill/>
            </p:spPr>
            <p:txBody>
              <a:bodyPr wrap="square" rtlCol="0">
                <a:spAutoFit/>
              </a:bodyPr>
              <a:lstStyle/>
              <a:p>
                <a:r>
                  <a:rPr lang="en-US" sz="3200"/>
                  <a:t>D</a:t>
                </a:r>
              </a:p>
            </p:txBody>
          </p:sp>
          <p:sp>
            <p:nvSpPr>
              <p:cNvPr id="17" name="TextBox 16">
                <a:extLst>
                  <a:ext uri="{FF2B5EF4-FFF2-40B4-BE49-F238E27FC236}">
                    <a16:creationId xmlns:a16="http://schemas.microsoft.com/office/drawing/2014/main" id="{74F51BD4-4F75-9903-D0DD-AA350E5A2B3F}"/>
                  </a:ext>
                </a:extLst>
              </p:cNvPr>
              <p:cNvSpPr txBox="1"/>
              <p:nvPr/>
            </p:nvSpPr>
            <p:spPr>
              <a:xfrm>
                <a:off x="8560706" y="145765"/>
                <a:ext cx="993228" cy="1045277"/>
              </a:xfrm>
              <a:prstGeom prst="rect">
                <a:avLst/>
              </a:prstGeom>
              <a:noFill/>
            </p:spPr>
            <p:txBody>
              <a:bodyPr wrap="square" rtlCol="0">
                <a:spAutoFit/>
              </a:bodyPr>
              <a:lstStyle/>
              <a:p>
                <a:r>
                  <a:rPr lang="en-US" sz="3200"/>
                  <a:t>A</a:t>
                </a:r>
              </a:p>
            </p:txBody>
          </p:sp>
          <p:sp>
            <p:nvSpPr>
              <p:cNvPr id="19" name="TextBox 18">
                <a:extLst>
                  <a:ext uri="{FF2B5EF4-FFF2-40B4-BE49-F238E27FC236}">
                    <a16:creationId xmlns:a16="http://schemas.microsoft.com/office/drawing/2014/main" id="{A5B84291-7AD0-88AF-92AD-867A0532673C}"/>
                  </a:ext>
                </a:extLst>
              </p:cNvPr>
              <p:cNvSpPr txBox="1"/>
              <p:nvPr/>
            </p:nvSpPr>
            <p:spPr>
              <a:xfrm>
                <a:off x="10402087" y="3796698"/>
                <a:ext cx="993228" cy="1045277"/>
              </a:xfrm>
              <a:prstGeom prst="rect">
                <a:avLst/>
              </a:prstGeom>
              <a:noFill/>
            </p:spPr>
            <p:txBody>
              <a:bodyPr wrap="square" rtlCol="0">
                <a:spAutoFit/>
              </a:bodyPr>
              <a:lstStyle/>
              <a:p>
                <a:r>
                  <a:rPr lang="en-US" sz="3200"/>
                  <a:t>C</a:t>
                </a:r>
              </a:p>
            </p:txBody>
          </p:sp>
          <p:sp>
            <p:nvSpPr>
              <p:cNvPr id="27" name="TextBox 26">
                <a:extLst>
                  <a:ext uri="{FF2B5EF4-FFF2-40B4-BE49-F238E27FC236}">
                    <a16:creationId xmlns:a16="http://schemas.microsoft.com/office/drawing/2014/main" id="{7B3270BB-8AC2-9355-3967-DFEE9B6A8216}"/>
                  </a:ext>
                </a:extLst>
              </p:cNvPr>
              <p:cNvSpPr txBox="1"/>
              <p:nvPr/>
            </p:nvSpPr>
            <p:spPr>
              <a:xfrm>
                <a:off x="11750417" y="119403"/>
                <a:ext cx="993228" cy="1045277"/>
              </a:xfrm>
              <a:prstGeom prst="rect">
                <a:avLst/>
              </a:prstGeom>
              <a:noFill/>
            </p:spPr>
            <p:txBody>
              <a:bodyPr wrap="square" rtlCol="0">
                <a:spAutoFit/>
              </a:bodyPr>
              <a:lstStyle/>
              <a:p>
                <a:r>
                  <a:rPr lang="en-US" sz="3200"/>
                  <a:t>B</a:t>
                </a:r>
              </a:p>
            </p:txBody>
          </p:sp>
          <p:sp>
            <p:nvSpPr>
              <p:cNvPr id="29" name="TextBox 28">
                <a:extLst>
                  <a:ext uri="{FF2B5EF4-FFF2-40B4-BE49-F238E27FC236}">
                    <a16:creationId xmlns:a16="http://schemas.microsoft.com/office/drawing/2014/main" id="{4881E952-A60D-87DA-ABC0-4F11E81497B3}"/>
                  </a:ext>
                </a:extLst>
              </p:cNvPr>
              <p:cNvSpPr txBox="1"/>
              <p:nvPr/>
            </p:nvSpPr>
            <p:spPr>
              <a:xfrm>
                <a:off x="13295630" y="186686"/>
                <a:ext cx="993228" cy="1045277"/>
              </a:xfrm>
              <a:prstGeom prst="rect">
                <a:avLst/>
              </a:prstGeom>
              <a:noFill/>
            </p:spPr>
            <p:txBody>
              <a:bodyPr wrap="square" rtlCol="0">
                <a:spAutoFit/>
              </a:bodyPr>
              <a:lstStyle/>
              <a:p>
                <a:r>
                  <a:rPr lang="en-US" sz="3200"/>
                  <a:t>M</a:t>
                </a:r>
              </a:p>
            </p:txBody>
          </p:sp>
          <p:sp>
            <p:nvSpPr>
              <p:cNvPr id="30" name="TextBox 29">
                <a:extLst>
                  <a:ext uri="{FF2B5EF4-FFF2-40B4-BE49-F238E27FC236}">
                    <a16:creationId xmlns:a16="http://schemas.microsoft.com/office/drawing/2014/main" id="{56A91A38-FCE1-6F81-6D4D-1FCC54903A44}"/>
                  </a:ext>
                </a:extLst>
              </p:cNvPr>
              <p:cNvSpPr txBox="1"/>
              <p:nvPr/>
            </p:nvSpPr>
            <p:spPr>
              <a:xfrm>
                <a:off x="17985220" y="167465"/>
                <a:ext cx="993228" cy="1045277"/>
              </a:xfrm>
              <a:prstGeom prst="rect">
                <a:avLst/>
              </a:prstGeom>
              <a:noFill/>
            </p:spPr>
            <p:txBody>
              <a:bodyPr wrap="square" rtlCol="0">
                <a:spAutoFit/>
              </a:bodyPr>
              <a:lstStyle/>
              <a:p>
                <a:r>
                  <a:rPr lang="en-US" sz="3200"/>
                  <a:t>N</a:t>
                </a:r>
              </a:p>
            </p:txBody>
          </p:sp>
          <p:sp>
            <p:nvSpPr>
              <p:cNvPr id="31" name="TextBox 30">
                <a:extLst>
                  <a:ext uri="{FF2B5EF4-FFF2-40B4-BE49-F238E27FC236}">
                    <a16:creationId xmlns:a16="http://schemas.microsoft.com/office/drawing/2014/main" id="{0E6D66FD-C9B6-078E-9163-E9983ACA6CB9}"/>
                  </a:ext>
                </a:extLst>
              </p:cNvPr>
              <p:cNvSpPr txBox="1"/>
              <p:nvPr/>
            </p:nvSpPr>
            <p:spPr>
              <a:xfrm>
                <a:off x="18117808" y="3816959"/>
                <a:ext cx="949896" cy="1045277"/>
              </a:xfrm>
              <a:prstGeom prst="rect">
                <a:avLst/>
              </a:prstGeom>
              <a:noFill/>
            </p:spPr>
            <p:txBody>
              <a:bodyPr wrap="square" rtlCol="0">
                <a:spAutoFit/>
              </a:bodyPr>
              <a:lstStyle/>
              <a:p>
                <a:r>
                  <a:rPr lang="en-US" sz="3200"/>
                  <a:t>P</a:t>
                </a:r>
              </a:p>
            </p:txBody>
          </p:sp>
          <p:sp>
            <p:nvSpPr>
              <p:cNvPr id="32" name="TextBox 31">
                <a:extLst>
                  <a:ext uri="{FF2B5EF4-FFF2-40B4-BE49-F238E27FC236}">
                    <a16:creationId xmlns:a16="http://schemas.microsoft.com/office/drawing/2014/main" id="{37A310AE-7B17-58A2-5493-64FA2AD37CCD}"/>
                  </a:ext>
                </a:extLst>
              </p:cNvPr>
              <p:cNvSpPr txBox="1"/>
              <p:nvPr/>
            </p:nvSpPr>
            <p:spPr>
              <a:xfrm>
                <a:off x="13287084" y="3796698"/>
                <a:ext cx="993228" cy="1045277"/>
              </a:xfrm>
              <a:prstGeom prst="rect">
                <a:avLst/>
              </a:prstGeom>
              <a:noFill/>
            </p:spPr>
            <p:txBody>
              <a:bodyPr wrap="square" rtlCol="0">
                <a:spAutoFit/>
              </a:bodyPr>
              <a:lstStyle/>
              <a:p>
                <a:r>
                  <a:rPr lang="en-US" sz="3200"/>
                  <a:t>Q</a:t>
                </a:r>
              </a:p>
            </p:txBody>
          </p:sp>
          <p:sp>
            <p:nvSpPr>
              <p:cNvPr id="34" name="TextBox 33">
                <a:extLst>
                  <a:ext uri="{FF2B5EF4-FFF2-40B4-BE49-F238E27FC236}">
                    <a16:creationId xmlns:a16="http://schemas.microsoft.com/office/drawing/2014/main" id="{55EB2DE7-5A16-946F-4AA4-6AA1936E4E47}"/>
                  </a:ext>
                </a:extLst>
              </p:cNvPr>
              <p:cNvSpPr txBox="1"/>
              <p:nvPr/>
            </p:nvSpPr>
            <p:spPr>
              <a:xfrm>
                <a:off x="19587328" y="186684"/>
                <a:ext cx="949896" cy="1045277"/>
              </a:xfrm>
              <a:prstGeom prst="rect">
                <a:avLst/>
              </a:prstGeom>
              <a:noFill/>
            </p:spPr>
            <p:txBody>
              <a:bodyPr wrap="square" rtlCol="0">
                <a:spAutoFit/>
              </a:bodyPr>
              <a:lstStyle/>
              <a:p>
                <a:r>
                  <a:rPr lang="en-US" sz="3200"/>
                  <a:t>E</a:t>
                </a:r>
              </a:p>
            </p:txBody>
          </p:sp>
          <p:sp>
            <p:nvSpPr>
              <p:cNvPr id="35" name="TextBox 34">
                <a:extLst>
                  <a:ext uri="{FF2B5EF4-FFF2-40B4-BE49-F238E27FC236}">
                    <a16:creationId xmlns:a16="http://schemas.microsoft.com/office/drawing/2014/main" id="{9C3306B4-36F9-BF44-90F5-80FDB28656B1}"/>
                  </a:ext>
                </a:extLst>
              </p:cNvPr>
              <p:cNvSpPr txBox="1"/>
              <p:nvPr/>
            </p:nvSpPr>
            <p:spPr>
              <a:xfrm>
                <a:off x="21538417" y="145765"/>
                <a:ext cx="949896" cy="1045277"/>
              </a:xfrm>
              <a:prstGeom prst="rect">
                <a:avLst/>
              </a:prstGeom>
              <a:noFill/>
            </p:spPr>
            <p:txBody>
              <a:bodyPr wrap="square" rtlCol="0">
                <a:spAutoFit/>
              </a:bodyPr>
              <a:lstStyle/>
              <a:p>
                <a:r>
                  <a:rPr lang="en-US" sz="3200"/>
                  <a:t>G</a:t>
                </a:r>
              </a:p>
            </p:txBody>
          </p:sp>
          <p:sp>
            <p:nvSpPr>
              <p:cNvPr id="36" name="TextBox 35">
                <a:extLst>
                  <a:ext uri="{FF2B5EF4-FFF2-40B4-BE49-F238E27FC236}">
                    <a16:creationId xmlns:a16="http://schemas.microsoft.com/office/drawing/2014/main" id="{0260A938-FA61-AF54-FB22-ADFE63236449}"/>
                  </a:ext>
                </a:extLst>
              </p:cNvPr>
              <p:cNvSpPr txBox="1"/>
              <p:nvPr/>
            </p:nvSpPr>
            <p:spPr>
              <a:xfrm>
                <a:off x="22329435" y="3796696"/>
                <a:ext cx="949896" cy="1045277"/>
              </a:xfrm>
              <a:prstGeom prst="rect">
                <a:avLst/>
              </a:prstGeom>
              <a:noFill/>
            </p:spPr>
            <p:txBody>
              <a:bodyPr wrap="square" rtlCol="0">
                <a:spAutoFit/>
              </a:bodyPr>
              <a:lstStyle/>
              <a:p>
                <a:r>
                  <a:rPr lang="en-US" sz="3200"/>
                  <a:t>H</a:t>
                </a:r>
              </a:p>
            </p:txBody>
          </p:sp>
          <p:sp>
            <p:nvSpPr>
              <p:cNvPr id="37" name="TextBox 36">
                <a:extLst>
                  <a:ext uri="{FF2B5EF4-FFF2-40B4-BE49-F238E27FC236}">
                    <a16:creationId xmlns:a16="http://schemas.microsoft.com/office/drawing/2014/main" id="{DF5E5C36-A403-FDF9-2A61-A2A476D88ED5}"/>
                  </a:ext>
                </a:extLst>
              </p:cNvPr>
              <p:cNvSpPr txBox="1"/>
              <p:nvPr/>
            </p:nvSpPr>
            <p:spPr>
              <a:xfrm>
                <a:off x="19173105" y="3829945"/>
                <a:ext cx="949896" cy="1045277"/>
              </a:xfrm>
              <a:prstGeom prst="rect">
                <a:avLst/>
              </a:prstGeom>
              <a:noFill/>
            </p:spPr>
            <p:txBody>
              <a:bodyPr wrap="square" rtlCol="0">
                <a:spAutoFit/>
              </a:bodyPr>
              <a:lstStyle/>
              <a:p>
                <a:r>
                  <a:rPr lang="en-US" sz="3200"/>
                  <a:t>I</a:t>
                </a:r>
              </a:p>
            </p:txBody>
          </p:sp>
          <p:sp>
            <p:nvSpPr>
              <p:cNvPr id="9" name="TextBox 8">
                <a:extLst>
                  <a:ext uri="{FF2B5EF4-FFF2-40B4-BE49-F238E27FC236}">
                    <a16:creationId xmlns:a16="http://schemas.microsoft.com/office/drawing/2014/main" id="{F6DAFC30-735B-D40B-CC99-162707FF02B3}"/>
                  </a:ext>
                </a:extLst>
              </p:cNvPr>
              <p:cNvSpPr txBox="1"/>
              <p:nvPr/>
            </p:nvSpPr>
            <p:spPr>
              <a:xfrm>
                <a:off x="23797879" y="77567"/>
                <a:ext cx="949895" cy="1045277"/>
              </a:xfrm>
              <a:prstGeom prst="rect">
                <a:avLst/>
              </a:prstGeom>
              <a:noFill/>
            </p:spPr>
            <p:txBody>
              <a:bodyPr wrap="square" rtlCol="0">
                <a:spAutoFit/>
              </a:bodyPr>
              <a:lstStyle/>
              <a:p>
                <a:r>
                  <a:rPr lang="en-US" sz="3200"/>
                  <a:t>R</a:t>
                </a:r>
              </a:p>
            </p:txBody>
          </p:sp>
          <p:sp>
            <p:nvSpPr>
              <p:cNvPr id="16" name="TextBox 15">
                <a:extLst>
                  <a:ext uri="{FF2B5EF4-FFF2-40B4-BE49-F238E27FC236}">
                    <a16:creationId xmlns:a16="http://schemas.microsoft.com/office/drawing/2014/main" id="{85CEA9E5-0123-AFF0-E955-84F08ECD1680}"/>
                  </a:ext>
                </a:extLst>
              </p:cNvPr>
              <p:cNvSpPr txBox="1"/>
              <p:nvPr/>
            </p:nvSpPr>
            <p:spPr>
              <a:xfrm>
                <a:off x="25729306" y="145763"/>
                <a:ext cx="949895" cy="1045277"/>
              </a:xfrm>
              <a:prstGeom prst="rect">
                <a:avLst/>
              </a:prstGeom>
              <a:noFill/>
            </p:spPr>
            <p:txBody>
              <a:bodyPr wrap="square" rtlCol="0">
                <a:spAutoFit/>
              </a:bodyPr>
              <a:lstStyle/>
              <a:p>
                <a:r>
                  <a:rPr lang="en-US" sz="3200"/>
                  <a:t>T</a:t>
                </a:r>
              </a:p>
            </p:txBody>
          </p:sp>
          <p:sp>
            <p:nvSpPr>
              <p:cNvPr id="18" name="TextBox 17">
                <a:extLst>
                  <a:ext uri="{FF2B5EF4-FFF2-40B4-BE49-F238E27FC236}">
                    <a16:creationId xmlns:a16="http://schemas.microsoft.com/office/drawing/2014/main" id="{B83281AF-B521-11D8-1F49-5A7A22E29661}"/>
                  </a:ext>
                </a:extLst>
              </p:cNvPr>
              <p:cNvSpPr txBox="1"/>
              <p:nvPr/>
            </p:nvSpPr>
            <p:spPr>
              <a:xfrm>
                <a:off x="25821340" y="3821081"/>
                <a:ext cx="949895" cy="1045277"/>
              </a:xfrm>
              <a:prstGeom prst="rect">
                <a:avLst/>
              </a:prstGeom>
              <a:noFill/>
            </p:spPr>
            <p:txBody>
              <a:bodyPr wrap="square" rtlCol="0">
                <a:spAutoFit/>
              </a:bodyPr>
              <a:lstStyle/>
              <a:p>
                <a:r>
                  <a:rPr lang="en-US" sz="3200"/>
                  <a:t>X</a:t>
                </a:r>
              </a:p>
            </p:txBody>
          </p:sp>
          <p:sp>
            <p:nvSpPr>
              <p:cNvPr id="20" name="TextBox 19">
                <a:extLst>
                  <a:ext uri="{FF2B5EF4-FFF2-40B4-BE49-F238E27FC236}">
                    <a16:creationId xmlns:a16="http://schemas.microsoft.com/office/drawing/2014/main" id="{15ADD590-0829-8BE9-CCAC-4B4CA1F6327D}"/>
                  </a:ext>
                </a:extLst>
              </p:cNvPr>
              <p:cNvSpPr txBox="1"/>
              <p:nvPr/>
            </p:nvSpPr>
            <p:spPr>
              <a:xfrm>
                <a:off x="23905407" y="3796694"/>
                <a:ext cx="949895" cy="1045277"/>
              </a:xfrm>
              <a:prstGeom prst="rect">
                <a:avLst/>
              </a:prstGeom>
              <a:noFill/>
            </p:spPr>
            <p:txBody>
              <a:bodyPr wrap="square" rtlCol="0">
                <a:spAutoFit/>
              </a:bodyPr>
              <a:lstStyle/>
              <a:p>
                <a:r>
                  <a:rPr lang="en-US" sz="3200"/>
                  <a:t>Y</a:t>
                </a:r>
              </a:p>
            </p:txBody>
          </p:sp>
        </p:grpSp>
        <p:sp>
          <p:nvSpPr>
            <p:cNvPr id="33" name="Rectangle 32">
              <a:extLst>
                <a:ext uri="{FF2B5EF4-FFF2-40B4-BE49-F238E27FC236}">
                  <a16:creationId xmlns:a16="http://schemas.microsoft.com/office/drawing/2014/main" id="{72D53CC6-1B60-963B-216B-ACAE27033C7A}"/>
                </a:ext>
              </a:extLst>
            </p:cNvPr>
            <p:cNvSpPr/>
            <p:nvPr/>
          </p:nvSpPr>
          <p:spPr>
            <a:xfrm>
              <a:off x="9109570" y="1032193"/>
              <a:ext cx="3095963" cy="2081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DF84E7-B278-565D-CF0A-B3E089C7C250}"/>
                </a:ext>
              </a:extLst>
            </p:cNvPr>
            <p:cNvSpPr/>
            <p:nvPr/>
          </p:nvSpPr>
          <p:spPr>
            <a:xfrm>
              <a:off x="13245008" y="1008550"/>
              <a:ext cx="2034090" cy="2081072"/>
            </a:xfrm>
            <a:custGeom>
              <a:avLst/>
              <a:gdLst>
                <a:gd name="connsiteX0" fmla="*/ 0 w 1546199"/>
                <a:gd name="connsiteY0" fmla="*/ 0 h 1581913"/>
                <a:gd name="connsiteX1" fmla="*/ 1546199 w 1546199"/>
                <a:gd name="connsiteY1" fmla="*/ 0 h 1581913"/>
                <a:gd name="connsiteX2" fmla="*/ 1546199 w 1546199"/>
                <a:gd name="connsiteY2" fmla="*/ 1581913 h 1581913"/>
                <a:gd name="connsiteX3" fmla="*/ 0 w 1546199"/>
                <a:gd name="connsiteY3" fmla="*/ 1581913 h 1581913"/>
                <a:gd name="connsiteX4" fmla="*/ 0 w 1546199"/>
                <a:gd name="connsiteY4" fmla="*/ 0 h 1581913"/>
                <a:gd name="connsiteX0" fmla="*/ 381000 w 1546199"/>
                <a:gd name="connsiteY0" fmla="*/ 0 h 1581913"/>
                <a:gd name="connsiteX1" fmla="*/ 1546199 w 1546199"/>
                <a:gd name="connsiteY1" fmla="*/ 0 h 1581913"/>
                <a:gd name="connsiteX2" fmla="*/ 1546199 w 1546199"/>
                <a:gd name="connsiteY2" fmla="*/ 1581913 h 1581913"/>
                <a:gd name="connsiteX3" fmla="*/ 0 w 1546199"/>
                <a:gd name="connsiteY3" fmla="*/ 1581913 h 1581913"/>
                <a:gd name="connsiteX4" fmla="*/ 381000 w 1546199"/>
                <a:gd name="connsiteY4" fmla="*/ 0 h 1581913"/>
                <a:gd name="connsiteX0" fmla="*/ 381000 w 1546199"/>
                <a:gd name="connsiteY0" fmla="*/ 0 h 1581913"/>
                <a:gd name="connsiteX1" fmla="*/ 1184249 w 1546199"/>
                <a:gd name="connsiteY1" fmla="*/ 0 h 1581913"/>
                <a:gd name="connsiteX2" fmla="*/ 1546199 w 1546199"/>
                <a:gd name="connsiteY2" fmla="*/ 1581913 h 1581913"/>
                <a:gd name="connsiteX3" fmla="*/ 0 w 1546199"/>
                <a:gd name="connsiteY3" fmla="*/ 1581913 h 1581913"/>
                <a:gd name="connsiteX4" fmla="*/ 381000 w 1546199"/>
                <a:gd name="connsiteY4" fmla="*/ 0 h 158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199" h="1581913">
                  <a:moveTo>
                    <a:pt x="381000" y="0"/>
                  </a:moveTo>
                  <a:lnTo>
                    <a:pt x="1184249" y="0"/>
                  </a:lnTo>
                  <a:lnTo>
                    <a:pt x="1546199" y="1581913"/>
                  </a:lnTo>
                  <a:lnTo>
                    <a:pt x="0" y="1581913"/>
                  </a:lnTo>
                  <a:lnTo>
                    <a:pt x="381000" y="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F941A8-DBC8-3A7C-429E-A39EE7152AB3}"/>
                </a:ext>
              </a:extLst>
            </p:cNvPr>
            <p:cNvSpPr/>
            <p:nvPr/>
          </p:nvSpPr>
          <p:spPr>
            <a:xfrm>
              <a:off x="16872528" y="1012563"/>
              <a:ext cx="1004648" cy="2081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3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456579" y="-15382"/>
            <a:ext cx="11432087" cy="914400"/>
            <a:chOff x="842010" y="518160"/>
            <a:chExt cx="1143208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707886"/>
            </a:xfrm>
            <a:prstGeom prst="rect">
              <a:avLst/>
            </a:prstGeom>
            <a:noFill/>
          </p:spPr>
          <p:txBody>
            <a:bodyPr wrap="square" rtlCol="0">
              <a:spAutoFit/>
            </a:bodyPr>
            <a:lstStyle/>
            <a:p>
              <a:pPr algn="just"/>
              <a:r>
                <a:rPr lang="en-US" sz="4000"/>
                <a:t>Số?</a:t>
              </a:r>
            </a:p>
          </p:txBody>
        </p:sp>
      </p:grpSp>
      <p:grpSp>
        <p:nvGrpSpPr>
          <p:cNvPr id="17" name="Group 16">
            <a:extLst>
              <a:ext uri="{FF2B5EF4-FFF2-40B4-BE49-F238E27FC236}">
                <a16:creationId xmlns:a16="http://schemas.microsoft.com/office/drawing/2014/main" id="{A44FBACA-71E9-2D89-F889-307EB71445D4}"/>
              </a:ext>
            </a:extLst>
          </p:cNvPr>
          <p:cNvGrpSpPr/>
          <p:nvPr/>
        </p:nvGrpSpPr>
        <p:grpSpPr>
          <a:xfrm>
            <a:off x="1279274" y="4170105"/>
            <a:ext cx="10517687" cy="2554545"/>
            <a:chOff x="1279274" y="4303455"/>
            <a:chExt cx="10517687" cy="2554545"/>
          </a:xfrm>
        </p:grpSpPr>
        <p:sp>
          <p:nvSpPr>
            <p:cNvPr id="13" name="TextBox 12">
              <a:extLst>
                <a:ext uri="{FF2B5EF4-FFF2-40B4-BE49-F238E27FC236}">
                  <a16:creationId xmlns:a16="http://schemas.microsoft.com/office/drawing/2014/main" id="{A728145D-5080-881C-4DE3-F68036661B8C}"/>
                </a:ext>
              </a:extLst>
            </p:cNvPr>
            <p:cNvSpPr txBox="1"/>
            <p:nvPr/>
          </p:nvSpPr>
          <p:spPr>
            <a:xfrm>
              <a:off x="1279274" y="4303455"/>
              <a:ext cx="10517687" cy="2554545"/>
            </a:xfrm>
            <a:prstGeom prst="rect">
              <a:avLst/>
            </a:prstGeom>
            <a:noFill/>
          </p:spPr>
          <p:txBody>
            <a:bodyPr wrap="square" rtlCol="0">
              <a:spAutoFit/>
            </a:bodyPr>
            <a:lstStyle/>
            <a:p>
              <a:pPr algn="just"/>
              <a:r>
                <a:rPr lang="en-US" sz="4000"/>
                <a:t>Bằng cách đo trên hình vẽ, hình vuông ABCD có độ dài cạnh là  3  cm;</a:t>
              </a:r>
            </a:p>
            <a:p>
              <a:pPr algn="just"/>
              <a:r>
                <a:rPr lang="en-US" sz="4000"/>
                <a:t>Hình chữ nhật MNPQ có chiều dài là  3  cm và chiều rộng là  2  cm.</a:t>
              </a:r>
            </a:p>
          </p:txBody>
        </p:sp>
        <p:sp>
          <p:nvSpPr>
            <p:cNvPr id="15" name="Rectangle: Rounded Corners 14">
              <a:extLst>
                <a:ext uri="{FF2B5EF4-FFF2-40B4-BE49-F238E27FC236}">
                  <a16:creationId xmlns:a16="http://schemas.microsoft.com/office/drawing/2014/main" id="{15DB3064-3189-9B69-1AE1-BFC086B77A51}"/>
                </a:ext>
              </a:extLst>
            </p:cNvPr>
            <p:cNvSpPr/>
            <p:nvPr/>
          </p:nvSpPr>
          <p:spPr>
            <a:xfrm>
              <a:off x="5336925" y="4913977"/>
              <a:ext cx="640080" cy="64008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43890BF-B37C-F4E6-6F75-D0C85E6E3CA3}"/>
                </a:ext>
              </a:extLst>
            </p:cNvPr>
            <p:cNvSpPr/>
            <p:nvPr/>
          </p:nvSpPr>
          <p:spPr>
            <a:xfrm>
              <a:off x="10199689" y="5554057"/>
              <a:ext cx="640080" cy="64008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53582F-DE33-0984-1767-3AB1BD03ECB9}"/>
                </a:ext>
              </a:extLst>
            </p:cNvPr>
            <p:cNvSpPr/>
            <p:nvPr/>
          </p:nvSpPr>
          <p:spPr>
            <a:xfrm>
              <a:off x="5061302" y="6164579"/>
              <a:ext cx="640080" cy="64008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F981F3E-C640-8155-409A-D0D4808179CF}"/>
              </a:ext>
            </a:extLst>
          </p:cNvPr>
          <p:cNvGrpSpPr/>
          <p:nvPr/>
        </p:nvGrpSpPr>
        <p:grpSpPr>
          <a:xfrm>
            <a:off x="2548722" y="721394"/>
            <a:ext cx="3482292" cy="3376533"/>
            <a:chOff x="4419519" y="357408"/>
            <a:chExt cx="3482292" cy="3376533"/>
          </a:xfrm>
        </p:grpSpPr>
        <p:sp>
          <p:nvSpPr>
            <p:cNvPr id="23" name="Rectangle 22">
              <a:extLst>
                <a:ext uri="{FF2B5EF4-FFF2-40B4-BE49-F238E27FC236}">
                  <a16:creationId xmlns:a16="http://schemas.microsoft.com/office/drawing/2014/main" id="{AC499A5D-84F4-E65B-1B5E-3B63994C6914}"/>
                </a:ext>
              </a:extLst>
            </p:cNvPr>
            <p:cNvSpPr/>
            <p:nvPr/>
          </p:nvSpPr>
          <p:spPr>
            <a:xfrm>
              <a:off x="4973053" y="975560"/>
              <a:ext cx="2197768" cy="21945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68C59DC-E9FB-F690-AE5F-3EA91E47AAB5}"/>
                </a:ext>
              </a:extLst>
            </p:cNvPr>
            <p:cNvGrpSpPr/>
            <p:nvPr/>
          </p:nvGrpSpPr>
          <p:grpSpPr>
            <a:xfrm>
              <a:off x="4419519" y="357408"/>
              <a:ext cx="3482292" cy="3376533"/>
              <a:chOff x="7627856" y="191473"/>
              <a:chExt cx="4731549" cy="4587850"/>
            </a:xfrm>
          </p:grpSpPr>
          <p:sp>
            <p:nvSpPr>
              <p:cNvPr id="26" name="TextBox 25">
                <a:extLst>
                  <a:ext uri="{FF2B5EF4-FFF2-40B4-BE49-F238E27FC236}">
                    <a16:creationId xmlns:a16="http://schemas.microsoft.com/office/drawing/2014/main" id="{C41A9743-D50E-DCA3-0D33-7602D4135EDF}"/>
                  </a:ext>
                </a:extLst>
              </p:cNvPr>
              <p:cNvSpPr txBox="1"/>
              <p:nvPr/>
            </p:nvSpPr>
            <p:spPr>
              <a:xfrm>
                <a:off x="7662490" y="3817486"/>
                <a:ext cx="993228" cy="961837"/>
              </a:xfrm>
              <a:prstGeom prst="rect">
                <a:avLst/>
              </a:prstGeom>
              <a:noFill/>
            </p:spPr>
            <p:txBody>
              <a:bodyPr wrap="square" rtlCol="0">
                <a:spAutoFit/>
              </a:bodyPr>
              <a:lstStyle/>
              <a:p>
                <a:r>
                  <a:rPr lang="en-US" sz="4000"/>
                  <a:t>D</a:t>
                </a:r>
              </a:p>
            </p:txBody>
          </p:sp>
          <p:sp>
            <p:nvSpPr>
              <p:cNvPr id="32" name="TextBox 31">
                <a:extLst>
                  <a:ext uri="{FF2B5EF4-FFF2-40B4-BE49-F238E27FC236}">
                    <a16:creationId xmlns:a16="http://schemas.microsoft.com/office/drawing/2014/main" id="{ED777F7B-3A81-9E36-8C94-FE653A629322}"/>
                  </a:ext>
                </a:extLst>
              </p:cNvPr>
              <p:cNvSpPr txBox="1"/>
              <p:nvPr/>
            </p:nvSpPr>
            <p:spPr>
              <a:xfrm>
                <a:off x="7627856" y="191473"/>
                <a:ext cx="993228" cy="961837"/>
              </a:xfrm>
              <a:prstGeom prst="rect">
                <a:avLst/>
              </a:prstGeom>
              <a:noFill/>
            </p:spPr>
            <p:txBody>
              <a:bodyPr wrap="square" rtlCol="0">
                <a:spAutoFit/>
              </a:bodyPr>
              <a:lstStyle/>
              <a:p>
                <a:r>
                  <a:rPr lang="en-US" sz="4000"/>
                  <a:t>A</a:t>
                </a:r>
              </a:p>
            </p:txBody>
          </p:sp>
          <p:sp>
            <p:nvSpPr>
              <p:cNvPr id="33" name="TextBox 32">
                <a:extLst>
                  <a:ext uri="{FF2B5EF4-FFF2-40B4-BE49-F238E27FC236}">
                    <a16:creationId xmlns:a16="http://schemas.microsoft.com/office/drawing/2014/main" id="{F724AB3D-9D0C-CDEC-2613-9946824B9EF9}"/>
                  </a:ext>
                </a:extLst>
              </p:cNvPr>
              <p:cNvSpPr txBox="1"/>
              <p:nvPr/>
            </p:nvSpPr>
            <p:spPr>
              <a:xfrm>
                <a:off x="11366177" y="3817486"/>
                <a:ext cx="993228" cy="961837"/>
              </a:xfrm>
              <a:prstGeom prst="rect">
                <a:avLst/>
              </a:prstGeom>
              <a:noFill/>
            </p:spPr>
            <p:txBody>
              <a:bodyPr wrap="square" rtlCol="0">
                <a:spAutoFit/>
              </a:bodyPr>
              <a:lstStyle/>
              <a:p>
                <a:r>
                  <a:rPr lang="en-US" sz="4000"/>
                  <a:t>C</a:t>
                </a:r>
              </a:p>
            </p:txBody>
          </p:sp>
          <p:sp>
            <p:nvSpPr>
              <p:cNvPr id="34" name="TextBox 33">
                <a:extLst>
                  <a:ext uri="{FF2B5EF4-FFF2-40B4-BE49-F238E27FC236}">
                    <a16:creationId xmlns:a16="http://schemas.microsoft.com/office/drawing/2014/main" id="{97A77116-C468-65FA-9385-F99273D5689C}"/>
                  </a:ext>
                </a:extLst>
              </p:cNvPr>
              <p:cNvSpPr txBox="1"/>
              <p:nvPr/>
            </p:nvSpPr>
            <p:spPr>
              <a:xfrm>
                <a:off x="11366177" y="191473"/>
                <a:ext cx="993228" cy="961837"/>
              </a:xfrm>
              <a:prstGeom prst="rect">
                <a:avLst/>
              </a:prstGeom>
              <a:noFill/>
            </p:spPr>
            <p:txBody>
              <a:bodyPr wrap="square" rtlCol="0">
                <a:spAutoFit/>
              </a:bodyPr>
              <a:lstStyle/>
              <a:p>
                <a:r>
                  <a:rPr lang="en-US" sz="4000"/>
                  <a:t>B</a:t>
                </a:r>
              </a:p>
            </p:txBody>
          </p:sp>
        </p:grpSp>
      </p:grpSp>
      <p:grpSp>
        <p:nvGrpSpPr>
          <p:cNvPr id="35" name="Group 34">
            <a:extLst>
              <a:ext uri="{FF2B5EF4-FFF2-40B4-BE49-F238E27FC236}">
                <a16:creationId xmlns:a16="http://schemas.microsoft.com/office/drawing/2014/main" id="{C9D15D5C-6D91-6BD2-F74B-B1E2E6EF45E5}"/>
              </a:ext>
            </a:extLst>
          </p:cNvPr>
          <p:cNvGrpSpPr/>
          <p:nvPr/>
        </p:nvGrpSpPr>
        <p:grpSpPr>
          <a:xfrm>
            <a:off x="7801952" y="1144518"/>
            <a:ext cx="3482292" cy="2747882"/>
            <a:chOff x="4419519" y="357408"/>
            <a:chExt cx="3482292" cy="2747882"/>
          </a:xfrm>
        </p:grpSpPr>
        <p:sp>
          <p:nvSpPr>
            <p:cNvPr id="36" name="Rectangle 35">
              <a:extLst>
                <a:ext uri="{FF2B5EF4-FFF2-40B4-BE49-F238E27FC236}">
                  <a16:creationId xmlns:a16="http://schemas.microsoft.com/office/drawing/2014/main" id="{0E3C5B77-D5D8-7D0E-ACD5-5DB40847B82F}"/>
                </a:ext>
              </a:extLst>
            </p:cNvPr>
            <p:cNvSpPr/>
            <p:nvPr/>
          </p:nvSpPr>
          <p:spPr>
            <a:xfrm>
              <a:off x="4973053" y="975560"/>
              <a:ext cx="2197768" cy="145475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58D680B-104D-8D7B-690C-8682651812B5}"/>
                </a:ext>
              </a:extLst>
            </p:cNvPr>
            <p:cNvGrpSpPr/>
            <p:nvPr/>
          </p:nvGrpSpPr>
          <p:grpSpPr>
            <a:xfrm>
              <a:off x="4419519" y="357408"/>
              <a:ext cx="3482292" cy="2747882"/>
              <a:chOff x="7627856" y="191473"/>
              <a:chExt cx="4731549" cy="3733674"/>
            </a:xfrm>
          </p:grpSpPr>
          <p:sp>
            <p:nvSpPr>
              <p:cNvPr id="38" name="TextBox 37">
                <a:extLst>
                  <a:ext uri="{FF2B5EF4-FFF2-40B4-BE49-F238E27FC236}">
                    <a16:creationId xmlns:a16="http://schemas.microsoft.com/office/drawing/2014/main" id="{EBDE8625-6824-901A-C556-C317E96F2119}"/>
                  </a:ext>
                </a:extLst>
              </p:cNvPr>
              <p:cNvSpPr txBox="1"/>
              <p:nvPr/>
            </p:nvSpPr>
            <p:spPr>
              <a:xfrm>
                <a:off x="7662490" y="2963310"/>
                <a:ext cx="993228" cy="961837"/>
              </a:xfrm>
              <a:prstGeom prst="rect">
                <a:avLst/>
              </a:prstGeom>
              <a:noFill/>
            </p:spPr>
            <p:txBody>
              <a:bodyPr wrap="square" rtlCol="0">
                <a:spAutoFit/>
              </a:bodyPr>
              <a:lstStyle/>
              <a:p>
                <a:r>
                  <a:rPr lang="en-US" sz="4000"/>
                  <a:t>Q</a:t>
                </a:r>
              </a:p>
            </p:txBody>
          </p:sp>
          <p:sp>
            <p:nvSpPr>
              <p:cNvPr id="39" name="TextBox 38">
                <a:extLst>
                  <a:ext uri="{FF2B5EF4-FFF2-40B4-BE49-F238E27FC236}">
                    <a16:creationId xmlns:a16="http://schemas.microsoft.com/office/drawing/2014/main" id="{BDC4F163-FA1C-3CD9-7BFF-EE206EFCDD0D}"/>
                  </a:ext>
                </a:extLst>
              </p:cNvPr>
              <p:cNvSpPr txBox="1"/>
              <p:nvPr/>
            </p:nvSpPr>
            <p:spPr>
              <a:xfrm>
                <a:off x="7627856" y="191473"/>
                <a:ext cx="993228" cy="961837"/>
              </a:xfrm>
              <a:prstGeom prst="rect">
                <a:avLst/>
              </a:prstGeom>
              <a:noFill/>
            </p:spPr>
            <p:txBody>
              <a:bodyPr wrap="square" rtlCol="0">
                <a:spAutoFit/>
              </a:bodyPr>
              <a:lstStyle/>
              <a:p>
                <a:r>
                  <a:rPr lang="en-US" sz="4000"/>
                  <a:t>M</a:t>
                </a:r>
              </a:p>
            </p:txBody>
          </p:sp>
          <p:sp>
            <p:nvSpPr>
              <p:cNvPr id="40" name="TextBox 39">
                <a:extLst>
                  <a:ext uri="{FF2B5EF4-FFF2-40B4-BE49-F238E27FC236}">
                    <a16:creationId xmlns:a16="http://schemas.microsoft.com/office/drawing/2014/main" id="{A3489431-DE2A-186A-7AF8-40DC2E99261A}"/>
                  </a:ext>
                </a:extLst>
              </p:cNvPr>
              <p:cNvSpPr txBox="1"/>
              <p:nvPr/>
            </p:nvSpPr>
            <p:spPr>
              <a:xfrm>
                <a:off x="11366177" y="2963310"/>
                <a:ext cx="993228" cy="961837"/>
              </a:xfrm>
              <a:prstGeom prst="rect">
                <a:avLst/>
              </a:prstGeom>
              <a:noFill/>
            </p:spPr>
            <p:txBody>
              <a:bodyPr wrap="square" rtlCol="0">
                <a:spAutoFit/>
              </a:bodyPr>
              <a:lstStyle/>
              <a:p>
                <a:r>
                  <a:rPr lang="en-US" sz="4000"/>
                  <a:t>P</a:t>
                </a:r>
              </a:p>
            </p:txBody>
          </p:sp>
          <p:sp>
            <p:nvSpPr>
              <p:cNvPr id="41" name="TextBox 40">
                <a:extLst>
                  <a:ext uri="{FF2B5EF4-FFF2-40B4-BE49-F238E27FC236}">
                    <a16:creationId xmlns:a16="http://schemas.microsoft.com/office/drawing/2014/main" id="{CBC53483-9991-C2CF-3862-BF13D2443358}"/>
                  </a:ext>
                </a:extLst>
              </p:cNvPr>
              <p:cNvSpPr txBox="1"/>
              <p:nvPr/>
            </p:nvSpPr>
            <p:spPr>
              <a:xfrm>
                <a:off x="11366177" y="191473"/>
                <a:ext cx="993228" cy="961837"/>
              </a:xfrm>
              <a:prstGeom prst="rect">
                <a:avLst/>
              </a:prstGeom>
              <a:noFill/>
            </p:spPr>
            <p:txBody>
              <a:bodyPr wrap="square" rtlCol="0">
                <a:spAutoFit/>
              </a:bodyPr>
              <a:lstStyle/>
              <a:p>
                <a:r>
                  <a:rPr lang="en-US" sz="4000"/>
                  <a:t>N</a:t>
                </a:r>
              </a:p>
            </p:txBody>
          </p:sp>
        </p:grpSp>
      </p:grpSp>
      <p:sp>
        <p:nvSpPr>
          <p:cNvPr id="42" name="TextBox 41">
            <a:extLst>
              <a:ext uri="{FF2B5EF4-FFF2-40B4-BE49-F238E27FC236}">
                <a16:creationId xmlns:a16="http://schemas.microsoft.com/office/drawing/2014/main" id="{4A4A32CE-D278-A500-D305-BAA9632F2D44}"/>
              </a:ext>
            </a:extLst>
          </p:cNvPr>
          <p:cNvSpPr txBox="1"/>
          <p:nvPr/>
        </p:nvSpPr>
        <p:spPr>
          <a:xfrm>
            <a:off x="5236320" y="4780627"/>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43" name="TextBox 42">
            <a:extLst>
              <a:ext uri="{FF2B5EF4-FFF2-40B4-BE49-F238E27FC236}">
                <a16:creationId xmlns:a16="http://schemas.microsoft.com/office/drawing/2014/main" id="{8026B60F-3FA8-534E-A09F-C21BE94BD213}"/>
              </a:ext>
            </a:extLst>
          </p:cNvPr>
          <p:cNvSpPr txBox="1"/>
          <p:nvPr/>
        </p:nvSpPr>
        <p:spPr>
          <a:xfrm>
            <a:off x="4952143" y="5997326"/>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44" name="TextBox 43">
            <a:extLst>
              <a:ext uri="{FF2B5EF4-FFF2-40B4-BE49-F238E27FC236}">
                <a16:creationId xmlns:a16="http://schemas.microsoft.com/office/drawing/2014/main" id="{E79E7562-57BE-1409-0748-CBCCEEF447B9}"/>
              </a:ext>
            </a:extLst>
          </p:cNvPr>
          <p:cNvSpPr txBox="1"/>
          <p:nvPr/>
        </p:nvSpPr>
        <p:spPr>
          <a:xfrm>
            <a:off x="10082327" y="5385076"/>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pic>
        <p:nvPicPr>
          <p:cNvPr id="45" name="Picture 44">
            <a:extLst>
              <a:ext uri="{FF2B5EF4-FFF2-40B4-BE49-F238E27FC236}">
                <a16:creationId xmlns:a16="http://schemas.microsoft.com/office/drawing/2014/main" id="{8846CA6C-2466-F75F-BFF0-B284CE1FE501}"/>
              </a:ext>
            </a:extLst>
          </p:cNvPr>
          <p:cNvPicPr>
            <a:picLocks noChangeAspect="1"/>
          </p:cNvPicPr>
          <p:nvPr/>
        </p:nvPicPr>
        <p:blipFill rotWithShape="1">
          <a:blip r:embed="rId5">
            <a:alphaModFix amt="73000"/>
            <a:extLst>
              <a:ext uri="{28A0092B-C50C-407E-A947-70E740481C1C}">
                <a14:useLocalDpi xmlns:a14="http://schemas.microsoft.com/office/drawing/2010/main" val="0"/>
              </a:ext>
            </a:extLst>
          </a:blip>
          <a:srcRect t="-404" r="36567" b="89471"/>
          <a:stretch/>
        </p:blipFill>
        <p:spPr>
          <a:xfrm>
            <a:off x="2761815" y="1280679"/>
            <a:ext cx="9909519" cy="1767645"/>
          </a:xfrm>
          <a:prstGeom prst="rect">
            <a:avLst/>
          </a:prstGeom>
          <a:noFill/>
        </p:spPr>
      </p:pic>
      <p:pic>
        <p:nvPicPr>
          <p:cNvPr id="46" name="Picture 45">
            <a:extLst>
              <a:ext uri="{FF2B5EF4-FFF2-40B4-BE49-F238E27FC236}">
                <a16:creationId xmlns:a16="http://schemas.microsoft.com/office/drawing/2014/main" id="{86524570-C904-139C-9B4A-CEF7177AEB83}"/>
              </a:ext>
            </a:extLst>
          </p:cNvPr>
          <p:cNvPicPr>
            <a:picLocks noChangeAspect="1"/>
          </p:cNvPicPr>
          <p:nvPr/>
        </p:nvPicPr>
        <p:blipFill rotWithShape="1">
          <a:blip r:embed="rId5">
            <a:alphaModFix amt="73000"/>
            <a:extLst>
              <a:ext uri="{28A0092B-C50C-407E-A947-70E740481C1C}">
                <a14:useLocalDpi xmlns:a14="http://schemas.microsoft.com/office/drawing/2010/main" val="0"/>
              </a:ext>
            </a:extLst>
          </a:blip>
          <a:srcRect t="-404" r="36567" b="89471"/>
          <a:stretch/>
        </p:blipFill>
        <p:spPr>
          <a:xfrm>
            <a:off x="8006788" y="1732672"/>
            <a:ext cx="9909519" cy="1767645"/>
          </a:xfrm>
          <a:prstGeom prst="rect">
            <a:avLst/>
          </a:prstGeom>
          <a:noFill/>
        </p:spPr>
      </p:pic>
      <p:pic>
        <p:nvPicPr>
          <p:cNvPr id="47" name="Picture 46">
            <a:extLst>
              <a:ext uri="{FF2B5EF4-FFF2-40B4-BE49-F238E27FC236}">
                <a16:creationId xmlns:a16="http://schemas.microsoft.com/office/drawing/2014/main" id="{0AE1DA52-0A0D-AA47-4C17-1207C2F5EFEF}"/>
              </a:ext>
            </a:extLst>
          </p:cNvPr>
          <p:cNvPicPr>
            <a:picLocks noChangeAspect="1"/>
          </p:cNvPicPr>
          <p:nvPr/>
        </p:nvPicPr>
        <p:blipFill rotWithShape="1">
          <a:blip r:embed="rId5">
            <a:alphaModFix amt="73000"/>
            <a:extLst>
              <a:ext uri="{28A0092B-C50C-407E-A947-70E740481C1C}">
                <a14:useLocalDpi xmlns:a14="http://schemas.microsoft.com/office/drawing/2010/main" val="0"/>
              </a:ext>
            </a:extLst>
          </a:blip>
          <a:srcRect t="-404" r="36567" b="89471"/>
          <a:stretch/>
        </p:blipFill>
        <p:spPr>
          <a:xfrm rot="5400000">
            <a:off x="2570426" y="5500217"/>
            <a:ext cx="9909519" cy="1767645"/>
          </a:xfrm>
          <a:prstGeom prst="rect">
            <a:avLst/>
          </a:prstGeom>
          <a:noFill/>
        </p:spPr>
      </p:pic>
    </p:spTree>
    <p:extLst>
      <p:ext uri="{BB962C8B-B14F-4D97-AF65-F5344CB8AC3E}">
        <p14:creationId xmlns:p14="http://schemas.microsoft.com/office/powerpoint/2010/main" val="30947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5"/>
                                        </p:tgtEl>
                                        <p:attrNameLst>
                                          <p:attrName>ppt_x</p:attrName>
                                        </p:attrNameLst>
                                      </p:cBhvr>
                                      <p:tavLst>
                                        <p:tav tm="0">
                                          <p:val>
                                            <p:strVal val="ppt_x"/>
                                          </p:val>
                                        </p:tav>
                                        <p:tav tm="100000">
                                          <p:val>
                                            <p:strVal val="ppt_x"/>
                                          </p:val>
                                        </p:tav>
                                      </p:tavLst>
                                    </p:anim>
                                    <p:anim calcmode="lin" valueType="num">
                                      <p:cBhvr additive="base">
                                        <p:cTn id="13" dur="500"/>
                                        <p:tgtEl>
                                          <p:spTgt spid="45"/>
                                        </p:tgtEl>
                                        <p:attrNameLst>
                                          <p:attrName>ppt_y</p:attrName>
                                        </p:attrNameLst>
                                      </p:cBhvr>
                                      <p:tavLst>
                                        <p:tav tm="0">
                                          <p:val>
                                            <p:strVal val="ppt_y"/>
                                          </p:val>
                                        </p:tav>
                                        <p:tav tm="100000">
                                          <p:val>
                                            <p:strVal val="1+ppt_h/2"/>
                                          </p:val>
                                        </p:tav>
                                      </p:tavLst>
                                    </p:anim>
                                    <p:set>
                                      <p:cBhvr>
                                        <p:cTn id="14" dur="1" fill="hold">
                                          <p:stCondLst>
                                            <p:cond delay="499"/>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6"/>
                                        </p:tgtEl>
                                        <p:attrNameLst>
                                          <p:attrName>ppt_x</p:attrName>
                                        </p:attrNameLst>
                                      </p:cBhvr>
                                      <p:tavLst>
                                        <p:tav tm="0">
                                          <p:val>
                                            <p:strVal val="ppt_x"/>
                                          </p:val>
                                        </p:tav>
                                        <p:tav tm="100000">
                                          <p:val>
                                            <p:strVal val="ppt_x"/>
                                          </p:val>
                                        </p:tav>
                                      </p:tavLst>
                                    </p:anim>
                                    <p:anim calcmode="lin" valueType="num">
                                      <p:cBhvr additive="base">
                                        <p:cTn id="25" dur="500"/>
                                        <p:tgtEl>
                                          <p:spTgt spid="46"/>
                                        </p:tgtEl>
                                        <p:attrNameLst>
                                          <p:attrName>ppt_y</p:attrName>
                                        </p:attrNameLst>
                                      </p:cBhvr>
                                      <p:tavLst>
                                        <p:tav tm="0">
                                          <p:val>
                                            <p:strVal val="ppt_y"/>
                                          </p:val>
                                        </p:tav>
                                        <p:tav tm="100000">
                                          <p:val>
                                            <p:strVal val="1+ppt_h/2"/>
                                          </p:val>
                                        </p:tav>
                                      </p:tavLst>
                                    </p:anim>
                                    <p:set>
                                      <p:cBhvr>
                                        <p:cTn id="26" dur="1" fill="hold">
                                          <p:stCondLst>
                                            <p:cond delay="499"/>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47"/>
                                        </p:tgtEl>
                                        <p:attrNameLst>
                                          <p:attrName>ppt_x</p:attrName>
                                        </p:attrNameLst>
                                      </p:cBhvr>
                                      <p:tavLst>
                                        <p:tav tm="0">
                                          <p:val>
                                            <p:strVal val="ppt_x"/>
                                          </p:val>
                                        </p:tav>
                                        <p:tav tm="100000">
                                          <p:val>
                                            <p:strVal val="ppt_x"/>
                                          </p:val>
                                        </p:tav>
                                      </p:tavLst>
                                    </p:anim>
                                    <p:anim calcmode="lin" valueType="num">
                                      <p:cBhvr additive="base">
                                        <p:cTn id="37" dur="500"/>
                                        <p:tgtEl>
                                          <p:spTgt spid="47"/>
                                        </p:tgtEl>
                                        <p:attrNameLst>
                                          <p:attrName>ppt_y</p:attrName>
                                        </p:attrNameLst>
                                      </p:cBhvr>
                                      <p:tavLst>
                                        <p:tav tm="0">
                                          <p:val>
                                            <p:strVal val="ppt_y"/>
                                          </p:val>
                                        </p:tav>
                                        <p:tav tm="100000">
                                          <p:val>
                                            <p:strVal val="1+ppt_h/2"/>
                                          </p:val>
                                        </p:tav>
                                      </p:tavLst>
                                    </p:anim>
                                    <p:set>
                                      <p:cBhvr>
                                        <p:cTn id="38"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4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4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4"/>
                                        </p:tgtEl>
                                      </p:cBhvr>
                                    </p:animEffect>
                                    <p:set>
                                      <p:cBhvr>
                                        <p:cTn id="56"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childTnLst>
        </p:cTn>
      </p:par>
    </p:tnLst>
    <p:bldLst>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31D9D986-7D12-9FC0-B01D-F4A0E45F7BFC}"/>
              </a:ext>
            </a:extLst>
          </p:cNvPr>
          <p:cNvSpPr/>
          <p:nvPr/>
        </p:nvSpPr>
        <p:spPr>
          <a:xfrm>
            <a:off x="929802" y="5343666"/>
            <a:ext cx="914400" cy="91440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C7BD2-84F2-EAC4-E6B1-B91550099F80}"/>
              </a:ext>
            </a:extLst>
          </p:cNvPr>
          <p:cNvGrpSpPr/>
          <p:nvPr/>
        </p:nvGrpSpPr>
        <p:grpSpPr>
          <a:xfrm>
            <a:off x="234396" y="404255"/>
            <a:ext cx="11432087" cy="5778162"/>
            <a:chOff x="842010" y="518160"/>
            <a:chExt cx="11432087" cy="5778162"/>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5601533"/>
            </a:xfrm>
            <a:prstGeom prst="rect">
              <a:avLst/>
            </a:prstGeom>
            <a:noFill/>
          </p:spPr>
          <p:txBody>
            <a:bodyPr wrap="square" rtlCol="0">
              <a:spAutoFit/>
            </a:bodyPr>
            <a:lstStyle/>
            <a:p>
              <a:pPr algn="just"/>
              <a:r>
                <a:rPr lang="en-US" sz="3600"/>
                <a:t>Chọn câu trả lời đúng.</a:t>
              </a:r>
            </a:p>
            <a:p>
              <a:pPr algn="just"/>
              <a:r>
                <a:rPr lang="en-US" sz="3600"/>
                <a:t>Để cắt tờ giấy như hình bên thành một hình vuông, Rô-bốt cần cắt theo đoạn thẳng nào dưới đây?</a:t>
              </a:r>
            </a:p>
            <a:p>
              <a:pPr marL="742950" indent="-742950" algn="just">
                <a:spcBef>
                  <a:spcPts val="1200"/>
                </a:spcBef>
                <a:spcAft>
                  <a:spcPts val="1200"/>
                </a:spcAft>
                <a:buAutoNum type="alphaUcPeriod"/>
              </a:pPr>
              <a:r>
                <a:rPr lang="en-US" sz="3600"/>
                <a:t>Đoạn thẳng MQ.</a:t>
              </a:r>
            </a:p>
            <a:p>
              <a:pPr marL="742950" indent="-742950" algn="just">
                <a:spcBef>
                  <a:spcPts val="1200"/>
                </a:spcBef>
                <a:spcAft>
                  <a:spcPts val="1200"/>
                </a:spcAft>
                <a:buAutoNum type="alphaUcPeriod"/>
              </a:pPr>
              <a:r>
                <a:rPr lang="en-US" sz="3600"/>
                <a:t>Đoạn thẳng PN.</a:t>
              </a:r>
            </a:p>
            <a:p>
              <a:pPr marL="742950" indent="-742950" algn="just">
                <a:spcBef>
                  <a:spcPts val="1200"/>
                </a:spcBef>
                <a:spcAft>
                  <a:spcPts val="1200"/>
                </a:spcAft>
                <a:buAutoNum type="alphaUcPeriod"/>
              </a:pPr>
              <a:r>
                <a:rPr lang="en-US" sz="3600"/>
                <a:t>Đoạn thẳng PQ.</a:t>
              </a:r>
            </a:p>
            <a:p>
              <a:pPr marL="742950" indent="-742950" algn="just">
                <a:spcBef>
                  <a:spcPts val="1200"/>
                </a:spcBef>
                <a:spcAft>
                  <a:spcPts val="1200"/>
                </a:spcAft>
                <a:buAutoNum type="alphaUcPeriod"/>
              </a:pPr>
              <a:r>
                <a:rPr lang="en-US" sz="3600"/>
                <a:t>Đoạn thẳng MN.</a:t>
              </a:r>
            </a:p>
          </p:txBody>
        </p:sp>
      </p:grpSp>
      <p:pic>
        <p:nvPicPr>
          <p:cNvPr id="11" name="Picture 10">
            <a:extLst>
              <a:ext uri="{FF2B5EF4-FFF2-40B4-BE49-F238E27FC236}">
                <a16:creationId xmlns:a16="http://schemas.microsoft.com/office/drawing/2014/main" id="{C0769241-A177-2163-455F-AA3222F42B9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tretch>
            <a:fillRect/>
          </a:stretch>
        </p:blipFill>
        <p:spPr>
          <a:xfrm>
            <a:off x="5543011" y="2967557"/>
            <a:ext cx="6618827" cy="3214860"/>
          </a:xfrm>
          <a:prstGeom prst="rect">
            <a:avLst/>
          </a:prstGeom>
          <a:ln>
            <a:noFill/>
          </a:ln>
          <a:effectLst>
            <a:softEdge rad="112500"/>
          </a:effectLst>
        </p:spPr>
      </p:pic>
    </p:spTree>
    <p:extLst>
      <p:ext uri="{BB962C8B-B14F-4D97-AF65-F5344CB8AC3E}">
        <p14:creationId xmlns:p14="http://schemas.microsoft.com/office/powerpoint/2010/main" val="204465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A9A134-F85F-31C5-26D0-2C100EBB073A}"/>
              </a:ext>
            </a:extLst>
          </p:cNvPr>
          <p:cNvSpPr txBox="1"/>
          <p:nvPr/>
        </p:nvSpPr>
        <p:spPr>
          <a:xfrm>
            <a:off x="78325" y="6136106"/>
            <a:ext cx="12005187" cy="4508927"/>
          </a:xfrm>
          <a:prstGeom prst="rect">
            <a:avLst/>
          </a:prstGeom>
          <a:noFill/>
        </p:spPr>
        <p:txBody>
          <a:bodyPr wrap="square" rtlCol="0">
            <a:spAutoFit/>
          </a:bodyPr>
          <a:lstStyle/>
          <a:p>
            <a:pPr algn="ctr"/>
            <a:r>
              <a:rPr lang="en-US" sz="28700">
                <a:ln w="76200">
                  <a:solidFill>
                    <a:srgbClr val="9470A4"/>
                  </a:solidFill>
                </a:ln>
                <a:solidFill>
                  <a:schemeClr val="bg1"/>
                </a:solidFill>
                <a:effectLst>
                  <a:glow rad="101600">
                    <a:srgbClr val="7030A0">
                      <a:alpha val="60000"/>
                    </a:srgbClr>
                  </a:glow>
                </a:effectLst>
                <a:latin typeface="SVN-Billo" panose="00000400000000000000" pitchFamily="2" charset="0"/>
              </a:rPr>
              <a:t>M</a:t>
            </a: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Ở RỘNG</a:t>
            </a:r>
          </a:p>
        </p:txBody>
      </p:sp>
      <p:pic>
        <p:nvPicPr>
          <p:cNvPr id="10" name="Picture 9">
            <a:extLst>
              <a:ext uri="{FF2B5EF4-FFF2-40B4-BE49-F238E27FC236}">
                <a16:creationId xmlns:a16="http://schemas.microsoft.com/office/drawing/2014/main" id="{5A8CC4FE-24E5-1FCD-85C7-2C39097B3C24}"/>
              </a:ext>
            </a:extLst>
          </p:cNvPr>
          <p:cNvPicPr>
            <a:picLocks noChangeAspect="1"/>
          </p:cNvPicPr>
          <p:nvPr/>
        </p:nvPicPr>
        <p:blipFill>
          <a:blip r:embed="rId4"/>
          <a:stretch>
            <a:fillRect/>
          </a:stretch>
        </p:blipFill>
        <p:spPr>
          <a:xfrm>
            <a:off x="2184333" y="504088"/>
            <a:ext cx="7793170" cy="2924912"/>
          </a:xfrm>
          <a:prstGeom prst="rect">
            <a:avLst/>
          </a:prstGeom>
        </p:spPr>
      </p:pic>
      <p:pic>
        <p:nvPicPr>
          <p:cNvPr id="6" name="Picture 5">
            <a:extLst>
              <a:ext uri="{FF2B5EF4-FFF2-40B4-BE49-F238E27FC236}">
                <a16:creationId xmlns:a16="http://schemas.microsoft.com/office/drawing/2014/main" id="{1455593A-4429-4AA7-2D7B-61ABF77F2FD7}"/>
              </a:ext>
            </a:extLst>
          </p:cNvPr>
          <p:cNvPicPr>
            <a:picLocks noChangeAspect="1"/>
          </p:cNvPicPr>
          <p:nvPr/>
        </p:nvPicPr>
        <p:blipFill>
          <a:blip r:embed="rId5"/>
          <a:stretch>
            <a:fillRect/>
          </a:stretch>
        </p:blipFill>
        <p:spPr>
          <a:xfrm>
            <a:off x="917741" y="2309925"/>
            <a:ext cx="10326354" cy="3246325"/>
          </a:xfrm>
          <a:prstGeom prst="rect">
            <a:avLst/>
          </a:prstGeom>
        </p:spPr>
      </p:pic>
      <p:sp>
        <p:nvSpPr>
          <p:cNvPr id="2" name="Title 1">
            <a:extLst>
              <a:ext uri="{FF2B5EF4-FFF2-40B4-BE49-F238E27FC236}">
                <a16:creationId xmlns:a16="http://schemas.microsoft.com/office/drawing/2014/main" id="{B2CD0F87-9268-5990-A358-BC54D1E604B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B2FABAB2-1438-B11A-D58B-1A0840BD6B1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081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5"/>
          <a:stretch>
            <a:fillRect/>
          </a:stretch>
        </p:blipFill>
        <p:spPr>
          <a:xfrm>
            <a:off x="9525" y="0"/>
            <a:ext cx="12141200" cy="6858000"/>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8060-8207-7ABD-B50C-5D885284FD01}"/>
              </a:ext>
            </a:extLst>
          </p:cNvPr>
          <p:cNvSpPr>
            <a:spLocks noGrp="1"/>
          </p:cNvSpPr>
          <p:nvPr>
            <p:ph type="title"/>
          </p:nvPr>
        </p:nvSpPr>
        <p:spPr>
          <a:xfrm>
            <a:off x="1321354" y="3047200"/>
            <a:ext cx="9519129" cy="763600"/>
          </a:xfrm>
        </p:spPr>
        <p:txBody>
          <a:bodyPr/>
          <a:lstStyle/>
          <a:p>
            <a:r>
              <a:rPr lang="en-US" sz="6600">
                <a:latin typeface="+mj-lt"/>
              </a:rPr>
              <a:t>Dùng thước đo độ dài các cạnh một số đồ vật có dạng hình vuông, hình tam giác. </a:t>
            </a:r>
          </a:p>
        </p:txBody>
      </p:sp>
    </p:spTree>
    <p:extLst>
      <p:ext uri="{BB962C8B-B14F-4D97-AF65-F5344CB8AC3E}">
        <p14:creationId xmlns:p14="http://schemas.microsoft.com/office/powerpoint/2010/main" val="1374809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4"/>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5"/>
          <a:stretch>
            <a:fillRect/>
          </a:stretch>
        </p:blipFill>
        <p:spPr>
          <a:xfrm>
            <a:off x="3642528" y="3429000"/>
            <a:ext cx="4286848" cy="3019846"/>
          </a:xfrm>
          <a:prstGeom prst="rect">
            <a:avLst/>
          </a:prstGeom>
        </p:spPr>
      </p:pic>
      <p:sp>
        <p:nvSpPr>
          <p:cNvPr id="2" name="Title 1">
            <a:extLst>
              <a:ext uri="{FF2B5EF4-FFF2-40B4-BE49-F238E27FC236}">
                <a16:creationId xmlns:a16="http://schemas.microsoft.com/office/drawing/2014/main" id="{04C6A339-2442-3063-572C-1EB528FD947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2D33CF0-9FEA-26F9-DA34-8F2709E828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589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15FF0-135F-1FE0-1186-D11104EC2000}"/>
              </a:ext>
            </a:extLst>
          </p:cNvPr>
          <p:cNvSpPr>
            <a:spLocks noGrp="1"/>
          </p:cNvSpPr>
          <p:nvPr>
            <p:ph type="title"/>
          </p:nvPr>
        </p:nvSpPr>
        <p:spPr>
          <a:xfrm>
            <a:off x="4980173" y="6291179"/>
            <a:ext cx="9508337" cy="763600"/>
          </a:xfrm>
        </p:spPr>
        <p:txBody>
          <a:bodyPr/>
          <a:lstStyle/>
          <a:p>
            <a:r>
              <a:rPr lang="en-US" sz="2000">
                <a:solidFill>
                  <a:srgbClr val="ECD9CA"/>
                </a:solidFill>
              </a:rPr>
              <a:t>Kho giáo án ppt Phan Linh – 0916.604.268</a:t>
            </a:r>
          </a:p>
        </p:txBody>
      </p:sp>
      <p:sp>
        <p:nvSpPr>
          <p:cNvPr id="5" name="Subtitle 4">
            <a:extLst>
              <a:ext uri="{FF2B5EF4-FFF2-40B4-BE49-F238E27FC236}">
                <a16:creationId xmlns:a16="http://schemas.microsoft.com/office/drawing/2014/main" id="{38CD082C-E928-37AD-1C49-42A2740C62A4}"/>
              </a:ext>
            </a:extLst>
          </p:cNvPr>
          <p:cNvSpPr>
            <a:spLocks noGrp="1"/>
          </p:cNvSpPr>
          <p:nvPr>
            <p:ph type="subTitle" idx="1"/>
          </p:nvPr>
        </p:nvSpPr>
        <p:spPr/>
        <p:txBody>
          <a:bodyPr/>
          <a:lstStyle/>
          <a:p>
            <a:endParaRPr lang="en-US"/>
          </a:p>
        </p:txBody>
      </p:sp>
      <p:pic>
        <p:nvPicPr>
          <p:cNvPr id="3" name="Picture 4" descr="Thước Eke Gỗ Hình Thú 10Cm - Giao Mẫu Ngẫu Nhiên - Thước kẻ - Compa Tác giả  OEM | SachDayRoi.com">
            <a:extLst>
              <a:ext uri="{FF2B5EF4-FFF2-40B4-BE49-F238E27FC236}">
                <a16:creationId xmlns:a16="http://schemas.microsoft.com/office/drawing/2014/main" id="{AE39C0A0-7F5A-4F9C-7A85-CE5A3DE023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806" r="22706"/>
          <a:stretch/>
        </p:blipFill>
        <p:spPr bwMode="auto">
          <a:xfrm>
            <a:off x="4068069" y="1506406"/>
            <a:ext cx="2995448" cy="4871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13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title"/>
          </p:nvPr>
        </p:nvSpPr>
        <p:spPr>
          <a:xfrm>
            <a:off x="2504987" y="-1347024"/>
            <a:ext cx="7151863" cy="763600"/>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7" y="3429000"/>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8631" y="108456"/>
            <a:ext cx="9004572" cy="40907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8887" y="2298154"/>
            <a:ext cx="12004064" cy="2274005"/>
          </a:xfrm>
          <a:prstGeom prst="rect">
            <a:avLst/>
          </a:prstGeom>
        </p:spPr>
      </p:pic>
      <p:sp>
        <p:nvSpPr>
          <p:cNvPr id="3" name="Subtitle 2">
            <a:extLst>
              <a:ext uri="{FF2B5EF4-FFF2-40B4-BE49-F238E27FC236}">
                <a16:creationId xmlns:a16="http://schemas.microsoft.com/office/drawing/2014/main" id="{C50394CF-1C29-4DBC-1C96-0DB3F487FE29}"/>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A2799A2F-FDE6-8149-F2FC-1B204574BA6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6690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5BD7-7C9B-76FA-AAC5-53F1CA2F7BCC}"/>
              </a:ext>
            </a:extLst>
          </p:cNvPr>
          <p:cNvSpPr>
            <a:spLocks noGrp="1"/>
          </p:cNvSpPr>
          <p:nvPr>
            <p:ph type="title"/>
          </p:nvPr>
        </p:nvSpPr>
        <p:spPr>
          <a:xfrm>
            <a:off x="2504988" y="221455"/>
            <a:ext cx="7151863" cy="763600"/>
          </a:xfrm>
        </p:spPr>
        <p:txBody>
          <a:bodyPr/>
          <a:lstStyle/>
          <a:p>
            <a:r>
              <a:rPr lang="en-US">
                <a:latin typeface="+mj-lt"/>
              </a:rPr>
              <a:t>Ai tinh mắt?</a:t>
            </a:r>
          </a:p>
        </p:txBody>
      </p:sp>
      <p:sp>
        <p:nvSpPr>
          <p:cNvPr id="5" name="Rectangle: Rounded Corners 4">
            <a:extLst>
              <a:ext uri="{FF2B5EF4-FFF2-40B4-BE49-F238E27FC236}">
                <a16:creationId xmlns:a16="http://schemas.microsoft.com/office/drawing/2014/main" id="{5F9ACF97-D401-64EA-4A3B-19F868F8372E}"/>
              </a:ext>
            </a:extLst>
          </p:cNvPr>
          <p:cNvSpPr/>
          <p:nvPr/>
        </p:nvSpPr>
        <p:spPr>
          <a:xfrm>
            <a:off x="239794" y="1277007"/>
            <a:ext cx="11682249" cy="4004441"/>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0A39208-0EF6-24DC-53B8-6F5F215FBCEF}"/>
              </a:ext>
            </a:extLst>
          </p:cNvPr>
          <p:cNvGrpSpPr/>
          <p:nvPr/>
        </p:nvGrpSpPr>
        <p:grpSpPr>
          <a:xfrm>
            <a:off x="-635875" y="5735219"/>
            <a:ext cx="4293475" cy="763600"/>
            <a:chOff x="-635875" y="5735219"/>
            <a:chExt cx="4293475" cy="763600"/>
          </a:xfrm>
        </p:grpSpPr>
        <p:sp>
          <p:nvSpPr>
            <p:cNvPr id="7" name="Title 1">
              <a:extLst>
                <a:ext uri="{FF2B5EF4-FFF2-40B4-BE49-F238E27FC236}">
                  <a16:creationId xmlns:a16="http://schemas.microsoft.com/office/drawing/2014/main" id="{1FFEF54C-EC46-0BF7-7C63-297EA47D3AD2}"/>
                </a:ext>
              </a:extLst>
            </p:cNvPr>
            <p:cNvSpPr txBox="1">
              <a:spLocks/>
            </p:cNvSpPr>
            <p:nvPr/>
          </p:nvSpPr>
          <p:spPr>
            <a:xfrm>
              <a:off x="-635875" y="5735219"/>
              <a:ext cx="4293475"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300"/>
                <a:buFont typeface="Itim"/>
                <a:buNone/>
                <a:defRPr sz="4788" b="0" i="0" u="none" strike="noStrike" cap="none">
                  <a:solidFill>
                    <a:schemeClr val="accent6"/>
                  </a:solidFill>
                  <a:latin typeface="Itim"/>
                  <a:ea typeface="Itim"/>
                  <a:cs typeface="Itim"/>
                  <a:sym typeface="Itim"/>
                </a:defRPr>
              </a:lvl1pPr>
              <a:lvl2pPr marR="0" lvl="1"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2pPr>
              <a:lvl3pPr marR="0" lvl="2"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3pPr>
              <a:lvl4pPr marR="0" lvl="3"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4pPr>
              <a:lvl5pPr marR="0" lvl="4"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5pPr>
              <a:lvl6pPr marR="0" lvl="5"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6pPr>
              <a:lvl7pPr marR="0" lvl="6"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7pPr>
              <a:lvl8pPr marR="0" lvl="7"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8pPr>
              <a:lvl9pPr marR="0" lvl="8"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9pPr>
            </a:lstStyle>
            <a:p>
              <a:r>
                <a:rPr lang="en-US" sz="3200">
                  <a:solidFill>
                    <a:schemeClr val="tx1"/>
                  </a:solidFill>
                  <a:latin typeface="+mj-lt"/>
                </a:rPr>
                <a:t>Hình tam giác</a:t>
              </a:r>
            </a:p>
          </p:txBody>
        </p:sp>
        <p:sp>
          <p:nvSpPr>
            <p:cNvPr id="6" name="Rectangle: Rounded Corners 5">
              <a:extLst>
                <a:ext uri="{FF2B5EF4-FFF2-40B4-BE49-F238E27FC236}">
                  <a16:creationId xmlns:a16="http://schemas.microsoft.com/office/drawing/2014/main" id="{96304069-DA30-CDC4-6836-79155AD62C29}"/>
                </a:ext>
              </a:extLst>
            </p:cNvPr>
            <p:cNvSpPr/>
            <p:nvPr/>
          </p:nvSpPr>
          <p:spPr>
            <a:xfrm>
              <a:off x="2963917" y="5770178"/>
              <a:ext cx="693683" cy="6936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3</a:t>
              </a:r>
            </a:p>
          </p:txBody>
        </p:sp>
      </p:grpSp>
      <p:grpSp>
        <p:nvGrpSpPr>
          <p:cNvPr id="9" name="Group 8">
            <a:extLst>
              <a:ext uri="{FF2B5EF4-FFF2-40B4-BE49-F238E27FC236}">
                <a16:creationId xmlns:a16="http://schemas.microsoft.com/office/drawing/2014/main" id="{C825144C-CAC9-5990-0FC4-6A3A11419ABF}"/>
              </a:ext>
            </a:extLst>
          </p:cNvPr>
          <p:cNvGrpSpPr/>
          <p:nvPr/>
        </p:nvGrpSpPr>
        <p:grpSpPr>
          <a:xfrm>
            <a:off x="3594543" y="5735219"/>
            <a:ext cx="4293475" cy="763600"/>
            <a:chOff x="-509747" y="5735219"/>
            <a:chExt cx="4293475" cy="763600"/>
          </a:xfrm>
        </p:grpSpPr>
        <p:sp>
          <p:nvSpPr>
            <p:cNvPr id="11" name="Title 1">
              <a:extLst>
                <a:ext uri="{FF2B5EF4-FFF2-40B4-BE49-F238E27FC236}">
                  <a16:creationId xmlns:a16="http://schemas.microsoft.com/office/drawing/2014/main" id="{C7CFC688-19C5-89AD-B9AC-779FF1720B4F}"/>
                </a:ext>
              </a:extLst>
            </p:cNvPr>
            <p:cNvSpPr txBox="1">
              <a:spLocks/>
            </p:cNvSpPr>
            <p:nvPr/>
          </p:nvSpPr>
          <p:spPr>
            <a:xfrm>
              <a:off x="-509747" y="5735219"/>
              <a:ext cx="4293475"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300"/>
                <a:buFont typeface="Itim"/>
                <a:buNone/>
                <a:defRPr sz="4788" b="0" i="0" u="none" strike="noStrike" cap="none">
                  <a:solidFill>
                    <a:schemeClr val="accent6"/>
                  </a:solidFill>
                  <a:latin typeface="Itim"/>
                  <a:ea typeface="Itim"/>
                  <a:cs typeface="Itim"/>
                  <a:sym typeface="Itim"/>
                </a:defRPr>
              </a:lvl1pPr>
              <a:lvl2pPr marR="0" lvl="1"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2pPr>
              <a:lvl3pPr marR="0" lvl="2"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3pPr>
              <a:lvl4pPr marR="0" lvl="3"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4pPr>
              <a:lvl5pPr marR="0" lvl="4"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5pPr>
              <a:lvl6pPr marR="0" lvl="5"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6pPr>
              <a:lvl7pPr marR="0" lvl="6"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7pPr>
              <a:lvl8pPr marR="0" lvl="7"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8pPr>
              <a:lvl9pPr marR="0" lvl="8"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9pPr>
            </a:lstStyle>
            <a:p>
              <a:r>
                <a:rPr lang="en-US" sz="3200">
                  <a:solidFill>
                    <a:schemeClr val="tx1"/>
                  </a:solidFill>
                  <a:latin typeface="+mj-lt"/>
                </a:rPr>
                <a:t>Hình tứ giác</a:t>
              </a:r>
            </a:p>
          </p:txBody>
        </p:sp>
        <p:sp>
          <p:nvSpPr>
            <p:cNvPr id="10" name="Rectangle: Rounded Corners 9">
              <a:extLst>
                <a:ext uri="{FF2B5EF4-FFF2-40B4-BE49-F238E27FC236}">
                  <a16:creationId xmlns:a16="http://schemas.microsoft.com/office/drawing/2014/main" id="{B2B7FF9E-6DD6-86D7-945A-1D2947683030}"/>
                </a:ext>
              </a:extLst>
            </p:cNvPr>
            <p:cNvSpPr/>
            <p:nvPr/>
          </p:nvSpPr>
          <p:spPr>
            <a:xfrm>
              <a:off x="2963917" y="5770178"/>
              <a:ext cx="693683" cy="6936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5</a:t>
              </a:r>
            </a:p>
          </p:txBody>
        </p:sp>
      </p:grpSp>
      <p:grpSp>
        <p:nvGrpSpPr>
          <p:cNvPr id="12" name="Group 11">
            <a:extLst>
              <a:ext uri="{FF2B5EF4-FFF2-40B4-BE49-F238E27FC236}">
                <a16:creationId xmlns:a16="http://schemas.microsoft.com/office/drawing/2014/main" id="{253974E9-03C1-B78A-21DE-CBDD82F4A2A6}"/>
              </a:ext>
            </a:extLst>
          </p:cNvPr>
          <p:cNvGrpSpPr/>
          <p:nvPr/>
        </p:nvGrpSpPr>
        <p:grpSpPr>
          <a:xfrm>
            <a:off x="7573177" y="5735219"/>
            <a:ext cx="4293475" cy="763600"/>
            <a:chOff x="-446683" y="5735219"/>
            <a:chExt cx="4293475" cy="763600"/>
          </a:xfrm>
        </p:grpSpPr>
        <p:sp>
          <p:nvSpPr>
            <p:cNvPr id="14" name="Title 1">
              <a:extLst>
                <a:ext uri="{FF2B5EF4-FFF2-40B4-BE49-F238E27FC236}">
                  <a16:creationId xmlns:a16="http://schemas.microsoft.com/office/drawing/2014/main" id="{351D77BE-5D65-E9C0-21BF-4069E66EF695}"/>
                </a:ext>
              </a:extLst>
            </p:cNvPr>
            <p:cNvSpPr txBox="1">
              <a:spLocks/>
            </p:cNvSpPr>
            <p:nvPr/>
          </p:nvSpPr>
          <p:spPr>
            <a:xfrm>
              <a:off x="-446683" y="5735219"/>
              <a:ext cx="4293475"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300"/>
                <a:buFont typeface="Itim"/>
                <a:buNone/>
                <a:defRPr sz="4788" b="0" i="0" u="none" strike="noStrike" cap="none">
                  <a:solidFill>
                    <a:schemeClr val="accent6"/>
                  </a:solidFill>
                  <a:latin typeface="Itim"/>
                  <a:ea typeface="Itim"/>
                  <a:cs typeface="Itim"/>
                  <a:sym typeface="Itim"/>
                </a:defRPr>
              </a:lvl1pPr>
              <a:lvl2pPr marR="0" lvl="1"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2pPr>
              <a:lvl3pPr marR="0" lvl="2"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3pPr>
              <a:lvl4pPr marR="0" lvl="3"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4pPr>
              <a:lvl5pPr marR="0" lvl="4"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5pPr>
              <a:lvl6pPr marR="0" lvl="5"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6pPr>
              <a:lvl7pPr marR="0" lvl="6"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7pPr>
              <a:lvl8pPr marR="0" lvl="7"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8pPr>
              <a:lvl9pPr marR="0" lvl="8"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9pPr>
            </a:lstStyle>
            <a:p>
              <a:r>
                <a:rPr lang="en-US" sz="3200">
                  <a:solidFill>
                    <a:schemeClr val="tx1"/>
                  </a:solidFill>
                  <a:latin typeface="+mj-lt"/>
                </a:rPr>
                <a:t>Hình vuông</a:t>
              </a:r>
            </a:p>
          </p:txBody>
        </p:sp>
        <p:sp>
          <p:nvSpPr>
            <p:cNvPr id="13" name="Rectangle: Rounded Corners 12">
              <a:extLst>
                <a:ext uri="{FF2B5EF4-FFF2-40B4-BE49-F238E27FC236}">
                  <a16:creationId xmlns:a16="http://schemas.microsoft.com/office/drawing/2014/main" id="{31F78E2C-7B1E-8A61-6B4C-3BF67CFB781E}"/>
                </a:ext>
              </a:extLst>
            </p:cNvPr>
            <p:cNvSpPr/>
            <p:nvPr/>
          </p:nvSpPr>
          <p:spPr>
            <a:xfrm>
              <a:off x="2963917" y="5770178"/>
              <a:ext cx="693683" cy="6936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2</a:t>
              </a:r>
            </a:p>
          </p:txBody>
        </p:sp>
      </p:grpSp>
      <p:sp>
        <p:nvSpPr>
          <p:cNvPr id="17" name="TextBox 16">
            <a:extLst>
              <a:ext uri="{FF2B5EF4-FFF2-40B4-BE49-F238E27FC236}">
                <a16:creationId xmlns:a16="http://schemas.microsoft.com/office/drawing/2014/main" id="{E623C19C-02D9-63F2-DCA2-0E6B93ADED4C}"/>
              </a:ext>
            </a:extLst>
          </p:cNvPr>
          <p:cNvSpPr txBox="1"/>
          <p:nvPr/>
        </p:nvSpPr>
        <p:spPr>
          <a:xfrm>
            <a:off x="2893799" y="5790933"/>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18" name="Isosceles Triangle 17">
            <a:extLst>
              <a:ext uri="{FF2B5EF4-FFF2-40B4-BE49-F238E27FC236}">
                <a16:creationId xmlns:a16="http://schemas.microsoft.com/office/drawing/2014/main" id="{2C0692CD-D84B-0AD8-A4E0-E885A7171F46}"/>
              </a:ext>
            </a:extLst>
          </p:cNvPr>
          <p:cNvSpPr/>
          <p:nvPr/>
        </p:nvSpPr>
        <p:spPr>
          <a:xfrm>
            <a:off x="438806" y="1466193"/>
            <a:ext cx="1579180" cy="1361362"/>
          </a:xfrm>
          <a:custGeom>
            <a:avLst/>
            <a:gdLst>
              <a:gd name="connsiteX0" fmla="*/ 0 w 1847088"/>
              <a:gd name="connsiteY0" fmla="*/ 1592317 h 1592317"/>
              <a:gd name="connsiteX1" fmla="*/ 923544 w 1847088"/>
              <a:gd name="connsiteY1" fmla="*/ 0 h 1592317"/>
              <a:gd name="connsiteX2" fmla="*/ 1847088 w 1847088"/>
              <a:gd name="connsiteY2" fmla="*/ 1592317 h 1592317"/>
              <a:gd name="connsiteX3" fmla="*/ 0 w 1847088"/>
              <a:gd name="connsiteY3" fmla="*/ 1592317 h 1592317"/>
              <a:gd name="connsiteX0" fmla="*/ 0 w 1847088"/>
              <a:gd name="connsiteY0" fmla="*/ 1592317 h 1592317"/>
              <a:gd name="connsiteX1" fmla="*/ 923544 w 1847088"/>
              <a:gd name="connsiteY1" fmla="*/ 0 h 1592317"/>
              <a:gd name="connsiteX2" fmla="*/ 1847088 w 1847088"/>
              <a:gd name="connsiteY2" fmla="*/ 898634 h 1592317"/>
              <a:gd name="connsiteX3" fmla="*/ 0 w 1847088"/>
              <a:gd name="connsiteY3" fmla="*/ 1592317 h 1592317"/>
            </a:gdLst>
            <a:ahLst/>
            <a:cxnLst>
              <a:cxn ang="0">
                <a:pos x="connsiteX0" y="connsiteY0"/>
              </a:cxn>
              <a:cxn ang="0">
                <a:pos x="connsiteX1" y="connsiteY1"/>
              </a:cxn>
              <a:cxn ang="0">
                <a:pos x="connsiteX2" y="connsiteY2"/>
              </a:cxn>
              <a:cxn ang="0">
                <a:pos x="connsiteX3" y="connsiteY3"/>
              </a:cxn>
            </a:cxnLst>
            <a:rect l="l" t="t" r="r" b="b"/>
            <a:pathLst>
              <a:path w="1847088" h="1592317">
                <a:moveTo>
                  <a:pt x="0" y="1592317"/>
                </a:moveTo>
                <a:lnTo>
                  <a:pt x="923544" y="0"/>
                </a:lnTo>
                <a:lnTo>
                  <a:pt x="1847088" y="898634"/>
                </a:lnTo>
                <a:lnTo>
                  <a:pt x="0" y="1592317"/>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7">
            <a:extLst>
              <a:ext uri="{FF2B5EF4-FFF2-40B4-BE49-F238E27FC236}">
                <a16:creationId xmlns:a16="http://schemas.microsoft.com/office/drawing/2014/main" id="{7926BFA8-8AFF-53DF-91FF-6934F9434C22}"/>
              </a:ext>
            </a:extLst>
          </p:cNvPr>
          <p:cNvSpPr/>
          <p:nvPr/>
        </p:nvSpPr>
        <p:spPr>
          <a:xfrm>
            <a:off x="10887870" y="3557455"/>
            <a:ext cx="789590" cy="1440190"/>
          </a:xfrm>
          <a:custGeom>
            <a:avLst/>
            <a:gdLst>
              <a:gd name="connsiteX0" fmla="*/ 0 w 1847088"/>
              <a:gd name="connsiteY0" fmla="*/ 1592317 h 1592317"/>
              <a:gd name="connsiteX1" fmla="*/ 923544 w 1847088"/>
              <a:gd name="connsiteY1" fmla="*/ 0 h 1592317"/>
              <a:gd name="connsiteX2" fmla="*/ 1847088 w 1847088"/>
              <a:gd name="connsiteY2" fmla="*/ 1592317 h 1592317"/>
              <a:gd name="connsiteX3" fmla="*/ 0 w 1847088"/>
              <a:gd name="connsiteY3" fmla="*/ 1592317 h 1592317"/>
              <a:gd name="connsiteX0" fmla="*/ 0 w 1847088"/>
              <a:gd name="connsiteY0" fmla="*/ 1592317 h 1592317"/>
              <a:gd name="connsiteX1" fmla="*/ 923544 w 1847088"/>
              <a:gd name="connsiteY1" fmla="*/ 0 h 1592317"/>
              <a:gd name="connsiteX2" fmla="*/ 1847088 w 1847088"/>
              <a:gd name="connsiteY2" fmla="*/ 898634 h 1592317"/>
              <a:gd name="connsiteX3" fmla="*/ 0 w 1847088"/>
              <a:gd name="connsiteY3" fmla="*/ 1592317 h 1592317"/>
              <a:gd name="connsiteX0" fmla="*/ 588547 w 923544"/>
              <a:gd name="connsiteY0" fmla="*/ 1684518 h 1684518"/>
              <a:gd name="connsiteX1" fmla="*/ 0 w 923544"/>
              <a:gd name="connsiteY1" fmla="*/ 0 h 1684518"/>
              <a:gd name="connsiteX2" fmla="*/ 923544 w 923544"/>
              <a:gd name="connsiteY2" fmla="*/ 898634 h 1684518"/>
              <a:gd name="connsiteX3" fmla="*/ 588547 w 923544"/>
              <a:gd name="connsiteY3" fmla="*/ 1684518 h 1684518"/>
            </a:gdLst>
            <a:ahLst/>
            <a:cxnLst>
              <a:cxn ang="0">
                <a:pos x="connsiteX0" y="connsiteY0"/>
              </a:cxn>
              <a:cxn ang="0">
                <a:pos x="connsiteX1" y="connsiteY1"/>
              </a:cxn>
              <a:cxn ang="0">
                <a:pos x="connsiteX2" y="connsiteY2"/>
              </a:cxn>
              <a:cxn ang="0">
                <a:pos x="connsiteX3" y="connsiteY3"/>
              </a:cxn>
            </a:cxnLst>
            <a:rect l="l" t="t" r="r" b="b"/>
            <a:pathLst>
              <a:path w="923544" h="1684518">
                <a:moveTo>
                  <a:pt x="588547" y="1684518"/>
                </a:moveTo>
                <a:lnTo>
                  <a:pt x="0" y="0"/>
                </a:lnTo>
                <a:lnTo>
                  <a:pt x="923544" y="898634"/>
                </a:lnTo>
                <a:lnTo>
                  <a:pt x="588547" y="1684518"/>
                </a:ln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7">
            <a:extLst>
              <a:ext uri="{FF2B5EF4-FFF2-40B4-BE49-F238E27FC236}">
                <a16:creationId xmlns:a16="http://schemas.microsoft.com/office/drawing/2014/main" id="{76BC5DDE-BF1A-C629-6DCB-B33773D2E2F2}"/>
              </a:ext>
            </a:extLst>
          </p:cNvPr>
          <p:cNvSpPr/>
          <p:nvPr/>
        </p:nvSpPr>
        <p:spPr>
          <a:xfrm>
            <a:off x="5114845" y="1360032"/>
            <a:ext cx="1169276" cy="1093349"/>
          </a:xfrm>
          <a:custGeom>
            <a:avLst/>
            <a:gdLst>
              <a:gd name="connsiteX0" fmla="*/ 0 w 1847088"/>
              <a:gd name="connsiteY0" fmla="*/ 1592317 h 1592317"/>
              <a:gd name="connsiteX1" fmla="*/ 923544 w 1847088"/>
              <a:gd name="connsiteY1" fmla="*/ 0 h 1592317"/>
              <a:gd name="connsiteX2" fmla="*/ 1847088 w 1847088"/>
              <a:gd name="connsiteY2" fmla="*/ 1592317 h 1592317"/>
              <a:gd name="connsiteX3" fmla="*/ 0 w 1847088"/>
              <a:gd name="connsiteY3" fmla="*/ 1592317 h 1592317"/>
              <a:gd name="connsiteX0" fmla="*/ 0 w 1847088"/>
              <a:gd name="connsiteY0" fmla="*/ 1592317 h 1592317"/>
              <a:gd name="connsiteX1" fmla="*/ 923544 w 1847088"/>
              <a:gd name="connsiteY1" fmla="*/ 0 h 1592317"/>
              <a:gd name="connsiteX2" fmla="*/ 1847088 w 1847088"/>
              <a:gd name="connsiteY2" fmla="*/ 898634 h 1592317"/>
              <a:gd name="connsiteX3" fmla="*/ 0 w 1847088"/>
              <a:gd name="connsiteY3" fmla="*/ 1592317 h 1592317"/>
              <a:gd name="connsiteX0" fmla="*/ 588547 w 923544"/>
              <a:gd name="connsiteY0" fmla="*/ 1684518 h 1684518"/>
              <a:gd name="connsiteX1" fmla="*/ 0 w 923544"/>
              <a:gd name="connsiteY1" fmla="*/ 0 h 1684518"/>
              <a:gd name="connsiteX2" fmla="*/ 923544 w 923544"/>
              <a:gd name="connsiteY2" fmla="*/ 898634 h 1684518"/>
              <a:gd name="connsiteX3" fmla="*/ 588547 w 923544"/>
              <a:gd name="connsiteY3" fmla="*/ 1684518 h 1684518"/>
              <a:gd name="connsiteX0" fmla="*/ 0 w 1367644"/>
              <a:gd name="connsiteY0" fmla="*/ 1278835 h 1278835"/>
              <a:gd name="connsiteX1" fmla="*/ 444100 w 1367644"/>
              <a:gd name="connsiteY1" fmla="*/ 0 h 1278835"/>
              <a:gd name="connsiteX2" fmla="*/ 1367644 w 1367644"/>
              <a:gd name="connsiteY2" fmla="*/ 898634 h 1278835"/>
              <a:gd name="connsiteX3" fmla="*/ 0 w 1367644"/>
              <a:gd name="connsiteY3" fmla="*/ 1278835 h 1278835"/>
            </a:gdLst>
            <a:ahLst/>
            <a:cxnLst>
              <a:cxn ang="0">
                <a:pos x="connsiteX0" y="connsiteY0"/>
              </a:cxn>
              <a:cxn ang="0">
                <a:pos x="connsiteX1" y="connsiteY1"/>
              </a:cxn>
              <a:cxn ang="0">
                <a:pos x="connsiteX2" y="connsiteY2"/>
              </a:cxn>
              <a:cxn ang="0">
                <a:pos x="connsiteX3" y="connsiteY3"/>
              </a:cxn>
            </a:cxnLst>
            <a:rect l="l" t="t" r="r" b="b"/>
            <a:pathLst>
              <a:path w="1367644" h="1278835">
                <a:moveTo>
                  <a:pt x="0" y="1278835"/>
                </a:moveTo>
                <a:lnTo>
                  <a:pt x="444100" y="0"/>
                </a:lnTo>
                <a:lnTo>
                  <a:pt x="1367644" y="898634"/>
                </a:lnTo>
                <a:lnTo>
                  <a:pt x="0" y="1278835"/>
                </a:lnTo>
                <a:close/>
              </a:path>
            </a:pathLst>
          </a:custGeom>
          <a:solidFill>
            <a:srgbClr val="FFD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279B28C-FB28-2724-6804-AD36ABF2EB13}"/>
              </a:ext>
            </a:extLst>
          </p:cNvPr>
          <p:cNvSpPr txBox="1"/>
          <p:nvPr/>
        </p:nvSpPr>
        <p:spPr>
          <a:xfrm>
            <a:off x="6985849" y="5766751"/>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23" name="TextBox 22">
            <a:extLst>
              <a:ext uri="{FF2B5EF4-FFF2-40B4-BE49-F238E27FC236}">
                <a16:creationId xmlns:a16="http://schemas.microsoft.com/office/drawing/2014/main" id="{33BC4207-B956-F8C1-A396-D6F8A5BC0B78}"/>
              </a:ext>
            </a:extLst>
          </p:cNvPr>
          <p:cNvSpPr txBox="1"/>
          <p:nvPr/>
        </p:nvSpPr>
        <p:spPr>
          <a:xfrm>
            <a:off x="10900110" y="5806699"/>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24" name="Trapezoid 23">
            <a:extLst>
              <a:ext uri="{FF2B5EF4-FFF2-40B4-BE49-F238E27FC236}">
                <a16:creationId xmlns:a16="http://schemas.microsoft.com/office/drawing/2014/main" id="{6D6AED69-F87F-29A8-1E8F-7367208E4709}"/>
              </a:ext>
            </a:extLst>
          </p:cNvPr>
          <p:cNvSpPr/>
          <p:nvPr/>
        </p:nvSpPr>
        <p:spPr>
          <a:xfrm>
            <a:off x="484378" y="3827129"/>
            <a:ext cx="1627372" cy="900842"/>
          </a:xfrm>
          <a:prstGeom prst="trapezoid">
            <a:avLst/>
          </a:prstGeom>
          <a:solidFill>
            <a:srgbClr val="F8F2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F03D65BF-29C7-816C-6028-ECAEA6F0AD86}"/>
              </a:ext>
            </a:extLst>
          </p:cNvPr>
          <p:cNvSpPr/>
          <p:nvPr/>
        </p:nvSpPr>
        <p:spPr>
          <a:xfrm>
            <a:off x="2737778" y="1971766"/>
            <a:ext cx="1839644" cy="1423357"/>
          </a:xfrm>
          <a:custGeom>
            <a:avLst/>
            <a:gdLst>
              <a:gd name="connsiteX0" fmla="*/ 0 w 1627372"/>
              <a:gd name="connsiteY0" fmla="*/ 900842 h 900842"/>
              <a:gd name="connsiteX1" fmla="*/ 225211 w 1627372"/>
              <a:gd name="connsiteY1" fmla="*/ 0 h 900842"/>
              <a:gd name="connsiteX2" fmla="*/ 1402162 w 1627372"/>
              <a:gd name="connsiteY2" fmla="*/ 0 h 900842"/>
              <a:gd name="connsiteX3" fmla="*/ 1627372 w 1627372"/>
              <a:gd name="connsiteY3" fmla="*/ 900842 h 900842"/>
              <a:gd name="connsiteX4" fmla="*/ 0 w 1627372"/>
              <a:gd name="connsiteY4" fmla="*/ 900842 h 900842"/>
              <a:gd name="connsiteX0" fmla="*/ 0 w 1839644"/>
              <a:gd name="connsiteY0" fmla="*/ 900842 h 1423357"/>
              <a:gd name="connsiteX1" fmla="*/ 225211 w 1839644"/>
              <a:gd name="connsiteY1" fmla="*/ 0 h 1423357"/>
              <a:gd name="connsiteX2" fmla="*/ 1402162 w 1839644"/>
              <a:gd name="connsiteY2" fmla="*/ 0 h 1423357"/>
              <a:gd name="connsiteX3" fmla="*/ 1839644 w 1839644"/>
              <a:gd name="connsiteY3" fmla="*/ 1423357 h 1423357"/>
              <a:gd name="connsiteX4" fmla="*/ 0 w 1839644"/>
              <a:gd name="connsiteY4" fmla="*/ 900842 h 142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44" h="1423357">
                <a:moveTo>
                  <a:pt x="0" y="900842"/>
                </a:moveTo>
                <a:lnTo>
                  <a:pt x="225211" y="0"/>
                </a:lnTo>
                <a:lnTo>
                  <a:pt x="1402162" y="0"/>
                </a:lnTo>
                <a:lnTo>
                  <a:pt x="1839644" y="1423357"/>
                </a:lnTo>
                <a:lnTo>
                  <a:pt x="0" y="900842"/>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4">
            <a:extLst>
              <a:ext uri="{FF2B5EF4-FFF2-40B4-BE49-F238E27FC236}">
                <a16:creationId xmlns:a16="http://schemas.microsoft.com/office/drawing/2014/main" id="{68740E1A-76C3-0F2D-B252-AB14928E6D7C}"/>
              </a:ext>
            </a:extLst>
          </p:cNvPr>
          <p:cNvSpPr/>
          <p:nvPr/>
        </p:nvSpPr>
        <p:spPr>
          <a:xfrm>
            <a:off x="9380981" y="1789319"/>
            <a:ext cx="2044608" cy="1038236"/>
          </a:xfrm>
          <a:custGeom>
            <a:avLst/>
            <a:gdLst>
              <a:gd name="connsiteX0" fmla="*/ 0 w 1627372"/>
              <a:gd name="connsiteY0" fmla="*/ 900842 h 900842"/>
              <a:gd name="connsiteX1" fmla="*/ 225211 w 1627372"/>
              <a:gd name="connsiteY1" fmla="*/ 0 h 900842"/>
              <a:gd name="connsiteX2" fmla="*/ 1402162 w 1627372"/>
              <a:gd name="connsiteY2" fmla="*/ 0 h 900842"/>
              <a:gd name="connsiteX3" fmla="*/ 1627372 w 1627372"/>
              <a:gd name="connsiteY3" fmla="*/ 900842 h 900842"/>
              <a:gd name="connsiteX4" fmla="*/ 0 w 1627372"/>
              <a:gd name="connsiteY4" fmla="*/ 900842 h 900842"/>
              <a:gd name="connsiteX0" fmla="*/ 0 w 1839644"/>
              <a:gd name="connsiteY0" fmla="*/ 900842 h 1423357"/>
              <a:gd name="connsiteX1" fmla="*/ 225211 w 1839644"/>
              <a:gd name="connsiteY1" fmla="*/ 0 h 1423357"/>
              <a:gd name="connsiteX2" fmla="*/ 1402162 w 1839644"/>
              <a:gd name="connsiteY2" fmla="*/ 0 h 1423357"/>
              <a:gd name="connsiteX3" fmla="*/ 1839644 w 1839644"/>
              <a:gd name="connsiteY3" fmla="*/ 1423357 h 1423357"/>
              <a:gd name="connsiteX4" fmla="*/ 0 w 1839644"/>
              <a:gd name="connsiteY4" fmla="*/ 900842 h 1423357"/>
              <a:gd name="connsiteX0" fmla="*/ 0 w 2803030"/>
              <a:gd name="connsiteY0" fmla="*/ 1374370 h 1423357"/>
              <a:gd name="connsiteX1" fmla="*/ 1188597 w 2803030"/>
              <a:gd name="connsiteY1" fmla="*/ 0 h 1423357"/>
              <a:gd name="connsiteX2" fmla="*/ 2365548 w 2803030"/>
              <a:gd name="connsiteY2" fmla="*/ 0 h 1423357"/>
              <a:gd name="connsiteX3" fmla="*/ 2803030 w 2803030"/>
              <a:gd name="connsiteY3" fmla="*/ 1423357 h 1423357"/>
              <a:gd name="connsiteX4" fmla="*/ 0 w 2803030"/>
              <a:gd name="connsiteY4" fmla="*/ 1374370 h 142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030" h="1423357">
                <a:moveTo>
                  <a:pt x="0" y="1374370"/>
                </a:moveTo>
                <a:lnTo>
                  <a:pt x="1188597" y="0"/>
                </a:lnTo>
                <a:lnTo>
                  <a:pt x="2365548" y="0"/>
                </a:lnTo>
                <a:lnTo>
                  <a:pt x="2803030" y="1423357"/>
                </a:lnTo>
                <a:lnTo>
                  <a:pt x="0" y="1374370"/>
                </a:ln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728E955B-8CC0-FD55-5F87-A9967CCB3E4F}"/>
              </a:ext>
            </a:extLst>
          </p:cNvPr>
          <p:cNvSpPr/>
          <p:nvPr/>
        </p:nvSpPr>
        <p:spPr>
          <a:xfrm>
            <a:off x="5358477" y="4096803"/>
            <a:ext cx="1627372" cy="900842"/>
          </a:xfrm>
          <a:custGeom>
            <a:avLst/>
            <a:gdLst>
              <a:gd name="connsiteX0" fmla="*/ 0 w 1627372"/>
              <a:gd name="connsiteY0" fmla="*/ 900842 h 900842"/>
              <a:gd name="connsiteX1" fmla="*/ 225211 w 1627372"/>
              <a:gd name="connsiteY1" fmla="*/ 0 h 900842"/>
              <a:gd name="connsiteX2" fmla="*/ 1402162 w 1627372"/>
              <a:gd name="connsiteY2" fmla="*/ 0 h 900842"/>
              <a:gd name="connsiteX3" fmla="*/ 1627372 w 1627372"/>
              <a:gd name="connsiteY3" fmla="*/ 900842 h 900842"/>
              <a:gd name="connsiteX4" fmla="*/ 0 w 1627372"/>
              <a:gd name="connsiteY4" fmla="*/ 900842 h 900842"/>
              <a:gd name="connsiteX0" fmla="*/ 0 w 1627372"/>
              <a:gd name="connsiteY0" fmla="*/ 900842 h 900842"/>
              <a:gd name="connsiteX1" fmla="*/ 535453 w 1627372"/>
              <a:gd name="connsiteY1" fmla="*/ 310243 h 900842"/>
              <a:gd name="connsiteX2" fmla="*/ 1402162 w 1627372"/>
              <a:gd name="connsiteY2" fmla="*/ 0 h 900842"/>
              <a:gd name="connsiteX3" fmla="*/ 1627372 w 1627372"/>
              <a:gd name="connsiteY3" fmla="*/ 900842 h 900842"/>
              <a:gd name="connsiteX4" fmla="*/ 0 w 1627372"/>
              <a:gd name="connsiteY4" fmla="*/ 900842 h 90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372" h="900842">
                <a:moveTo>
                  <a:pt x="0" y="900842"/>
                </a:moveTo>
                <a:lnTo>
                  <a:pt x="535453" y="310243"/>
                </a:lnTo>
                <a:lnTo>
                  <a:pt x="1402162" y="0"/>
                </a:lnTo>
                <a:lnTo>
                  <a:pt x="1627372" y="900842"/>
                </a:lnTo>
                <a:lnTo>
                  <a:pt x="0" y="900842"/>
                </a:lnTo>
                <a:close/>
              </a:path>
            </a:pathLst>
          </a:custGeom>
          <a:solidFill>
            <a:srgbClr val="F682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6">
            <a:extLst>
              <a:ext uri="{FF2B5EF4-FFF2-40B4-BE49-F238E27FC236}">
                <a16:creationId xmlns:a16="http://schemas.microsoft.com/office/drawing/2014/main" id="{8F1D21C3-AB21-8734-0E7E-0DFA883410A8}"/>
              </a:ext>
            </a:extLst>
          </p:cNvPr>
          <p:cNvSpPr/>
          <p:nvPr/>
        </p:nvSpPr>
        <p:spPr>
          <a:xfrm>
            <a:off x="8379119" y="3716198"/>
            <a:ext cx="1627372" cy="1194757"/>
          </a:xfrm>
          <a:custGeom>
            <a:avLst/>
            <a:gdLst>
              <a:gd name="connsiteX0" fmla="*/ 0 w 1627372"/>
              <a:gd name="connsiteY0" fmla="*/ 900842 h 900842"/>
              <a:gd name="connsiteX1" fmla="*/ 225211 w 1627372"/>
              <a:gd name="connsiteY1" fmla="*/ 0 h 900842"/>
              <a:gd name="connsiteX2" fmla="*/ 1402162 w 1627372"/>
              <a:gd name="connsiteY2" fmla="*/ 0 h 900842"/>
              <a:gd name="connsiteX3" fmla="*/ 1627372 w 1627372"/>
              <a:gd name="connsiteY3" fmla="*/ 900842 h 900842"/>
              <a:gd name="connsiteX4" fmla="*/ 0 w 1627372"/>
              <a:gd name="connsiteY4" fmla="*/ 900842 h 900842"/>
              <a:gd name="connsiteX0" fmla="*/ 0 w 1627372"/>
              <a:gd name="connsiteY0" fmla="*/ 900842 h 900842"/>
              <a:gd name="connsiteX1" fmla="*/ 535453 w 1627372"/>
              <a:gd name="connsiteY1" fmla="*/ 310243 h 900842"/>
              <a:gd name="connsiteX2" fmla="*/ 1402162 w 1627372"/>
              <a:gd name="connsiteY2" fmla="*/ 0 h 900842"/>
              <a:gd name="connsiteX3" fmla="*/ 1627372 w 1627372"/>
              <a:gd name="connsiteY3" fmla="*/ 900842 h 900842"/>
              <a:gd name="connsiteX4" fmla="*/ 0 w 1627372"/>
              <a:gd name="connsiteY4" fmla="*/ 900842 h 900842"/>
              <a:gd name="connsiteX0" fmla="*/ 0 w 1627372"/>
              <a:gd name="connsiteY0" fmla="*/ 1194757 h 1194757"/>
              <a:gd name="connsiteX1" fmla="*/ 306853 w 1627372"/>
              <a:gd name="connsiteY1" fmla="*/ 0 h 1194757"/>
              <a:gd name="connsiteX2" fmla="*/ 1402162 w 1627372"/>
              <a:gd name="connsiteY2" fmla="*/ 293915 h 1194757"/>
              <a:gd name="connsiteX3" fmla="*/ 1627372 w 1627372"/>
              <a:gd name="connsiteY3" fmla="*/ 1194757 h 1194757"/>
              <a:gd name="connsiteX4" fmla="*/ 0 w 1627372"/>
              <a:gd name="connsiteY4" fmla="*/ 1194757 h 119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372" h="1194757">
                <a:moveTo>
                  <a:pt x="0" y="1194757"/>
                </a:moveTo>
                <a:lnTo>
                  <a:pt x="306853" y="0"/>
                </a:lnTo>
                <a:lnTo>
                  <a:pt x="1402162" y="293915"/>
                </a:lnTo>
                <a:lnTo>
                  <a:pt x="1627372" y="1194757"/>
                </a:lnTo>
                <a:lnTo>
                  <a:pt x="0" y="1194757"/>
                </a:lnTo>
                <a:close/>
              </a:path>
            </a:pathLst>
          </a:custGeom>
          <a:solidFill>
            <a:srgbClr val="87BB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A76C9D6-F028-84CC-0ABD-EE721EA371CA}"/>
              </a:ext>
            </a:extLst>
          </p:cNvPr>
          <p:cNvSpPr/>
          <p:nvPr/>
        </p:nvSpPr>
        <p:spPr>
          <a:xfrm>
            <a:off x="7483609" y="2039403"/>
            <a:ext cx="914400" cy="914400"/>
          </a:xfrm>
          <a:prstGeom prst="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66F92C-924F-D4A1-73FC-FDF3C2C08A0F}"/>
              </a:ext>
            </a:extLst>
          </p:cNvPr>
          <p:cNvSpPr/>
          <p:nvPr/>
        </p:nvSpPr>
        <p:spPr>
          <a:xfrm rot="18820760">
            <a:off x="3243886" y="4242713"/>
            <a:ext cx="738605" cy="738605"/>
          </a:xfrm>
          <a:prstGeom prst="rect">
            <a:avLst/>
          </a:prstGeom>
          <a:solidFill>
            <a:srgbClr val="BA8C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135B9E-2282-08D5-3647-8AC3F25E7D06}"/>
              </a:ext>
            </a:extLst>
          </p:cNvPr>
          <p:cNvSpPr/>
          <p:nvPr/>
        </p:nvSpPr>
        <p:spPr>
          <a:xfrm rot="18820760">
            <a:off x="5575237" y="2997720"/>
            <a:ext cx="1193851" cy="738605"/>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735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17"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p:txBody>
          <a:bodyPr/>
          <a:lstStyle/>
          <a:p>
            <a:r>
              <a:rPr lang="en-US"/>
              <a:t>Chúc mừng các em đã khởi động xuất sắc!</a:t>
            </a:r>
          </a:p>
        </p:txBody>
      </p:sp>
      <p:sp>
        <p:nvSpPr>
          <p:cNvPr id="3" name="Subtitle 2">
            <a:extLst>
              <a:ext uri="{FF2B5EF4-FFF2-40B4-BE49-F238E27FC236}">
                <a16:creationId xmlns:a16="http://schemas.microsoft.com/office/drawing/2014/main" id="{8D4EE57D-6D32-3FAB-210E-60D126F7E86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1"/>
          </p:nvPr>
        </p:nvSpPr>
        <p:spPr>
          <a:xfrm>
            <a:off x="1245632" y="1230897"/>
            <a:ext cx="9438409" cy="410318"/>
          </a:xfrm>
        </p:spPr>
        <p:txBody>
          <a:bodyPr/>
          <a:lstStyle/>
          <a:p>
            <a:pPr marL="139700" indent="0" algn="ctr">
              <a:buNone/>
            </a:pPr>
            <a:r>
              <a:rPr lang="en-US" sz="4800" b="1">
                <a:solidFill>
                  <a:srgbClr val="FF0000"/>
                </a:solidFill>
                <a:latin typeface="+mj-lt"/>
              </a:rPr>
              <a:t>CHỦ ĐỀ 3:</a:t>
            </a:r>
          </a:p>
          <a:p>
            <a:pPr marL="139700" indent="0" algn="ctr">
              <a:buNone/>
            </a:pPr>
            <a:r>
              <a:rPr lang="en-US" sz="4800" b="1">
                <a:solidFill>
                  <a:srgbClr val="FF0000"/>
                </a:solidFill>
                <a:latin typeface="+mj-lt"/>
              </a:rPr>
              <a:t>LÀM QUEN VỚI HÌNH PHẲNG, HÌNH KHỐI</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59" y="3348986"/>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a:solidFill>
                  <a:srgbClr val="0070C0"/>
                </a:solidFill>
                <a:latin typeface="+mj-lt"/>
              </a:rPr>
              <a:t>BÀI 19:</a:t>
            </a:r>
          </a:p>
          <a:p>
            <a:r>
              <a:rPr lang="en-US" sz="5400" b="1">
                <a:solidFill>
                  <a:srgbClr val="0070C0"/>
                </a:solidFill>
                <a:latin typeface="+mj-lt"/>
              </a:rPr>
              <a:t>HÌNH TAM GIÁC, HÌNH TỨ GIÁC.</a:t>
            </a:r>
          </a:p>
          <a:p>
            <a:r>
              <a:rPr lang="en-US" sz="5400" b="1">
                <a:solidFill>
                  <a:srgbClr val="0070C0"/>
                </a:solidFill>
                <a:latin typeface="+mj-lt"/>
              </a:rPr>
              <a:t>HÌNH CHỮ NHẬT, HÌNH VUÔNG</a:t>
            </a:r>
          </a:p>
          <a:p>
            <a:r>
              <a:rPr lang="en-US" sz="4000" b="1">
                <a:solidFill>
                  <a:schemeClr val="tx1"/>
                </a:solidFill>
                <a:latin typeface="+mj-lt"/>
              </a:rPr>
              <a:t>(Tiết 2)</a:t>
            </a:r>
            <a:endParaRPr lang="en-US" sz="3600" b="1">
              <a:solidFill>
                <a:schemeClr val="tx1"/>
              </a:solidFill>
              <a:latin typeface="+mj-lt"/>
            </a:endParaRPr>
          </a:p>
        </p:txBody>
      </p:sp>
    </p:spTree>
    <p:extLst>
      <p:ext uri="{BB962C8B-B14F-4D97-AF65-F5344CB8AC3E}">
        <p14:creationId xmlns:p14="http://schemas.microsoft.com/office/powerpoint/2010/main" val="302361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4"/>
          <a:srcRect r="56847"/>
          <a:stretch/>
        </p:blipFill>
        <p:spPr>
          <a:xfrm>
            <a:off x="-1096055" y="-235038"/>
            <a:ext cx="5048623" cy="5535648"/>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p:nvPr>
        </p:nvSpPr>
        <p:spPr>
          <a:xfrm>
            <a:off x="2189678" y="5786682"/>
            <a:ext cx="7151863" cy="763600"/>
          </a:xfrm>
        </p:spPr>
        <p:txBody>
          <a:bodyPr/>
          <a:lstStyle/>
          <a:p>
            <a:r>
              <a:rPr lang="en-US" sz="4400">
                <a:solidFill>
                  <a:srgbClr val="0070C0"/>
                </a:solidFill>
              </a:rPr>
              <a:t>Trang 58</a:t>
            </a:r>
          </a:p>
        </p:txBody>
      </p:sp>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5"/>
          <a:stretch>
            <a:fillRect/>
          </a:stretch>
        </p:blipFill>
        <p:spPr>
          <a:xfrm>
            <a:off x="541232" y="2287684"/>
            <a:ext cx="12004064" cy="221913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1130546" y="31532"/>
            <a:ext cx="9900745" cy="646331"/>
          </a:xfrm>
          <a:prstGeom prst="rect">
            <a:avLst/>
          </a:prstGeom>
          <a:noFill/>
        </p:spPr>
        <p:txBody>
          <a:bodyPr wrap="square" rtlCol="0">
            <a:spAutoFit/>
          </a:bodyPr>
          <a:lstStyle/>
          <a:p>
            <a:pPr algn="ctr"/>
            <a:r>
              <a:rPr lang="en-US" sz="3600"/>
              <a:t>Hình chữ nhật, hình vuông</a:t>
            </a:r>
          </a:p>
        </p:txBody>
      </p:sp>
      <p:pic>
        <p:nvPicPr>
          <p:cNvPr id="7" name="Picture 6">
            <a:extLst>
              <a:ext uri="{FF2B5EF4-FFF2-40B4-BE49-F238E27FC236}">
                <a16:creationId xmlns:a16="http://schemas.microsoft.com/office/drawing/2014/main" id="{B158233D-54DD-94C3-3334-9401E127B5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1406028" y="800071"/>
            <a:ext cx="9625263" cy="5867893"/>
          </a:xfrm>
          <a:prstGeom prst="rect">
            <a:avLst/>
          </a:prstGeom>
        </p:spPr>
      </p:pic>
      <p:sp>
        <p:nvSpPr>
          <p:cNvPr id="8" name="Rectangle: Rounded Corners 7">
            <a:extLst>
              <a:ext uri="{FF2B5EF4-FFF2-40B4-BE49-F238E27FC236}">
                <a16:creationId xmlns:a16="http://schemas.microsoft.com/office/drawing/2014/main" id="{31E92FEC-9458-C307-7377-B99DE88DF4F9}"/>
              </a:ext>
            </a:extLst>
          </p:cNvPr>
          <p:cNvSpPr/>
          <p:nvPr/>
        </p:nvSpPr>
        <p:spPr>
          <a:xfrm>
            <a:off x="1406028" y="1035488"/>
            <a:ext cx="2752338" cy="10820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3DD1CDF-2FF5-A707-2AAC-206A9E28FE0E}"/>
              </a:ext>
            </a:extLst>
          </p:cNvPr>
          <p:cNvSpPr/>
          <p:nvPr/>
        </p:nvSpPr>
        <p:spPr>
          <a:xfrm>
            <a:off x="8003472" y="800070"/>
            <a:ext cx="2752338" cy="1317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DDF61BE-21FD-1B81-7F96-7B1FE4E8F801}"/>
              </a:ext>
            </a:extLst>
          </p:cNvPr>
          <p:cNvSpPr/>
          <p:nvPr/>
        </p:nvSpPr>
        <p:spPr>
          <a:xfrm>
            <a:off x="4462048" y="1829572"/>
            <a:ext cx="2869193" cy="13174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7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2333</TotalTime>
  <Words>1487</Words>
  <Application>Microsoft Office PowerPoint</Application>
  <PresentationFormat>Custom</PresentationFormat>
  <Paragraphs>204</Paragraphs>
  <Slides>23</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HP001 4 hàng</vt:lpstr>
      <vt:lpstr>Varela Round</vt:lpstr>
      <vt:lpstr>SVN-Billo</vt:lpstr>
      <vt:lpstr>Itim</vt:lpstr>
      <vt:lpstr>Arial</vt:lpstr>
      <vt:lpstr>Learning the Alphabet by Slidesgo</vt:lpstr>
      <vt:lpstr>Chuẩn bị</vt:lpstr>
      <vt:lpstr>PowerPoint Presentation</vt:lpstr>
      <vt:lpstr>TOÁN 3</vt:lpstr>
      <vt:lpstr>PowerPoint Presentation</vt:lpstr>
      <vt:lpstr>Ai tinh mắt?</vt:lpstr>
      <vt:lpstr>Chúc mừng các em đã khởi động xuất sắc!</vt:lpstr>
      <vt:lpstr>PowerPoint Presentation</vt:lpstr>
      <vt:lpstr>Trang 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Dùng thước đo độ dài các cạnh một số đồ vật có dạng hình vuông, hình tam giác. </vt:lpstr>
      <vt:lpstr>PowerPoint Presentation</vt:lpstr>
      <vt:lpstr>PowerPoint Presentation</vt:lpstr>
      <vt:lpstr>Kho giáo án ppt Phan Linh – 0916.604.268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Linh Phan Thi  (FE FSC DN)</cp:lastModifiedBy>
  <cp:revision>306</cp:revision>
  <dcterms:modified xsi:type="dcterms:W3CDTF">2022-08-11T19:55:36Z</dcterms:modified>
</cp:coreProperties>
</file>