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36"/>
  </p:notesMasterIdLst>
  <p:sldIdLst>
    <p:sldId id="323" r:id="rId2"/>
    <p:sldId id="339" r:id="rId3"/>
    <p:sldId id="256" r:id="rId4"/>
    <p:sldId id="338" r:id="rId5"/>
    <p:sldId id="617" r:id="rId6"/>
    <p:sldId id="618" r:id="rId7"/>
    <p:sldId id="619" r:id="rId8"/>
    <p:sldId id="620" r:id="rId9"/>
    <p:sldId id="621" r:id="rId10"/>
    <p:sldId id="335" r:id="rId11"/>
    <p:sldId id="319" r:id="rId12"/>
    <p:sldId id="320" r:id="rId13"/>
    <p:sldId id="347" r:id="rId14"/>
    <p:sldId id="363" r:id="rId15"/>
    <p:sldId id="364" r:id="rId16"/>
    <p:sldId id="352" r:id="rId17"/>
    <p:sldId id="322" r:id="rId18"/>
    <p:sldId id="271" r:id="rId19"/>
    <p:sldId id="591" r:id="rId20"/>
    <p:sldId id="607" r:id="rId21"/>
    <p:sldId id="608" r:id="rId22"/>
    <p:sldId id="609" r:id="rId23"/>
    <p:sldId id="610" r:id="rId24"/>
    <p:sldId id="611" r:id="rId25"/>
    <p:sldId id="612" r:id="rId26"/>
    <p:sldId id="613" r:id="rId27"/>
    <p:sldId id="614" r:id="rId28"/>
    <p:sldId id="615" r:id="rId29"/>
    <p:sldId id="622" r:id="rId30"/>
    <p:sldId id="316" r:id="rId31"/>
    <p:sldId id="361" r:id="rId32"/>
    <p:sldId id="616" r:id="rId33"/>
    <p:sldId id="353" r:id="rId34"/>
    <p:sldId id="336" r:id="rId35"/>
  </p:sldIdLst>
  <p:sldSz cx="12161838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Itim" panose="020B0604020202020204" charset="-34"/>
      <p:regular r:id="rId43"/>
    </p:embeddedFont>
    <p:embeddedFont>
      <p:font typeface="SVN-Billo" panose="00000400000000000000" pitchFamily="2" charset="0"/>
      <p:regular r:id="rId44"/>
    </p:embeddedFont>
    <p:embeddedFont>
      <p:font typeface="Varela Round" panose="00000500000000000000" pitchFamily="2" charset="-79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D6F1F2"/>
    <a:srgbClr val="FBF2DD"/>
    <a:srgbClr val="F9EAC6"/>
    <a:srgbClr val="C5EBEC"/>
    <a:srgbClr val="F5DD9B"/>
    <a:srgbClr val="F8DACE"/>
    <a:srgbClr val="49CAD1"/>
    <a:srgbClr val="F3BE89"/>
    <a:srgbClr val="EDC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356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035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8591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256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8013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8143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47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926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mn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112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47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Chúc mừng HS đã chơi game rất xuất sắc, hoàn thành được bài tập 1 </a:t>
            </a:r>
          </a:p>
          <a:p>
            <a:r>
              <a:rPr lang="en-US"/>
              <a:t>Chú ý câu c, chỉ cho hs thấy mối quan hệ giữa phép nhân và phép chia</a:t>
            </a:r>
          </a:p>
          <a:p>
            <a:r>
              <a:rPr lang="en-US"/>
              <a:t>Chú ý HS lớp 2 chưa làm quen với thuật ngữ thừa số, tích, số bị chia, số chia, thương ạ</a:t>
            </a:r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 ý hoạt động: Thảo luận nhóm đôi, dùng bút chì viết kết quả các phép tính vào sách rồi mới nối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từng mảnh ghép để tới thử thách</a:t>
            </a:r>
          </a:p>
          <a:p>
            <a:r>
              <a:rPr lang="en-US"/>
              <a:t>Lật hết mảnh ghép, click vào mũi tên để tới nd tiếp theo</a:t>
            </a:r>
          </a:p>
          <a:p>
            <a:r>
              <a:rPr lang="en-US"/>
              <a:t>Số 6 là từ khoá, nếu hs nào đoán đc sớm thì khen và tặng quà cho HS đó</a:t>
            </a:r>
          </a:p>
          <a:p>
            <a:r>
              <a:rPr lang="en-US"/>
              <a:t>Từ đó GV dẫn dắt vào bài học hôm nay, bảng nhân 6 và bảng chia 6</a:t>
            </a:r>
          </a:p>
        </p:txBody>
      </p:sp>
    </p:spTree>
    <p:extLst>
      <p:ext uri="{BB962C8B-B14F-4D97-AF65-F5344CB8AC3E}">
        <p14:creationId xmlns:p14="http://schemas.microsoft.com/office/powerpoint/2010/main" val="58803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từng ô vuông nhé!</a:t>
            </a:r>
          </a:p>
          <a:p>
            <a:r>
              <a:rPr lang="en-US"/>
              <a:t>Câu nào GV muốn làm mẫu thì GV chủ động lật ô ạ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6.jp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11" Type="http://schemas.openxmlformats.org/officeDocument/2006/relationships/image" Target="../media/image35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21" Type="http://schemas.openxmlformats.org/officeDocument/2006/relationships/image" Target="../media/image5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16.jp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4.tif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6.jpeg"/><Relationship Id="rId5" Type="http://schemas.microsoft.com/office/2007/relationships/media" Target="../media/media5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tiff"/><Relationship Id="rId5" Type="http://schemas.openxmlformats.org/officeDocument/2006/relationships/image" Target="../media/image62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microsoft.com/office/2007/relationships/hdphoto" Target="../media/hdphoto11.wdp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10" Type="http://schemas.microsoft.com/office/2007/relationships/hdphoto" Target="../media/hdphoto10.wdp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slide" Target="slide6.xml"/><Relationship Id="rId5" Type="http://schemas.openxmlformats.org/officeDocument/2006/relationships/slide" Target="slide9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7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C36267-7D00-1C0A-DFF0-CC35D6BA3F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1858" y="2621656"/>
            <a:ext cx="9980017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151688" cy="763588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10367963" cy="233045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2: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BẢNG NHÂN, BẢNG CHIA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9: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6, BẢNG CHIA 6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1675" y="5300663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00C2F7-2E5F-AAF2-3D44-59D1CC4607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623" t="43039" r="9700" b="43104"/>
          <a:stretch/>
        </p:blipFill>
        <p:spPr>
          <a:xfrm flipH="1">
            <a:off x="197403" y="4811390"/>
            <a:ext cx="1551300" cy="205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60B84-70EF-4162-BF33-E8B2E39D6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8" t="33870" r="31691" b="48533"/>
          <a:stretch/>
        </p:blipFill>
        <p:spPr>
          <a:xfrm>
            <a:off x="2999215" y="-73872"/>
            <a:ext cx="6163407" cy="3025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1050077" y="127282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a)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EA3DDE7-788A-9F1C-7C00-F705700FB0BE}"/>
              </a:ext>
            </a:extLst>
          </p:cNvPr>
          <p:cNvSpPr/>
          <p:nvPr/>
        </p:nvSpPr>
        <p:spPr>
          <a:xfrm>
            <a:off x="1551771" y="2951949"/>
            <a:ext cx="3508960" cy="1859441"/>
          </a:xfrm>
          <a:prstGeom prst="wedgeRoundRectCallout">
            <a:avLst>
              <a:gd name="adj1" fmla="val -49443"/>
              <a:gd name="adj2" fmla="val 670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Mỗi con bọ rùa có 6 chấm ở cánh. Hỏi 4 con bọ rùa như vậy có bao nhiêu chấm ở cánh?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314353E8-3F60-48E1-45C9-8E213211BDB3}"/>
              </a:ext>
            </a:extLst>
          </p:cNvPr>
          <p:cNvSpPr/>
          <p:nvPr/>
        </p:nvSpPr>
        <p:spPr>
          <a:xfrm>
            <a:off x="6080919" y="3837993"/>
            <a:ext cx="4058489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6 x 4 = ?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9C07A045-4152-095B-9D6A-C9B08BF8C6FB}"/>
              </a:ext>
            </a:extLst>
          </p:cNvPr>
          <p:cNvSpPr/>
          <p:nvPr/>
        </p:nvSpPr>
        <p:spPr>
          <a:xfrm>
            <a:off x="6080919" y="4743331"/>
            <a:ext cx="5916640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6 + 6 + 6 + 6 = 24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AF197997-E36E-4C08-5DCD-92C104B5F44F}"/>
              </a:ext>
            </a:extLst>
          </p:cNvPr>
          <p:cNvSpPr/>
          <p:nvPr/>
        </p:nvSpPr>
        <p:spPr>
          <a:xfrm>
            <a:off x="6080919" y="5648669"/>
            <a:ext cx="4058489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6 x 4 = 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796E46-5D34-BFC6-541B-5ABD95B50882}"/>
              </a:ext>
            </a:extLst>
          </p:cNvPr>
          <p:cNvSpPr/>
          <p:nvPr/>
        </p:nvSpPr>
        <p:spPr>
          <a:xfrm>
            <a:off x="9739771" y="4957345"/>
            <a:ext cx="799274" cy="484671"/>
          </a:xfrm>
          <a:prstGeom prst="rect">
            <a:avLst/>
          </a:prstGeom>
          <a:solidFill>
            <a:srgbClr val="F8D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712788" y="167414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b) Hoàn thành bảng nhân 6, bảng chia 6.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90596"/>
              </p:ext>
            </p:extLst>
          </p:nvPr>
        </p:nvGraphicFramePr>
        <p:xfrm>
          <a:off x="3275718" y="990826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nhân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x 1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x 2 =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x 3 = 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x 4 =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x 5 =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x 6 =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x 7 =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x 8 = 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x 9 = 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x 10 = 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CB046-0463-9720-06F7-FC4704C63867}"/>
              </a:ext>
            </a:extLst>
          </p:cNvPr>
          <p:cNvSpPr/>
          <p:nvPr/>
        </p:nvSpPr>
        <p:spPr>
          <a:xfrm>
            <a:off x="4506849" y="15338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9035FA-69CC-23A7-B7D1-4129533A2248}"/>
              </a:ext>
            </a:extLst>
          </p:cNvPr>
          <p:cNvSpPr/>
          <p:nvPr/>
        </p:nvSpPr>
        <p:spPr>
          <a:xfrm>
            <a:off x="4522615" y="204529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6E5E88-BB5E-5C81-720C-96B31EF2C65E}"/>
              </a:ext>
            </a:extLst>
          </p:cNvPr>
          <p:cNvSpPr/>
          <p:nvPr/>
        </p:nvSpPr>
        <p:spPr>
          <a:xfrm>
            <a:off x="4580419" y="259183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F0C595-EECD-E342-8582-49B294EE391E}"/>
              </a:ext>
            </a:extLst>
          </p:cNvPr>
          <p:cNvSpPr/>
          <p:nvPr/>
        </p:nvSpPr>
        <p:spPr>
          <a:xfrm>
            <a:off x="4543627" y="309107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A6E997-E553-1AB4-0F5E-787D8F7DD4A3}"/>
              </a:ext>
            </a:extLst>
          </p:cNvPr>
          <p:cNvSpPr/>
          <p:nvPr/>
        </p:nvSpPr>
        <p:spPr>
          <a:xfrm>
            <a:off x="4538367" y="360608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B73100-FE96-ADC6-9DBF-E0B92C3D5DEC}"/>
              </a:ext>
            </a:extLst>
          </p:cNvPr>
          <p:cNvSpPr/>
          <p:nvPr/>
        </p:nvSpPr>
        <p:spPr>
          <a:xfrm>
            <a:off x="4517341" y="413685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4A2A754-7847-900C-0875-E681BDF9BDDA}"/>
              </a:ext>
            </a:extLst>
          </p:cNvPr>
          <p:cNvSpPr/>
          <p:nvPr/>
        </p:nvSpPr>
        <p:spPr>
          <a:xfrm>
            <a:off x="4512081" y="463609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8C84CE-CC2F-D693-2CAD-6EC4F0378B0D}"/>
              </a:ext>
            </a:extLst>
          </p:cNvPr>
          <p:cNvSpPr/>
          <p:nvPr/>
        </p:nvSpPr>
        <p:spPr>
          <a:xfrm>
            <a:off x="4522587" y="515110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E824E42-F929-E44F-25E3-4C1B2A65C063}"/>
              </a:ext>
            </a:extLst>
          </p:cNvPr>
          <p:cNvSpPr/>
          <p:nvPr/>
        </p:nvSpPr>
        <p:spPr>
          <a:xfrm>
            <a:off x="4548859" y="568187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FB5BE9-DF6A-FEB7-6968-15B5132D1EC6}"/>
              </a:ext>
            </a:extLst>
          </p:cNvPr>
          <p:cNvSpPr/>
          <p:nvPr/>
        </p:nvSpPr>
        <p:spPr>
          <a:xfrm>
            <a:off x="4717025" y="619688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8EF5F3AC-9531-086B-D78A-B25F96381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12472"/>
              </p:ext>
            </p:extLst>
          </p:nvPr>
        </p:nvGraphicFramePr>
        <p:xfrm>
          <a:off x="6645737" y="990826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chia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6 : 6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12 : 6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18 : 6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24 : 6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30 : 6 =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36 : 6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42 : 6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48 : 6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54 : 6 =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60 : 6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64A5A98-44D0-0900-D2A4-0AB29E647A7B}"/>
              </a:ext>
            </a:extLst>
          </p:cNvPr>
          <p:cNvSpPr/>
          <p:nvPr/>
        </p:nvSpPr>
        <p:spPr>
          <a:xfrm>
            <a:off x="7806108" y="154507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7F0A5B7-0DA4-C6B0-FE1D-D74EA7F917F5}"/>
              </a:ext>
            </a:extLst>
          </p:cNvPr>
          <p:cNvSpPr/>
          <p:nvPr/>
        </p:nvSpPr>
        <p:spPr>
          <a:xfrm>
            <a:off x="7995300" y="205654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8CFF689-F391-D6F1-E8BF-270558E3963E}"/>
              </a:ext>
            </a:extLst>
          </p:cNvPr>
          <p:cNvSpPr/>
          <p:nvPr/>
        </p:nvSpPr>
        <p:spPr>
          <a:xfrm>
            <a:off x="8005806" y="2618850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A6E112-021F-7683-1C0B-2D695D6BB84D}"/>
              </a:ext>
            </a:extLst>
          </p:cNvPr>
          <p:cNvSpPr/>
          <p:nvPr/>
        </p:nvSpPr>
        <p:spPr>
          <a:xfrm>
            <a:off x="7984780" y="310232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9847C7B-3168-4179-BEE8-FE3B6061F0BA}"/>
              </a:ext>
            </a:extLst>
          </p:cNvPr>
          <p:cNvSpPr/>
          <p:nvPr/>
        </p:nvSpPr>
        <p:spPr>
          <a:xfrm>
            <a:off x="7979520" y="361733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1A23E3-15B7-CF68-77DE-4F16598A331B}"/>
              </a:ext>
            </a:extLst>
          </p:cNvPr>
          <p:cNvSpPr/>
          <p:nvPr/>
        </p:nvSpPr>
        <p:spPr>
          <a:xfrm>
            <a:off x="7990026" y="416387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C88CED-DE01-7F51-B64A-231E07AFF876}"/>
              </a:ext>
            </a:extLst>
          </p:cNvPr>
          <p:cNvSpPr/>
          <p:nvPr/>
        </p:nvSpPr>
        <p:spPr>
          <a:xfrm>
            <a:off x="7984766" y="466311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F34E66B-366A-52D7-63AB-B3901BCE123A}"/>
              </a:ext>
            </a:extLst>
          </p:cNvPr>
          <p:cNvSpPr/>
          <p:nvPr/>
        </p:nvSpPr>
        <p:spPr>
          <a:xfrm>
            <a:off x="7995272" y="51781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01FA517-7C8D-399B-15C5-66F8631457D8}"/>
              </a:ext>
            </a:extLst>
          </p:cNvPr>
          <p:cNvSpPr/>
          <p:nvPr/>
        </p:nvSpPr>
        <p:spPr>
          <a:xfrm>
            <a:off x="7990012" y="570889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7229AB-AA64-9EBB-FB47-6C349DF3DBE7}"/>
              </a:ext>
            </a:extLst>
          </p:cNvPr>
          <p:cNvSpPr/>
          <p:nvPr/>
        </p:nvSpPr>
        <p:spPr>
          <a:xfrm>
            <a:off x="8016284" y="622390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B6C9D-4B3C-CE35-0C0D-AD1100FBB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47579" r="58578" b="24419"/>
          <a:stretch/>
        </p:blipFill>
        <p:spPr>
          <a:xfrm>
            <a:off x="0" y="3360953"/>
            <a:ext cx="2900855" cy="35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-311150"/>
            <a:ext cx="9069388" cy="1314450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551132"/>
              </p:ext>
            </p:extLst>
          </p:nvPr>
        </p:nvGraphicFramePr>
        <p:xfrm>
          <a:off x="581083" y="1003823"/>
          <a:ext cx="5166394" cy="559116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583197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2583197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Bảng nhân 6</a:t>
                      </a:r>
                    </a:p>
                  </a:txBody>
                  <a:tcPr marL="126573" marR="126573" marT="63286" marB="6328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1 = 6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6 = 36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6 x 2 = 12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7 = 42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6 x 3 = 18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8 = 48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4 = 24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9 = 54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5 = 30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x 10 = 60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85277" y="670486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để kiểm tra kết quả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B8ADD71-7A98-708F-4C9F-3AB9DF13B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763653"/>
              </p:ext>
            </p:extLst>
          </p:nvPr>
        </p:nvGraphicFramePr>
        <p:xfrm>
          <a:off x="6414361" y="1003823"/>
          <a:ext cx="5166394" cy="559116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583197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2583197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Bảng chia 6</a:t>
                      </a:r>
                    </a:p>
                  </a:txBody>
                  <a:tcPr marL="126573" marR="126573" marT="63286" marB="6328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 : 6 = 1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36 : 6 = 6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12 : 6 = 2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42 : 6 = 7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600"/>
                        <a:t>18 : 6 = 3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48 : 6 = 8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24 : 6 = 4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54 : 6 = 9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30 : 6 = 5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/>
                        <a:t>60 : 6 = 10</a:t>
                      </a:r>
                    </a:p>
                  </a:txBody>
                  <a:tcPr marL="126573" marR="126573" marT="63286" marB="63286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pic>
        <p:nvPicPr>
          <p:cNvPr id="6" name="Picture 4" descr="Lion Animal Cartoon - Free image on Pixabay">
            <a:extLst>
              <a:ext uri="{FF2B5EF4-FFF2-40B4-BE49-F238E27FC236}">
                <a16:creationId xmlns:a16="http://schemas.microsoft.com/office/drawing/2014/main" id="{78D2804E-85F6-9F5D-D029-F8ED6FB3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46" y="5564492"/>
            <a:ext cx="1053771" cy="1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8BB31-1BC6-400E-012F-4B2AE423E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7" y="1487066"/>
            <a:ext cx="1206319" cy="120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rtoon Stuffed Animals | Clipart library - Free Clipart Images">
            <a:extLst>
              <a:ext uri="{FF2B5EF4-FFF2-40B4-BE49-F238E27FC236}">
                <a16:creationId xmlns:a16="http://schemas.microsoft.com/office/drawing/2014/main" id="{3AEF8F77-E000-28D6-AF71-13DAD833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59" y="4552762"/>
            <a:ext cx="644744" cy="10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Free Clipart: Cartoon Elephant | 14thWarrior">
            <a:extLst>
              <a:ext uri="{FF2B5EF4-FFF2-40B4-BE49-F238E27FC236}">
                <a16:creationId xmlns:a16="http://schemas.microsoft.com/office/drawing/2014/main" id="{D751121A-A8D5-0755-5D6F-2F77BA3F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75" y="3705115"/>
            <a:ext cx="974942" cy="8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lip Art: Cartoon Tiger Animal Xmas Christmas  - Clipart library ">
            <a:extLst>
              <a:ext uri="{FF2B5EF4-FFF2-40B4-BE49-F238E27FC236}">
                <a16:creationId xmlns:a16="http://schemas.microsoft.com/office/drawing/2014/main" id="{552C0E59-18AC-2AB4-EB5D-765AE60F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74" y="2582307"/>
            <a:ext cx="627281" cy="99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ctor clip art of seal">
            <a:extLst>
              <a:ext uri="{FF2B5EF4-FFF2-40B4-BE49-F238E27FC236}">
                <a16:creationId xmlns:a16="http://schemas.microsoft.com/office/drawing/2014/main" id="{58B5D427-7296-F3D6-AAF2-D243245E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06" y="1710083"/>
            <a:ext cx="798618" cy="7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Vector clip art of bear having a laugh">
            <a:extLst>
              <a:ext uri="{FF2B5EF4-FFF2-40B4-BE49-F238E27FC236}">
                <a16:creationId xmlns:a16="http://schemas.microsoft.com/office/drawing/2014/main" id="{A6E1B33C-9AEF-824B-39C1-72DA2878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99" y="2770589"/>
            <a:ext cx="731617" cy="8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Illustration of fat yellow bird">
            <a:extLst>
              <a:ext uri="{FF2B5EF4-FFF2-40B4-BE49-F238E27FC236}">
                <a16:creationId xmlns:a16="http://schemas.microsoft.com/office/drawing/2014/main" id="{A8F2C042-449B-C95E-8D10-417D9F7E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85" y="3643725"/>
            <a:ext cx="810861" cy="90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artoon image of an ant">
            <a:extLst>
              <a:ext uri="{FF2B5EF4-FFF2-40B4-BE49-F238E27FC236}">
                <a16:creationId xmlns:a16="http://schemas.microsoft.com/office/drawing/2014/main" id="{C9B619A9-3A1E-7857-AAD4-809402A9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51" y="5647616"/>
            <a:ext cx="832678" cy="90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reen Turtle Illustration">
            <a:extLst>
              <a:ext uri="{FF2B5EF4-FFF2-40B4-BE49-F238E27FC236}">
                <a16:creationId xmlns:a16="http://schemas.microsoft.com/office/drawing/2014/main" id="{395544C4-5A55-63B8-DFB6-452710E4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23" y="4629160"/>
            <a:ext cx="641184" cy="10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lossy cherry fruit">
            <a:extLst>
              <a:ext uri="{FF2B5EF4-FFF2-40B4-BE49-F238E27FC236}">
                <a16:creationId xmlns:a16="http://schemas.microsoft.com/office/drawing/2014/main" id="{70B4A916-09FB-2477-03D0-10F867AD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60" y="1302219"/>
            <a:ext cx="1187838" cy="13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trawberry fruit image">
            <a:extLst>
              <a:ext uri="{FF2B5EF4-FFF2-40B4-BE49-F238E27FC236}">
                <a16:creationId xmlns:a16="http://schemas.microsoft.com/office/drawing/2014/main" id="{F6E7BE64-0856-8236-3D42-810FE9D23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" b="84600" l="10000" r="9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72"/>
          <a:stretch/>
        </p:blipFill>
        <p:spPr bwMode="auto">
          <a:xfrm>
            <a:off x="10614960" y="2745419"/>
            <a:ext cx="841148" cy="7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paya fruit">
            <a:extLst>
              <a:ext uri="{FF2B5EF4-FFF2-40B4-BE49-F238E27FC236}">
                <a16:creationId xmlns:a16="http://schemas.microsoft.com/office/drawing/2014/main" id="{36B09261-E699-4F3D-D271-4147C6E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69" y="2797365"/>
            <a:ext cx="882983" cy="7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Banana fruit clip art graphics">
            <a:extLst>
              <a:ext uri="{FF2B5EF4-FFF2-40B4-BE49-F238E27FC236}">
                <a16:creationId xmlns:a16="http://schemas.microsoft.com/office/drawing/2014/main" id="{F428EEEC-EF55-65A2-6125-46FF73E5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167" y="3635730"/>
            <a:ext cx="973609" cy="8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Watermelon fruit icon vector illustration">
            <a:extLst>
              <a:ext uri="{FF2B5EF4-FFF2-40B4-BE49-F238E27FC236}">
                <a16:creationId xmlns:a16="http://schemas.microsoft.com/office/drawing/2014/main" id="{4C9CAE0B-3982-36A5-0C0B-683287B5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413" y="4936367"/>
            <a:ext cx="758242" cy="4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Vector graphics of red apple fruit icon">
            <a:extLst>
              <a:ext uri="{FF2B5EF4-FFF2-40B4-BE49-F238E27FC236}">
                <a16:creationId xmlns:a16="http://schemas.microsoft.com/office/drawing/2014/main" id="{4E8F7E55-1D11-34F6-CB6B-DC8179CC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69" y="3802226"/>
            <a:ext cx="676983" cy="7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Mango fruit vector image">
            <a:extLst>
              <a:ext uri="{FF2B5EF4-FFF2-40B4-BE49-F238E27FC236}">
                <a16:creationId xmlns:a16="http://schemas.microsoft.com/office/drawing/2014/main" id="{D32F9E7D-4D8D-18EF-80CB-09DADCD3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07" y="4658754"/>
            <a:ext cx="1184489" cy="8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each fruit vector clip art">
            <a:extLst>
              <a:ext uri="{FF2B5EF4-FFF2-40B4-BE49-F238E27FC236}">
                <a16:creationId xmlns:a16="http://schemas.microsoft.com/office/drawing/2014/main" id="{228DF529-5BA2-6F46-B0B5-699A0CE1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167" y="5675866"/>
            <a:ext cx="846254" cy="83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ssion fruit">
            <a:extLst>
              <a:ext uri="{FF2B5EF4-FFF2-40B4-BE49-F238E27FC236}">
                <a16:creationId xmlns:a16="http://schemas.microsoft.com/office/drawing/2014/main" id="{703CA633-67B9-2673-4428-3933A80D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69" y="5742801"/>
            <a:ext cx="739635" cy="7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Kiwi fruit and half">
            <a:extLst>
              <a:ext uri="{FF2B5EF4-FFF2-40B4-BE49-F238E27FC236}">
                <a16:creationId xmlns:a16="http://schemas.microsoft.com/office/drawing/2014/main" id="{E39546E5-C353-F691-5DF7-FAC5B397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56" y="1813269"/>
            <a:ext cx="1119996" cy="82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Tính nhẩm.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1298553" y="1881377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9190B-EBDE-B114-3E17-6909DEB3A386}"/>
              </a:ext>
            </a:extLst>
          </p:cNvPr>
          <p:cNvSpPr txBox="1"/>
          <p:nvPr/>
        </p:nvSpPr>
        <p:spPr>
          <a:xfrm>
            <a:off x="1970064" y="1874860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C2316-E738-E1D8-8AAF-C8574B381333}"/>
              </a:ext>
            </a:extLst>
          </p:cNvPr>
          <p:cNvSpPr txBox="1"/>
          <p:nvPr/>
        </p:nvSpPr>
        <p:spPr>
          <a:xfrm>
            <a:off x="1970064" y="2611137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67C3E-27A0-2F7F-F2CD-83A5E405D83C}"/>
              </a:ext>
            </a:extLst>
          </p:cNvPr>
          <p:cNvSpPr txBox="1"/>
          <p:nvPr/>
        </p:nvSpPr>
        <p:spPr>
          <a:xfrm>
            <a:off x="1970064" y="3347414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2B732-B9FD-4C4A-38D5-22CC4090A344}"/>
              </a:ext>
            </a:extLst>
          </p:cNvPr>
          <p:cNvSpPr txBox="1"/>
          <p:nvPr/>
        </p:nvSpPr>
        <p:spPr>
          <a:xfrm>
            <a:off x="5864143" y="1889389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12 :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AF50C-EB50-EBFC-A7FB-8DD0150017D3}"/>
              </a:ext>
            </a:extLst>
          </p:cNvPr>
          <p:cNvSpPr txBox="1"/>
          <p:nvPr/>
        </p:nvSpPr>
        <p:spPr>
          <a:xfrm>
            <a:off x="5864143" y="2625666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18 :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49535-C31B-9102-45D7-5F52BEBDFCCF}"/>
              </a:ext>
            </a:extLst>
          </p:cNvPr>
          <p:cNvSpPr txBox="1"/>
          <p:nvPr/>
        </p:nvSpPr>
        <p:spPr>
          <a:xfrm>
            <a:off x="5864143" y="3361943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48 :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41730-158C-C9F6-BA64-65FA0981217C}"/>
              </a:ext>
            </a:extLst>
          </p:cNvPr>
          <p:cNvSpPr txBox="1"/>
          <p:nvPr/>
        </p:nvSpPr>
        <p:spPr>
          <a:xfrm>
            <a:off x="9632101" y="1889389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39B8B-C506-0E98-25C6-308EC9C8B695}"/>
              </a:ext>
            </a:extLst>
          </p:cNvPr>
          <p:cNvSpPr txBox="1"/>
          <p:nvPr/>
        </p:nvSpPr>
        <p:spPr>
          <a:xfrm>
            <a:off x="9632101" y="2625666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: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67BFD-8212-D762-45F8-60EA61FC807F}"/>
              </a:ext>
            </a:extLst>
          </p:cNvPr>
          <p:cNvSpPr txBox="1"/>
          <p:nvPr/>
        </p:nvSpPr>
        <p:spPr>
          <a:xfrm>
            <a:off x="9632101" y="3361943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B33486-549B-2385-30D1-A3BC01A6B015}"/>
              </a:ext>
            </a:extLst>
          </p:cNvPr>
          <p:cNvSpPr txBox="1"/>
          <p:nvPr/>
        </p:nvSpPr>
        <p:spPr>
          <a:xfrm>
            <a:off x="5319070" y="1895906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58DF6-336E-742F-0D4D-150958B19F62}"/>
              </a:ext>
            </a:extLst>
          </p:cNvPr>
          <p:cNvSpPr txBox="1"/>
          <p:nvPr/>
        </p:nvSpPr>
        <p:spPr>
          <a:xfrm>
            <a:off x="9071263" y="1881377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" y="8483"/>
            <a:ext cx="12161838" cy="68410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27322" y="1082027"/>
            <a:ext cx="4438950" cy="4438950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34688" y="1648880"/>
            <a:ext cx="3312224" cy="3312224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85568" y="1648879"/>
            <a:ext cx="3106114" cy="3106114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75" y="206135"/>
            <a:ext cx="1179624" cy="777098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57385" y="6986508"/>
            <a:ext cx="208906" cy="2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6 x 1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33279" y="518602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782022" y="516779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747645" y="5176926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6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56390" y="5154704"/>
            <a:ext cx="4638914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7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212454" y="892296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= 6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6 x 4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33279" y="518602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782022" y="516779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747645" y="5176926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24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56390" y="5154704"/>
            <a:ext cx="4638914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20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178383" y="940864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6 x 6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573626" y="5314150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91565" y="5327239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887992" y="5305053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36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165933" y="5314150"/>
            <a:ext cx="3107189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30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3949675" y="923512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6 = 36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12 : 6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33279" y="518602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782022" y="516779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747645" y="5176926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2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56390" y="5154704"/>
            <a:ext cx="4638914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6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111762" y="983233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6 = 2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1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18 : 6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573626" y="5314150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91565" y="5327239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887992" y="5305053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3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165933" y="5314150"/>
            <a:ext cx="3107189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6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3949675" y="929654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6 = 3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48 : 6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573626" y="5314150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91565" y="5327239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887992" y="5305053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8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165933" y="5314150"/>
            <a:ext cx="3107189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9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3949675" y="939126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: 6 = 8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6 x 5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33279" y="518602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782022" y="516779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747645" y="5176926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30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56390" y="5154704"/>
            <a:ext cx="4638914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20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111760" y="961102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5 = 30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30 : 6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33279" y="518602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782022" y="5167793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747645" y="5176926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5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56390" y="5154704"/>
            <a:ext cx="4638914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4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111760" y="940864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kern="120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itchFamily="34" charset="0"/>
              </a:rPr>
              <a:t>30 : 6 </a:t>
            </a: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9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7D31F11-55BC-0F0D-7B8B-4796B88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9"/>
            <a:ext cx="12172716" cy="6847153"/>
          </a:xfrm>
          <a:prstGeom prst="rect">
            <a:avLst/>
          </a:prstGeom>
          <a:solidFill>
            <a:srgbClr val="13266C"/>
          </a:solidFill>
        </p:spPr>
      </p:pic>
      <p:sp>
        <p:nvSpPr>
          <p:cNvPr id="14" name="chính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03271" y="702220"/>
            <a:ext cx="10075904" cy="12488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D2063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698611" y="983233"/>
            <a:ext cx="282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?</a:t>
            </a:r>
            <a:endParaRPr lang="en-US" sz="4800" b="1" kern="1200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573626" y="5314150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kern="120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91565" y="5327239"/>
            <a:ext cx="4397153" cy="79791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endParaRPr lang="en-US" sz="1795" b="1" kern="1200" dirty="0">
              <a:solidFill>
                <a:srgbClr val="E7E6E6">
                  <a:lumMod val="1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887992" y="5305053"/>
            <a:ext cx="3895141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6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165933" y="5314150"/>
            <a:ext cx="3107189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>
                <a:prstClr val="white"/>
              </a:buClr>
            </a:pPr>
            <a:r>
              <a:rPr lang="en-US" sz="4788" b="1" kern="120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8</a:t>
            </a:r>
            <a:endParaRPr lang="en-US" sz="4788" b="1" kern="12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870206"/>
            <a:ext cx="486157" cy="486157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61839" y="1483518"/>
            <a:ext cx="486157" cy="486157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077508"/>
            <a:ext cx="486157" cy="486157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2716" y="2632388"/>
            <a:ext cx="486157" cy="4861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C28C9-0D29-5DF9-E2BD-8B94FDAB6405}"/>
              </a:ext>
            </a:extLst>
          </p:cNvPr>
          <p:cNvSpPr/>
          <p:nvPr/>
        </p:nvSpPr>
        <p:spPr>
          <a:xfrm>
            <a:off x="4172064" y="849361"/>
            <a:ext cx="3938317" cy="830997"/>
          </a:xfrm>
          <a:prstGeom prst="rect">
            <a:avLst/>
          </a:prstGeom>
          <a:solidFill>
            <a:srgbClr val="132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95CF7-20AB-91BA-5CAC-B1EC5963C9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715" y="206135"/>
            <a:ext cx="1179624" cy="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repeatCount="400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4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" y="8483"/>
            <a:ext cx="12161838" cy="68410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21" t="2522" r="4267" b="4368"/>
          <a:stretch>
            <a:fillRect/>
          </a:stretch>
        </p:blipFill>
        <p:spPr>
          <a:xfrm>
            <a:off x="3827322" y="1082027"/>
            <a:ext cx="4438950" cy="4438950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34688" y="1648880"/>
            <a:ext cx="3312224" cy="3312224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85568" y="1648879"/>
            <a:ext cx="3106114" cy="3106114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75" y="206135"/>
            <a:ext cx="1179624" cy="777098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57385" y="6986508"/>
            <a:ext cx="208906" cy="208906"/>
          </a:xfrm>
          <a:prstGeom prst="rect">
            <a:avLst/>
          </a:prstGeom>
        </p:spPr>
      </p:pic>
      <p:pic>
        <p:nvPicPr>
          <p:cNvPr id="2050" name="Picture 2" descr="Ai là triệu thú bản Mỹ tìm ra người thắng giải thưởng hơn 23 tỷ đồng">
            <a:extLst>
              <a:ext uri="{FF2B5EF4-FFF2-40B4-BE49-F238E27FC236}">
                <a16:creationId xmlns:a16="http://schemas.microsoft.com/office/drawing/2014/main" id="{0E0DB0CC-EE0E-912F-BF66-6DECC54E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50" y="2287042"/>
            <a:ext cx="61531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7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Tính nhẩm.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993755" y="1881377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9190B-EBDE-B114-3E17-6909DEB3A386}"/>
              </a:ext>
            </a:extLst>
          </p:cNvPr>
          <p:cNvSpPr txBox="1"/>
          <p:nvPr/>
        </p:nvSpPr>
        <p:spPr>
          <a:xfrm>
            <a:off x="1665266" y="1874860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1 =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C2316-E738-E1D8-8AAF-C8574B381333}"/>
              </a:ext>
            </a:extLst>
          </p:cNvPr>
          <p:cNvSpPr txBox="1"/>
          <p:nvPr/>
        </p:nvSpPr>
        <p:spPr>
          <a:xfrm>
            <a:off x="1665266" y="2611137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4 =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67C3E-27A0-2F7F-F2CD-83A5E405D83C}"/>
              </a:ext>
            </a:extLst>
          </p:cNvPr>
          <p:cNvSpPr txBox="1"/>
          <p:nvPr/>
        </p:nvSpPr>
        <p:spPr>
          <a:xfrm>
            <a:off x="1665266" y="3347414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6 = 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2B732-B9FD-4C4A-38D5-22CC4090A344}"/>
              </a:ext>
            </a:extLst>
          </p:cNvPr>
          <p:cNvSpPr txBox="1"/>
          <p:nvPr/>
        </p:nvSpPr>
        <p:spPr>
          <a:xfrm>
            <a:off x="5559345" y="1889389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12 : 6 =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AF50C-EB50-EBFC-A7FB-8DD0150017D3}"/>
              </a:ext>
            </a:extLst>
          </p:cNvPr>
          <p:cNvSpPr txBox="1"/>
          <p:nvPr/>
        </p:nvSpPr>
        <p:spPr>
          <a:xfrm>
            <a:off x="5559345" y="2625666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18 : 6 =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49535-C31B-9102-45D7-5F52BEBDFCCF}"/>
              </a:ext>
            </a:extLst>
          </p:cNvPr>
          <p:cNvSpPr txBox="1"/>
          <p:nvPr/>
        </p:nvSpPr>
        <p:spPr>
          <a:xfrm>
            <a:off x="5559345" y="3361943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48 : 6 =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41730-158C-C9F6-BA64-65FA0981217C}"/>
              </a:ext>
            </a:extLst>
          </p:cNvPr>
          <p:cNvSpPr txBox="1"/>
          <p:nvPr/>
        </p:nvSpPr>
        <p:spPr>
          <a:xfrm>
            <a:off x="9327303" y="1889389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 x 5 = 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C39B8B-C506-0E98-25C6-308EC9C8B695}"/>
              </a:ext>
            </a:extLst>
          </p:cNvPr>
          <p:cNvSpPr txBox="1"/>
          <p:nvPr/>
        </p:nvSpPr>
        <p:spPr>
          <a:xfrm>
            <a:off x="9327303" y="2625666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: 6 =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867BFD-8212-D762-45F8-60EA61FC807F}"/>
              </a:ext>
            </a:extLst>
          </p:cNvPr>
          <p:cNvSpPr txBox="1"/>
          <p:nvPr/>
        </p:nvSpPr>
        <p:spPr>
          <a:xfrm>
            <a:off x="9327303" y="3361943"/>
            <a:ext cx="24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30 : 5 = 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B33486-549B-2385-30D1-A3BC01A6B015}"/>
              </a:ext>
            </a:extLst>
          </p:cNvPr>
          <p:cNvSpPr txBox="1"/>
          <p:nvPr/>
        </p:nvSpPr>
        <p:spPr>
          <a:xfrm>
            <a:off x="5014272" y="1895906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58DF6-336E-742F-0D4D-150958B19F62}"/>
              </a:ext>
            </a:extLst>
          </p:cNvPr>
          <p:cNvSpPr txBox="1"/>
          <p:nvPr/>
        </p:nvSpPr>
        <p:spPr>
          <a:xfrm>
            <a:off x="8766465" y="1881377"/>
            <a:ext cx="78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E5CB4E-4A72-33FB-1791-7A9E94725FB3}"/>
              </a:ext>
            </a:extLst>
          </p:cNvPr>
          <p:cNvSpPr/>
          <p:nvPr/>
        </p:nvSpPr>
        <p:spPr>
          <a:xfrm>
            <a:off x="9127960" y="1556085"/>
            <a:ext cx="2610991" cy="272608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489A7C-8827-BAF8-6E77-FB5FD242D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947" y="1181828"/>
            <a:ext cx="2134100" cy="119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78BA3-4B93-FF0F-89C6-61802EBE4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915" y="2246698"/>
            <a:ext cx="2043772" cy="118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FC6DF-8747-C179-CE4E-6D58667F3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516" y="4499366"/>
            <a:ext cx="2143429" cy="119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5923F-025C-DD5D-0019-15ACC24C6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516" y="3329226"/>
            <a:ext cx="2212571" cy="124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112906-6B50-B4E2-10C0-B68016F3B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706" y="5758933"/>
            <a:ext cx="2201048" cy="114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477076" y="332891"/>
            <a:ext cx="11207686" cy="914400"/>
            <a:chOff x="842010" y="518160"/>
            <a:chExt cx="11207686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10293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Hai phép tính nào dưới đây có cùng kết quả?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FF75396-689F-3C0D-1166-8A362596420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60" t="27493" r="27378" b="20860"/>
          <a:stretch/>
        </p:blipFill>
        <p:spPr>
          <a:xfrm>
            <a:off x="7936678" y="1149934"/>
            <a:ext cx="2095857" cy="5708065"/>
          </a:xfrm>
          <a:prstGeom prst="rect">
            <a:avLst/>
          </a:prstGeom>
        </p:spPr>
      </p:pic>
      <p:pic>
        <p:nvPicPr>
          <p:cNvPr id="3074" name="Picture 2" descr="Pencil Clip Art at Clipart library - vector clip art online, royalty ">
            <a:extLst>
              <a:ext uri="{FF2B5EF4-FFF2-40B4-BE49-F238E27FC236}">
                <a16:creationId xmlns:a16="http://schemas.microsoft.com/office/drawing/2014/main" id="{BECF24C5-24E6-779C-D6EB-70AAB1C4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2" y="2855126"/>
            <a:ext cx="833453" cy="8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23FE98-239D-1F93-7B17-2D9C5D1EBCC7}"/>
              </a:ext>
            </a:extLst>
          </p:cNvPr>
          <p:cNvSpPr txBox="1"/>
          <p:nvPr/>
        </p:nvSpPr>
        <p:spPr>
          <a:xfrm>
            <a:off x="1895972" y="1473100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FC69B6-64E6-4914-9478-D95D801655DB}"/>
              </a:ext>
            </a:extLst>
          </p:cNvPr>
          <p:cNvSpPr txBox="1"/>
          <p:nvPr/>
        </p:nvSpPr>
        <p:spPr>
          <a:xfrm>
            <a:off x="1664182" y="2498505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18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C9AFF1-91A8-D68D-4293-93C65E6FDE53}"/>
              </a:ext>
            </a:extLst>
          </p:cNvPr>
          <p:cNvSpPr txBox="1"/>
          <p:nvPr/>
        </p:nvSpPr>
        <p:spPr>
          <a:xfrm>
            <a:off x="1727041" y="3463851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3BC805-C80F-F058-791D-C69E25CD5F25}"/>
              </a:ext>
            </a:extLst>
          </p:cNvPr>
          <p:cNvSpPr txBox="1"/>
          <p:nvPr/>
        </p:nvSpPr>
        <p:spPr>
          <a:xfrm>
            <a:off x="1729491" y="4691318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BA8C3B-AF1A-A544-DD7A-DE10BA140967}"/>
              </a:ext>
            </a:extLst>
          </p:cNvPr>
          <p:cNvSpPr txBox="1"/>
          <p:nvPr/>
        </p:nvSpPr>
        <p:spPr>
          <a:xfrm>
            <a:off x="1432391" y="5796007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30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33D65-E4FF-CF98-3F05-D1CA31548405}"/>
              </a:ext>
            </a:extLst>
          </p:cNvPr>
          <p:cNvSpPr txBox="1"/>
          <p:nvPr/>
        </p:nvSpPr>
        <p:spPr>
          <a:xfrm>
            <a:off x="9941604" y="1341887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5BCF59-22B0-6D0F-2F41-E6C68669873F}"/>
              </a:ext>
            </a:extLst>
          </p:cNvPr>
          <p:cNvSpPr txBox="1"/>
          <p:nvPr/>
        </p:nvSpPr>
        <p:spPr>
          <a:xfrm>
            <a:off x="9941604" y="2414590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515872-8F4D-BE77-8F0C-A0546B5EF498}"/>
              </a:ext>
            </a:extLst>
          </p:cNvPr>
          <p:cNvSpPr txBox="1"/>
          <p:nvPr/>
        </p:nvSpPr>
        <p:spPr>
          <a:xfrm>
            <a:off x="9941604" y="3537388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1EA1F6-B792-0A13-976D-3507D0872199}"/>
              </a:ext>
            </a:extLst>
          </p:cNvPr>
          <p:cNvSpPr txBox="1"/>
          <p:nvPr/>
        </p:nvSpPr>
        <p:spPr>
          <a:xfrm>
            <a:off x="9941604" y="4654654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11DFC3-273F-4F17-A9E3-BD0B2BFC446D}"/>
              </a:ext>
            </a:extLst>
          </p:cNvPr>
          <p:cNvSpPr txBox="1"/>
          <p:nvPr/>
        </p:nvSpPr>
        <p:spPr>
          <a:xfrm>
            <a:off x="9941604" y="5778747"/>
            <a:ext cx="69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AAEFF8-F9DF-E94A-D7B9-56A37C2855BA}"/>
              </a:ext>
            </a:extLst>
          </p:cNvPr>
          <p:cNvCxnSpPr/>
          <p:nvPr/>
        </p:nvCxnSpPr>
        <p:spPr>
          <a:xfrm>
            <a:off x="3985062" y="1852544"/>
            <a:ext cx="4181476" cy="20257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513365F-6FCB-6986-0FB2-5D2F2B2BB06D}"/>
              </a:ext>
            </a:extLst>
          </p:cNvPr>
          <p:cNvCxnSpPr>
            <a:cxnSpLocks/>
          </p:cNvCxnSpPr>
          <p:nvPr/>
        </p:nvCxnSpPr>
        <p:spPr>
          <a:xfrm flipV="1">
            <a:off x="3981874" y="1665052"/>
            <a:ext cx="4262914" cy="12869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A5D503-86EE-0868-F6F9-BFF3225959B6}"/>
              </a:ext>
            </a:extLst>
          </p:cNvPr>
          <p:cNvCxnSpPr>
            <a:cxnSpLocks/>
          </p:cNvCxnSpPr>
          <p:nvPr/>
        </p:nvCxnSpPr>
        <p:spPr>
          <a:xfrm>
            <a:off x="4206615" y="4058679"/>
            <a:ext cx="3997454" cy="207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983259-D0DF-EDBD-131F-CF52ECC68EA8}"/>
              </a:ext>
            </a:extLst>
          </p:cNvPr>
          <p:cNvCxnSpPr>
            <a:cxnSpLocks/>
          </p:cNvCxnSpPr>
          <p:nvPr/>
        </p:nvCxnSpPr>
        <p:spPr>
          <a:xfrm flipV="1">
            <a:off x="3981874" y="2799321"/>
            <a:ext cx="4262914" cy="23385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623A707-7FE7-7AC6-162A-7F2A0E847B8E}"/>
              </a:ext>
            </a:extLst>
          </p:cNvPr>
          <p:cNvCxnSpPr>
            <a:cxnSpLocks/>
          </p:cNvCxnSpPr>
          <p:nvPr/>
        </p:nvCxnSpPr>
        <p:spPr>
          <a:xfrm flipV="1">
            <a:off x="4073885" y="5029834"/>
            <a:ext cx="4170903" cy="11692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D0487D72-60B1-C5D1-4076-80DF838D3A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15750" y="1251564"/>
            <a:ext cx="1990601" cy="15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1" y="2111967"/>
            <a:ext cx="11403119" cy="2330000"/>
          </a:xfrm>
        </p:spPr>
        <p:txBody>
          <a:bodyPr/>
          <a:lstStyle/>
          <a:p>
            <a:r>
              <a:rPr lang="en-US" sz="5400">
                <a:latin typeface="+mj-lt"/>
              </a:rPr>
              <a:t>Lớp 3A có 30 học sinh. Trong hoạt động thảo luận nhóm, cô giáo chia lớp thành 6 nhóm. Hỏi mỗi nhóm sẽ có bao nhiêu bạn?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72852B-0668-40EB-B8B4-7175DA8BB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588" y="1808212"/>
            <a:ext cx="3918661" cy="43324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D0229B-D991-E057-45D2-392F7DB85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5529283" y="3932330"/>
            <a:ext cx="3139959" cy="226451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F0A62D34-92E8-4AB9-BE0A-9DD9BCF101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3513224" y="3383129"/>
            <a:ext cx="2583737" cy="2813715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4E24BF1A-7D38-801B-2B7A-7B384AB066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6080919" y="1735049"/>
            <a:ext cx="2574765" cy="2840515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A3E450E8-AE9E-78FD-1E23-5CBDDB1B53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3529266" y="1735049"/>
            <a:ext cx="3139959" cy="2275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8B4B75-698E-28D4-CFEE-72C43EEBA4A1}"/>
              </a:ext>
            </a:extLst>
          </p:cNvPr>
          <p:cNvSpPr txBox="1"/>
          <p:nvPr/>
        </p:nvSpPr>
        <p:spPr>
          <a:xfrm>
            <a:off x="1160243" y="109407"/>
            <a:ext cx="9841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GAME </a:t>
            </a:r>
          </a:p>
          <a:p>
            <a:pPr algn="ctr"/>
            <a:r>
              <a:rPr lang="en-US" sz="3600" b="1" i="1">
                <a:solidFill>
                  <a:srgbClr val="DE0000"/>
                </a:solidFill>
              </a:rPr>
              <a:t>LẬT MẢNH GHÉP – ĐOÁN TỪ KHOÁ</a:t>
            </a:r>
            <a:endParaRPr lang="en-US" sz="3600" b="1">
              <a:solidFill>
                <a:srgbClr val="DE0000"/>
              </a:solidFill>
            </a:endParaRPr>
          </a:p>
        </p:txBody>
      </p:sp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41026EEC-CD4C-E5BD-26F1-F0B72EA3EC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1324207" y="6019624"/>
            <a:ext cx="837631" cy="8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BE819748-E7C2-2895-6610-44AB37B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/>
          <a:stretch/>
        </p:blipFill>
        <p:spPr>
          <a:xfrm>
            <a:off x="11040816" y="0"/>
            <a:ext cx="1121022" cy="812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7BAA5-0B85-22FB-CD38-62FF8EBA1756}"/>
              </a:ext>
            </a:extLst>
          </p:cNvPr>
          <p:cNvSpPr txBox="1"/>
          <p:nvPr/>
        </p:nvSpPr>
        <p:spPr>
          <a:xfrm>
            <a:off x="3464866" y="1326705"/>
            <a:ext cx="4845174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2 x 6 = ?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9D928AD-16E4-DAC3-421C-A7E927D2A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251804" y="2374163"/>
            <a:ext cx="1271298" cy="838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B7EB3-A185-2DE4-C2E6-34E9654AB5B5}"/>
              </a:ext>
            </a:extLst>
          </p:cNvPr>
          <p:cNvSpPr txBox="1"/>
          <p:nvPr/>
        </p:nvSpPr>
        <p:spPr>
          <a:xfrm>
            <a:off x="2956123" y="3429000"/>
            <a:ext cx="5862660" cy="15696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2 x 6 = 12</a:t>
            </a:r>
          </a:p>
        </p:txBody>
      </p:sp>
    </p:spTree>
    <p:extLst>
      <p:ext uri="{BB962C8B-B14F-4D97-AF65-F5344CB8AC3E}">
        <p14:creationId xmlns:p14="http://schemas.microsoft.com/office/powerpoint/2010/main" val="25786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6A5D180-7BBE-9AB0-BEA1-8BC241CB9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/>
          <a:stretch/>
        </p:blipFill>
        <p:spPr>
          <a:xfrm>
            <a:off x="11312568" y="0"/>
            <a:ext cx="849270" cy="936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2670A-BCF3-EF4D-967C-19005FBA2F2B}"/>
              </a:ext>
            </a:extLst>
          </p:cNvPr>
          <p:cNvSpPr txBox="1"/>
          <p:nvPr/>
        </p:nvSpPr>
        <p:spPr>
          <a:xfrm>
            <a:off x="3464866" y="1326705"/>
            <a:ext cx="4845174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3 x 6 = ?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A205B49-8872-48BC-3CD1-7FA77C649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251804" y="2374163"/>
            <a:ext cx="1271298" cy="838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AC379-654A-9ABF-73A1-48033D24ED72}"/>
              </a:ext>
            </a:extLst>
          </p:cNvPr>
          <p:cNvSpPr txBox="1"/>
          <p:nvPr/>
        </p:nvSpPr>
        <p:spPr>
          <a:xfrm>
            <a:off x="2956123" y="3429000"/>
            <a:ext cx="5862660" cy="15696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3 x 6 = 18</a:t>
            </a:r>
          </a:p>
        </p:txBody>
      </p:sp>
    </p:spTree>
    <p:extLst>
      <p:ext uri="{BB962C8B-B14F-4D97-AF65-F5344CB8AC3E}">
        <p14:creationId xmlns:p14="http://schemas.microsoft.com/office/powerpoint/2010/main" val="271070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63D81CEB-9B7D-CE32-46E1-A07B2C507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0"/>
          <a:stretch/>
        </p:blipFill>
        <p:spPr>
          <a:xfrm>
            <a:off x="11311609" y="0"/>
            <a:ext cx="850229" cy="925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B0C1F-43C7-79B9-34BC-B21E03A6C316}"/>
              </a:ext>
            </a:extLst>
          </p:cNvPr>
          <p:cNvSpPr txBox="1"/>
          <p:nvPr/>
        </p:nvSpPr>
        <p:spPr>
          <a:xfrm>
            <a:off x="3464866" y="1326705"/>
            <a:ext cx="4845174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18 : 3 = ?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CD3E7CE-7855-0E91-E652-3F32EBE7A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251804" y="2374163"/>
            <a:ext cx="1271298" cy="838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0B17F-AE36-49A4-232C-BB2DCBE6809E}"/>
              </a:ext>
            </a:extLst>
          </p:cNvPr>
          <p:cNvSpPr txBox="1"/>
          <p:nvPr/>
        </p:nvSpPr>
        <p:spPr>
          <a:xfrm>
            <a:off x="2956123" y="3429000"/>
            <a:ext cx="5862660" cy="15696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18 : 3 = 6</a:t>
            </a:r>
          </a:p>
        </p:txBody>
      </p:sp>
    </p:spTree>
    <p:extLst>
      <p:ext uri="{BB962C8B-B14F-4D97-AF65-F5344CB8AC3E}">
        <p14:creationId xmlns:p14="http://schemas.microsoft.com/office/powerpoint/2010/main" val="36288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B03D0341-CADB-1E50-E677-A9A716EBC0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5"/>
          <a:stretch/>
        </p:blipFill>
        <p:spPr>
          <a:xfrm>
            <a:off x="10893937" y="0"/>
            <a:ext cx="1267901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BF466-F8C4-CE61-E7C9-A255815D3AAE}"/>
              </a:ext>
            </a:extLst>
          </p:cNvPr>
          <p:cNvSpPr txBox="1"/>
          <p:nvPr/>
        </p:nvSpPr>
        <p:spPr>
          <a:xfrm>
            <a:off x="3464866" y="1326705"/>
            <a:ext cx="4845174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12 : 2 = ?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E191450-0659-B52B-2750-634C1BF42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251804" y="2374163"/>
            <a:ext cx="1271298" cy="838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63128-36B7-1393-8966-26E577F80105}"/>
              </a:ext>
            </a:extLst>
          </p:cNvPr>
          <p:cNvSpPr txBox="1"/>
          <p:nvPr/>
        </p:nvSpPr>
        <p:spPr>
          <a:xfrm>
            <a:off x="2956123" y="3429000"/>
            <a:ext cx="5862660" cy="15696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/>
              <a:t>12 : 2 = 6</a:t>
            </a:r>
          </a:p>
        </p:txBody>
      </p:sp>
    </p:spTree>
    <p:extLst>
      <p:ext uri="{BB962C8B-B14F-4D97-AF65-F5344CB8AC3E}">
        <p14:creationId xmlns:p14="http://schemas.microsoft.com/office/powerpoint/2010/main" val="11620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1845</Words>
  <Application>Microsoft Office PowerPoint</Application>
  <PresentationFormat>Custom</PresentationFormat>
  <Paragraphs>263</Paragraphs>
  <Slides>34</Slides>
  <Notes>28</Notes>
  <HiddenSlides>0</HiddenSlides>
  <MMClips>39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Itim</vt:lpstr>
      <vt:lpstr>Varela Round</vt:lpstr>
      <vt:lpstr>Arial</vt:lpstr>
      <vt:lpstr>HP001 4 hàng</vt:lpstr>
      <vt:lpstr>SVN-Billo</vt:lpstr>
      <vt:lpstr>Calibri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211</cp:revision>
  <dcterms:modified xsi:type="dcterms:W3CDTF">2022-08-09T21:15:54Z</dcterms:modified>
</cp:coreProperties>
</file>