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04" r:id="rId2"/>
    <p:sldId id="300" r:id="rId3"/>
    <p:sldId id="301" r:id="rId4"/>
    <p:sldId id="302" r:id="rId5"/>
    <p:sldId id="303" r:id="rId6"/>
    <p:sldId id="262" r:id="rId7"/>
    <p:sldId id="263" r:id="rId8"/>
    <p:sldId id="264" r:id="rId9"/>
    <p:sldId id="269" r:id="rId10"/>
    <p:sldId id="294" r:id="rId11"/>
    <p:sldId id="270" r:id="rId12"/>
    <p:sldId id="295" r:id="rId13"/>
    <p:sldId id="271" r:id="rId14"/>
    <p:sldId id="296" r:id="rId15"/>
    <p:sldId id="297" r:id="rId16"/>
    <p:sldId id="298" r:id="rId17"/>
    <p:sldId id="268" r:id="rId18"/>
    <p:sldId id="299" r:id="rId19"/>
    <p:sldId id="275" r:id="rId20"/>
    <p:sldId id="290" r:id="rId21"/>
  </p:sldIdLst>
  <p:sldSz cx="12192000" cy="6858000"/>
  <p:notesSz cx="6858000" cy="9144000"/>
  <p:embeddedFontLst>
    <p:embeddedFont>
      <p:font typeface="等线" panose="02010600030101010101" pitchFamily="2" charset="-122"/>
      <p:regular r:id="rId23"/>
    </p:embeddedFont>
    <p:embeddedFont>
      <p:font typeface="Helvetica" panose="020B0604020202020204" pitchFamily="34" charset="0"/>
      <p:regular r:id="rId24"/>
      <p:bold r:id="rId25"/>
      <p:italic r:id="rId26"/>
      <p:boldItalic r:id="rId27"/>
    </p:embeddedFont>
    <p:embeddedFont>
      <p:font typeface="UTM Beautiful Caps" panose="02040603050506020204" pitchFamily="18" charset="0"/>
      <p:regular r:id="rId28"/>
    </p:embeddedFont>
    <p:embeddedFont>
      <p:font typeface="UTM Impact" panose="02040603050506020204" pitchFamily="18" charset="0"/>
      <p:regular r:id="rId29"/>
    </p:embeddedFont>
    <p:embeddedFont>
      <p:font typeface="UTM Silk Script" panose="02040603050506020204" pitchFamily="18" charset="0"/>
      <p:regular r:id="rId30"/>
    </p:embeddedFont>
    <p:embeddedFont>
      <p:font typeface="UTM ViceroyJF" panose="02040603050506020204" pitchFamily="18" charset="0"/>
      <p:regular r:id="rId31"/>
    </p:embeddedFont>
    <p:embeddedFont>
      <p:font typeface="UVN Banh Mi" pitchFamily="2" charset="0"/>
      <p:regular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102F"/>
    <a:srgbClr val="C0ECE1"/>
    <a:srgbClr val="ED6F41"/>
    <a:srgbClr val="2A8A71"/>
    <a:srgbClr val="48C8A6"/>
    <a:srgbClr val="9E1A3B"/>
    <a:srgbClr val="EC9309"/>
    <a:srgbClr val="CC0000"/>
    <a:srgbClr val="BAEBDE"/>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varScale="1">
        <p:scale>
          <a:sx n="82" d="100"/>
          <a:sy n="82" d="100"/>
        </p:scale>
        <p:origin x="108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6BFC0-2A60-4663-A437-D3C4C33B07C6}" type="datetimeFigureOut">
              <a:rPr lang="zh-CN" altLang="en-US" smtClean="0"/>
              <a:t>2021/10/30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380D1-5B71-404B-9CD5-8DE26F2BF0D7}" type="slidenum">
              <a:rPr lang="zh-CN" altLang="en-US" smtClean="0"/>
              <a:t>‹#›</a:t>
            </a:fld>
            <a:endParaRPr lang="zh-CN" altLang="en-US"/>
          </a:p>
        </p:txBody>
      </p:sp>
    </p:spTree>
    <p:extLst>
      <p:ext uri="{BB962C8B-B14F-4D97-AF65-F5344CB8AC3E}">
        <p14:creationId xmlns:p14="http://schemas.microsoft.com/office/powerpoint/2010/main" val="335352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a:t>
            </a:fld>
            <a:endParaRPr lang="zh-CN" altLang="en-US"/>
          </a:p>
        </p:txBody>
      </p:sp>
    </p:spTree>
    <p:extLst>
      <p:ext uri="{BB962C8B-B14F-4D97-AF65-F5344CB8AC3E}">
        <p14:creationId xmlns:p14="http://schemas.microsoft.com/office/powerpoint/2010/main" val="44232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14</a:t>
            </a:fld>
            <a:endParaRPr lang="zh-CN" altLang="en-US"/>
          </a:p>
        </p:txBody>
      </p:sp>
    </p:spTree>
    <p:extLst>
      <p:ext uri="{BB962C8B-B14F-4D97-AF65-F5344CB8AC3E}">
        <p14:creationId xmlns:p14="http://schemas.microsoft.com/office/powerpoint/2010/main" val="39748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15</a:t>
            </a:fld>
            <a:endParaRPr lang="zh-CN" altLang="en-US"/>
          </a:p>
        </p:txBody>
      </p:sp>
    </p:spTree>
    <p:extLst>
      <p:ext uri="{BB962C8B-B14F-4D97-AF65-F5344CB8AC3E}">
        <p14:creationId xmlns:p14="http://schemas.microsoft.com/office/powerpoint/2010/main" val="226077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16</a:t>
            </a:fld>
            <a:endParaRPr lang="zh-CN" altLang="en-US"/>
          </a:p>
        </p:txBody>
      </p:sp>
    </p:spTree>
    <p:extLst>
      <p:ext uri="{BB962C8B-B14F-4D97-AF65-F5344CB8AC3E}">
        <p14:creationId xmlns:p14="http://schemas.microsoft.com/office/powerpoint/2010/main" val="392720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17</a:t>
            </a:fld>
            <a:endParaRPr lang="zh-CN" altLang="en-US"/>
          </a:p>
        </p:txBody>
      </p:sp>
    </p:spTree>
    <p:extLst>
      <p:ext uri="{BB962C8B-B14F-4D97-AF65-F5344CB8AC3E}">
        <p14:creationId xmlns:p14="http://schemas.microsoft.com/office/powerpoint/2010/main" val="303444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18</a:t>
            </a:fld>
            <a:endParaRPr lang="zh-CN" altLang="en-US"/>
          </a:p>
        </p:txBody>
      </p:sp>
    </p:spTree>
    <p:extLst>
      <p:ext uri="{BB962C8B-B14F-4D97-AF65-F5344CB8AC3E}">
        <p14:creationId xmlns:p14="http://schemas.microsoft.com/office/powerpoint/2010/main" val="259720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19</a:t>
            </a:fld>
            <a:endParaRPr lang="zh-CN" altLang="en-US"/>
          </a:p>
        </p:txBody>
      </p:sp>
    </p:spTree>
    <p:extLst>
      <p:ext uri="{BB962C8B-B14F-4D97-AF65-F5344CB8AC3E}">
        <p14:creationId xmlns:p14="http://schemas.microsoft.com/office/powerpoint/2010/main" val="3150957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20</a:t>
            </a:fld>
            <a:endParaRPr lang="zh-CN" altLang="en-US"/>
          </a:p>
        </p:txBody>
      </p:sp>
    </p:spTree>
    <p:extLst>
      <p:ext uri="{BB962C8B-B14F-4D97-AF65-F5344CB8AC3E}">
        <p14:creationId xmlns:p14="http://schemas.microsoft.com/office/powerpoint/2010/main" val="100705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6</a:t>
            </a:fld>
            <a:endParaRPr lang="zh-CN" altLang="en-US"/>
          </a:p>
        </p:txBody>
      </p:sp>
    </p:spTree>
    <p:extLst>
      <p:ext uri="{BB962C8B-B14F-4D97-AF65-F5344CB8AC3E}">
        <p14:creationId xmlns:p14="http://schemas.microsoft.com/office/powerpoint/2010/main" val="305246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7</a:t>
            </a:fld>
            <a:endParaRPr lang="zh-CN" altLang="en-US"/>
          </a:p>
        </p:txBody>
      </p:sp>
    </p:spTree>
    <p:extLst>
      <p:ext uri="{BB962C8B-B14F-4D97-AF65-F5344CB8AC3E}">
        <p14:creationId xmlns:p14="http://schemas.microsoft.com/office/powerpoint/2010/main" val="421013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8</a:t>
            </a:fld>
            <a:endParaRPr lang="zh-CN" altLang="en-US"/>
          </a:p>
        </p:txBody>
      </p:sp>
    </p:spTree>
    <p:extLst>
      <p:ext uri="{BB962C8B-B14F-4D97-AF65-F5344CB8AC3E}">
        <p14:creationId xmlns:p14="http://schemas.microsoft.com/office/powerpoint/2010/main" val="115882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9</a:t>
            </a:fld>
            <a:endParaRPr lang="zh-CN" altLang="en-US"/>
          </a:p>
        </p:txBody>
      </p:sp>
    </p:spTree>
    <p:extLst>
      <p:ext uri="{BB962C8B-B14F-4D97-AF65-F5344CB8AC3E}">
        <p14:creationId xmlns:p14="http://schemas.microsoft.com/office/powerpoint/2010/main" val="192402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10</a:t>
            </a:fld>
            <a:endParaRPr lang="zh-CN" altLang="en-US"/>
          </a:p>
        </p:txBody>
      </p:sp>
    </p:spTree>
    <p:extLst>
      <p:ext uri="{BB962C8B-B14F-4D97-AF65-F5344CB8AC3E}">
        <p14:creationId xmlns:p14="http://schemas.microsoft.com/office/powerpoint/2010/main" val="444525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11</a:t>
            </a:fld>
            <a:endParaRPr lang="zh-CN" altLang="en-US"/>
          </a:p>
        </p:txBody>
      </p:sp>
    </p:spTree>
    <p:extLst>
      <p:ext uri="{BB962C8B-B14F-4D97-AF65-F5344CB8AC3E}">
        <p14:creationId xmlns:p14="http://schemas.microsoft.com/office/powerpoint/2010/main" val="207732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12</a:t>
            </a:fld>
            <a:endParaRPr lang="zh-CN" altLang="en-US"/>
          </a:p>
        </p:txBody>
      </p:sp>
    </p:spTree>
    <p:extLst>
      <p:ext uri="{BB962C8B-B14F-4D97-AF65-F5344CB8AC3E}">
        <p14:creationId xmlns:p14="http://schemas.microsoft.com/office/powerpoint/2010/main" val="121207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13</a:t>
            </a:fld>
            <a:endParaRPr lang="zh-CN" altLang="en-US"/>
          </a:p>
        </p:txBody>
      </p:sp>
    </p:spTree>
    <p:extLst>
      <p:ext uri="{BB962C8B-B14F-4D97-AF65-F5344CB8AC3E}">
        <p14:creationId xmlns:p14="http://schemas.microsoft.com/office/powerpoint/2010/main" val="923427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66A267-AC1B-474F-B1BB-BAF5248AE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66A267-AC1B-474F-B1BB-BAF5248AE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椭圆 2">
            <a:extLst>
              <a:ext uri="{FF2B5EF4-FFF2-40B4-BE49-F238E27FC236}">
                <a16:creationId xmlns:a16="http://schemas.microsoft.com/office/drawing/2014/main" id="{1AADC820-9CB0-46BD-A5EA-A216392AA753}"/>
              </a:ext>
            </a:extLst>
          </p:cNvPr>
          <p:cNvSpPr/>
          <p:nvPr userDrawn="1"/>
        </p:nvSpPr>
        <p:spPr>
          <a:xfrm>
            <a:off x="352864" y="-2314136"/>
            <a:ext cx="11486271" cy="11486271"/>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2888087323"/>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248" y="2685245"/>
            <a:ext cx="957910" cy="766292"/>
          </a:xfrm>
          <a:prstGeom prst="rect">
            <a:avLst/>
          </a:prstGeom>
        </p:spPr>
      </p:pic>
      <p:sp>
        <p:nvSpPr>
          <p:cNvPr id="3" name="Rectangle 2"/>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rot="20872202">
            <a:off x="4675889" y="1736441"/>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KHỞI ĐỘNG</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5621537" y="1838614"/>
            <a:ext cx="1052980" cy="1145617"/>
          </a:xfrm>
          <a:prstGeom prst="rect">
            <a:avLst/>
          </a:prstGeom>
        </p:spPr>
      </p:pic>
    </p:spTree>
    <p:extLst>
      <p:ext uri="{BB962C8B-B14F-4D97-AF65-F5344CB8AC3E}">
        <p14:creationId xmlns:p14="http://schemas.microsoft.com/office/powerpoint/2010/main" val="1306784562"/>
      </p:ext>
    </p:extLst>
  </p:cSld>
  <p:clrMapOvr>
    <a:masterClrMapping/>
  </p:clrMapOvr>
  <mc:AlternateContent xmlns:mc="http://schemas.openxmlformats.org/markup-compatibility/2006" xmlns:p14="http://schemas.microsoft.com/office/powerpoint/2010/main">
    <mc:Choice Requires="p14">
      <p:transition spd="slow" p14:dur="8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2</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MỘT SỐ GỢI Ý</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3442449107"/>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582071" y="4708"/>
            <a:ext cx="3573711" cy="923330"/>
          </a:xfrm>
          <a:prstGeom prst="rect">
            <a:avLst/>
          </a:prstGeom>
          <a:noFill/>
        </p:spPr>
        <p:txBody>
          <a:bodyPr wrap="square" rtlCol="0">
            <a:spAutoFit/>
          </a:bodyPr>
          <a:lstStyle/>
          <a:p>
            <a:pPr algn="ctr"/>
            <a:r>
              <a:rPr lang="en-US" altLang="zh-CN" sz="5400" b="1">
                <a:solidFill>
                  <a:srgbClr val="9E1A3B"/>
                </a:solidFill>
                <a:cs typeface="+mn-ea"/>
                <a:sym typeface="+mn-lt"/>
              </a:rPr>
              <a:t>GỢI Ý</a:t>
            </a:r>
            <a:endParaRPr lang="zh-CN" altLang="en-US" sz="5400" b="1" dirty="0">
              <a:solidFill>
                <a:srgbClr val="9E1A3B"/>
              </a:solidFill>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730994" y="81857"/>
            <a:ext cx="661908" cy="720140"/>
          </a:xfrm>
          <a:prstGeom prst="rect">
            <a:avLst/>
          </a:prstGeom>
        </p:spPr>
      </p:pic>
      <p:pic>
        <p:nvPicPr>
          <p:cNvPr id="5" name="图片 4">
            <a:extLst>
              <a:ext uri="{FF2B5EF4-FFF2-40B4-BE49-F238E27FC236}">
                <a16:creationId xmlns:a16="http://schemas.microsoft.com/office/drawing/2014/main" id="{0A1188DC-AB08-43FB-BE57-1BD0E9A2B4C7}"/>
              </a:ext>
            </a:extLst>
          </p:cNvPr>
          <p:cNvPicPr>
            <a:picLocks noChangeAspect="1"/>
          </p:cNvPicPr>
          <p:nvPr/>
        </p:nvPicPr>
        <p:blipFill rotWithShape="1">
          <a:blip r:embed="rId4">
            <a:extLst>
              <a:ext uri="{28A0092B-C50C-407E-A947-70E740481C1C}">
                <a14:useLocalDpi xmlns:a14="http://schemas.microsoft.com/office/drawing/2010/main" val="0"/>
              </a:ext>
            </a:extLst>
          </a:blip>
          <a:srcRect l="79540" t="56371" r="-1221" b="16963"/>
          <a:stretch/>
        </p:blipFill>
        <p:spPr>
          <a:xfrm flipH="1">
            <a:off x="2402624" y="3959059"/>
            <a:ext cx="1477016" cy="1700455"/>
          </a:xfrm>
          <a:prstGeom prst="rect">
            <a:avLst/>
          </a:prstGeom>
        </p:spPr>
      </p:pic>
      <p:pic>
        <p:nvPicPr>
          <p:cNvPr id="6" name="图片 5">
            <a:extLst>
              <a:ext uri="{FF2B5EF4-FFF2-40B4-BE49-F238E27FC236}">
                <a16:creationId xmlns:a16="http://schemas.microsoft.com/office/drawing/2014/main" id="{1E1F131E-3794-4CFF-A270-C910232B0A6A}"/>
              </a:ext>
            </a:extLst>
          </p:cNvPr>
          <p:cNvPicPr>
            <a:picLocks noChangeAspect="1"/>
          </p:cNvPicPr>
          <p:nvPr/>
        </p:nvPicPr>
        <p:blipFill rotWithShape="1">
          <a:blip r:embed="rId4">
            <a:extLst>
              <a:ext uri="{28A0092B-C50C-407E-A947-70E740481C1C}">
                <a14:useLocalDpi xmlns:a14="http://schemas.microsoft.com/office/drawing/2010/main" val="0"/>
              </a:ext>
            </a:extLst>
          </a:blip>
          <a:srcRect l="79540" t="56371" r="-1221" b="16963"/>
          <a:stretch/>
        </p:blipFill>
        <p:spPr>
          <a:xfrm flipH="1">
            <a:off x="2778664" y="1737751"/>
            <a:ext cx="1477016" cy="1700455"/>
          </a:xfrm>
          <a:prstGeom prst="rect">
            <a:avLst/>
          </a:prstGeom>
        </p:spPr>
      </p:pic>
      <p:sp>
        <p:nvSpPr>
          <p:cNvPr id="8" name="矩形 7">
            <a:extLst>
              <a:ext uri="{FF2B5EF4-FFF2-40B4-BE49-F238E27FC236}">
                <a16:creationId xmlns:a16="http://schemas.microsoft.com/office/drawing/2014/main" id="{21EE0D29-AC11-4FC1-9733-51403722E837}"/>
              </a:ext>
            </a:extLst>
          </p:cNvPr>
          <p:cNvSpPr/>
          <p:nvPr/>
        </p:nvSpPr>
        <p:spPr>
          <a:xfrm>
            <a:off x="3646917" y="5038092"/>
            <a:ext cx="6560728" cy="1692771"/>
          </a:xfrm>
          <a:prstGeom prst="rect">
            <a:avLst/>
          </a:prstGeom>
        </p:spPr>
        <p:txBody>
          <a:bodyPr wrap="square">
            <a:spAutoFit/>
          </a:bodyPr>
          <a:lstStyle/>
          <a:p>
            <a:pPr lvl="0"/>
            <a:r>
              <a:rPr lang="en-US" altLang="zh-CN" sz="2600" i="1">
                <a:solidFill>
                  <a:srgbClr val="CC0000"/>
                </a:solidFill>
                <a:cs typeface="+mn-ea"/>
                <a:sym typeface="+mn-lt"/>
              </a:rPr>
              <a:t>Làm cho anh (chị) hiểu rõ nguyện vọng của mình và giải đáp các thắc mắc, khó khăn mà anh (chị) đặt ra để anh (chị) ủng hộ nguyện vọng ấy.</a:t>
            </a:r>
            <a:endParaRPr lang="zh-CN" altLang="en-US" sz="2600" i="1" dirty="0">
              <a:solidFill>
                <a:srgbClr val="CC0000"/>
              </a:solidFill>
              <a:cs typeface="+mn-ea"/>
              <a:sym typeface="+mn-lt"/>
            </a:endParaRPr>
          </a:p>
        </p:txBody>
      </p:sp>
      <p:sp>
        <p:nvSpPr>
          <p:cNvPr id="9" name="矩形 8">
            <a:extLst>
              <a:ext uri="{FF2B5EF4-FFF2-40B4-BE49-F238E27FC236}">
                <a16:creationId xmlns:a16="http://schemas.microsoft.com/office/drawing/2014/main" id="{ACDCE6D6-CCCB-4ADF-BA60-765C505E1818}"/>
              </a:ext>
            </a:extLst>
          </p:cNvPr>
          <p:cNvSpPr/>
          <p:nvPr/>
        </p:nvSpPr>
        <p:spPr>
          <a:xfrm>
            <a:off x="3646916" y="4276614"/>
            <a:ext cx="6689517" cy="658835"/>
          </a:xfrm>
          <a:prstGeom prst="rect">
            <a:avLst/>
          </a:prstGeom>
        </p:spPr>
        <p:txBody>
          <a:bodyPr wrap="square">
            <a:spAutoFit/>
          </a:bodyPr>
          <a:lstStyle/>
          <a:p>
            <a:pPr lvl="0">
              <a:lnSpc>
                <a:spcPct val="150000"/>
              </a:lnSpc>
            </a:pPr>
            <a:r>
              <a:rPr lang="en-US" altLang="zh-CN" sz="2800" b="1">
                <a:solidFill>
                  <a:srgbClr val="002060"/>
                </a:solidFill>
                <a:cs typeface="+mn-ea"/>
                <a:sym typeface="+mn-lt"/>
              </a:rPr>
              <a:t> Xác định mục đích trao đổi</a:t>
            </a:r>
            <a:endParaRPr lang="zh-CN" altLang="en-US" sz="2800" b="1" dirty="0">
              <a:solidFill>
                <a:srgbClr val="002060"/>
              </a:solidFill>
              <a:cs typeface="+mn-ea"/>
              <a:sym typeface="+mn-lt"/>
            </a:endParaRPr>
          </a:p>
        </p:txBody>
      </p:sp>
      <p:sp>
        <p:nvSpPr>
          <p:cNvPr id="10" name="矩形 9">
            <a:extLst>
              <a:ext uri="{FF2B5EF4-FFF2-40B4-BE49-F238E27FC236}">
                <a16:creationId xmlns:a16="http://schemas.microsoft.com/office/drawing/2014/main" id="{96C735E4-90A9-4016-800B-3CB73072E986}"/>
              </a:ext>
            </a:extLst>
          </p:cNvPr>
          <p:cNvSpPr/>
          <p:nvPr/>
        </p:nvSpPr>
        <p:spPr>
          <a:xfrm>
            <a:off x="4149337" y="1954378"/>
            <a:ext cx="7407709" cy="2092881"/>
          </a:xfrm>
          <a:prstGeom prst="rect">
            <a:avLst/>
          </a:prstGeom>
        </p:spPr>
        <p:txBody>
          <a:bodyPr wrap="square">
            <a:spAutoFit/>
          </a:bodyPr>
          <a:lstStyle/>
          <a:p>
            <a:pPr lvl="0"/>
            <a:r>
              <a:rPr lang="vi-VN" altLang="zh-CN" sz="2600" i="1">
                <a:solidFill>
                  <a:srgbClr val="CC0000"/>
                </a:solidFill>
                <a:cs typeface="+mn-ea"/>
                <a:sym typeface="+mn-lt"/>
              </a:rPr>
              <a:t>+ </a:t>
            </a:r>
            <a:r>
              <a:rPr lang="en-US" altLang="zh-CN" sz="2600" i="1">
                <a:solidFill>
                  <a:srgbClr val="CC0000"/>
                </a:solidFill>
                <a:cs typeface="+mn-ea"/>
                <a:sym typeface="+mn-lt"/>
              </a:rPr>
              <a:t>M</a:t>
            </a:r>
            <a:r>
              <a:rPr lang="vi-VN" altLang="zh-CN" sz="2600" i="1">
                <a:solidFill>
                  <a:srgbClr val="CC0000"/>
                </a:solidFill>
                <a:cs typeface="+mn-ea"/>
                <a:sym typeface="+mn-lt"/>
              </a:rPr>
              <a:t>ất nhiều thời gian, ảnh hưởng đến việc học văn hoá ở trường.</a:t>
            </a:r>
          </a:p>
          <a:p>
            <a:pPr lvl="0"/>
            <a:r>
              <a:rPr lang="vi-VN" altLang="zh-CN" sz="2600" i="1">
                <a:solidFill>
                  <a:srgbClr val="CC0000"/>
                </a:solidFill>
                <a:cs typeface="+mn-ea"/>
                <a:sym typeface="+mn-lt"/>
              </a:rPr>
              <a:t>+ Học thêm các môn năng khiếu, em sẽ không có thời gian giúp đỡ gia đình.</a:t>
            </a:r>
          </a:p>
          <a:p>
            <a:pPr lvl="0"/>
            <a:r>
              <a:rPr lang="vi-VN" altLang="zh-CN" sz="2600" i="1">
                <a:solidFill>
                  <a:srgbClr val="CC0000"/>
                </a:solidFill>
                <a:cs typeface="+mn-ea"/>
                <a:sym typeface="+mn-lt"/>
              </a:rPr>
              <a:t>+ Em không có năng khiếu</a:t>
            </a:r>
            <a:r>
              <a:rPr lang="en-US" altLang="zh-CN" sz="2600" i="1">
                <a:solidFill>
                  <a:srgbClr val="CC0000"/>
                </a:solidFill>
                <a:cs typeface="+mn-ea"/>
                <a:sym typeface="+mn-lt"/>
              </a:rPr>
              <a:t>, …</a:t>
            </a:r>
            <a:endParaRPr lang="zh-CN" altLang="en-US" sz="2600" i="1" dirty="0">
              <a:solidFill>
                <a:srgbClr val="CC0000"/>
              </a:solidFill>
              <a:cs typeface="+mn-ea"/>
              <a:sym typeface="+mn-lt"/>
            </a:endParaRPr>
          </a:p>
        </p:txBody>
      </p:sp>
      <p:sp>
        <p:nvSpPr>
          <p:cNvPr id="11" name="矩形 10">
            <a:extLst>
              <a:ext uri="{FF2B5EF4-FFF2-40B4-BE49-F238E27FC236}">
                <a16:creationId xmlns:a16="http://schemas.microsoft.com/office/drawing/2014/main" id="{D6917AF2-19B3-4B2F-AEC1-E0283F7FA19B}"/>
              </a:ext>
            </a:extLst>
          </p:cNvPr>
          <p:cNvSpPr/>
          <p:nvPr/>
        </p:nvSpPr>
        <p:spPr>
          <a:xfrm>
            <a:off x="3879640" y="1000271"/>
            <a:ext cx="7615674" cy="954107"/>
          </a:xfrm>
          <a:prstGeom prst="rect">
            <a:avLst/>
          </a:prstGeom>
        </p:spPr>
        <p:txBody>
          <a:bodyPr wrap="square">
            <a:spAutoFit/>
          </a:bodyPr>
          <a:lstStyle/>
          <a:p>
            <a:pPr lvl="0"/>
            <a:r>
              <a:rPr lang="en-US" altLang="zh-CN" sz="2800" b="1">
                <a:solidFill>
                  <a:srgbClr val="002060"/>
                </a:solidFill>
                <a:cs typeface="+mn-ea"/>
                <a:sym typeface="+mn-lt"/>
              </a:rPr>
              <a:t>Hình dung những thắc mắc, khó khăn mà anh (chị) có thể nêu ra để tìm cách giải đáp</a:t>
            </a:r>
            <a:endParaRPr lang="zh-CN" altLang="en-US" sz="2800" b="1" dirty="0">
              <a:solidFill>
                <a:srgbClr val="002060"/>
              </a:solidFill>
              <a:cs typeface="+mn-ea"/>
              <a:sym typeface="+mn-lt"/>
            </a:endParaRPr>
          </a:p>
        </p:txBody>
      </p:sp>
      <p:pic>
        <p:nvPicPr>
          <p:cNvPr id="17" name="图片 16">
            <a:extLst>
              <a:ext uri="{FF2B5EF4-FFF2-40B4-BE49-F238E27FC236}">
                <a16:creationId xmlns:a16="http://schemas.microsoft.com/office/drawing/2014/main" id="{4159F64D-FF1C-4081-B541-F7B3F8FCF096}"/>
              </a:ext>
            </a:extLst>
          </p:cNvPr>
          <p:cNvPicPr>
            <a:picLocks noChangeAspect="1"/>
          </p:cNvPicPr>
          <p:nvPr/>
        </p:nvPicPr>
        <p:blipFill rotWithShape="1">
          <a:blip r:embed="rId5">
            <a:extLst>
              <a:ext uri="{28A0092B-C50C-407E-A947-70E740481C1C}">
                <a14:useLocalDpi xmlns:a14="http://schemas.microsoft.com/office/drawing/2010/main" val="0"/>
              </a:ext>
            </a:extLst>
          </a:blip>
          <a:srcRect l="19939"/>
          <a:stretch/>
        </p:blipFill>
        <p:spPr>
          <a:xfrm flipH="1">
            <a:off x="-349550" y="387104"/>
            <a:ext cx="2775853" cy="6858000"/>
          </a:xfrm>
          <a:prstGeom prst="rect">
            <a:avLst/>
          </a:prstGeom>
        </p:spPr>
      </p:pic>
      <p:grpSp>
        <p:nvGrpSpPr>
          <p:cNvPr id="19" name="组合 18">
            <a:extLst>
              <a:ext uri="{FF2B5EF4-FFF2-40B4-BE49-F238E27FC236}">
                <a16:creationId xmlns:a16="http://schemas.microsoft.com/office/drawing/2014/main" id="{D23BD4D6-3D96-4E8F-87C0-15C3F4AE9F73}"/>
              </a:ext>
            </a:extLst>
          </p:cNvPr>
          <p:cNvGrpSpPr/>
          <p:nvPr/>
        </p:nvGrpSpPr>
        <p:grpSpPr>
          <a:xfrm>
            <a:off x="2132927" y="4190602"/>
            <a:ext cx="479037" cy="707886"/>
            <a:chOff x="2446339" y="4349872"/>
            <a:chExt cx="501099" cy="707886"/>
          </a:xfrm>
        </p:grpSpPr>
        <p:sp>
          <p:nvSpPr>
            <p:cNvPr id="18" name="椭圆 17">
              <a:extLst>
                <a:ext uri="{FF2B5EF4-FFF2-40B4-BE49-F238E27FC236}">
                  <a16:creationId xmlns:a16="http://schemas.microsoft.com/office/drawing/2014/main" id="{D45E9AF3-64E9-4D15-919F-A2573679D2E8}"/>
                </a:ext>
              </a:extLst>
            </p:cNvPr>
            <p:cNvSpPr/>
            <p:nvPr/>
          </p:nvSpPr>
          <p:spPr>
            <a:xfrm>
              <a:off x="2446339" y="4556659"/>
              <a:ext cx="501099" cy="501099"/>
            </a:xfrm>
            <a:prstGeom prst="ellipse">
              <a:avLst/>
            </a:prstGeom>
            <a:solidFill>
              <a:srgbClr val="F1E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a:extLst>
                <a:ext uri="{FF2B5EF4-FFF2-40B4-BE49-F238E27FC236}">
                  <a16:creationId xmlns:a16="http://schemas.microsoft.com/office/drawing/2014/main" id="{CEC2FCB0-4C88-4365-B6F0-43DDE2432CD0}"/>
                </a:ext>
              </a:extLst>
            </p:cNvPr>
            <p:cNvSpPr/>
            <p:nvPr/>
          </p:nvSpPr>
          <p:spPr>
            <a:xfrm>
              <a:off x="2446339" y="4349872"/>
              <a:ext cx="470000" cy="707886"/>
            </a:xfrm>
            <a:prstGeom prst="rect">
              <a:avLst/>
            </a:prstGeom>
          </p:spPr>
          <p:txBody>
            <a:bodyPr wrap="none">
              <a:spAutoFit/>
            </a:bodyPr>
            <a:lstStyle/>
            <a:p>
              <a:r>
                <a:rPr lang="en-US" altLang="zh-CN" sz="4000" b="1" dirty="0">
                  <a:solidFill>
                    <a:schemeClr val="accent2"/>
                  </a:solidFill>
                  <a:cs typeface="+mn-ea"/>
                  <a:sym typeface="+mn-lt"/>
                </a:rPr>
                <a:t>1</a:t>
              </a:r>
              <a:endParaRPr lang="zh-CN" altLang="en-US" sz="4000" dirty="0">
                <a:cs typeface="+mn-ea"/>
                <a:sym typeface="+mn-lt"/>
              </a:endParaRPr>
            </a:p>
          </p:txBody>
        </p:sp>
      </p:grpSp>
      <p:grpSp>
        <p:nvGrpSpPr>
          <p:cNvPr id="20" name="组合 19">
            <a:extLst>
              <a:ext uri="{FF2B5EF4-FFF2-40B4-BE49-F238E27FC236}">
                <a16:creationId xmlns:a16="http://schemas.microsoft.com/office/drawing/2014/main" id="{995412FB-6300-4AB8-A2CC-918D3FFF1B78}"/>
              </a:ext>
            </a:extLst>
          </p:cNvPr>
          <p:cNvGrpSpPr/>
          <p:nvPr/>
        </p:nvGrpSpPr>
        <p:grpSpPr>
          <a:xfrm>
            <a:off x="3517172" y="2720202"/>
            <a:ext cx="492800" cy="718004"/>
            <a:chOff x="2446339" y="4339754"/>
            <a:chExt cx="515496" cy="718004"/>
          </a:xfrm>
        </p:grpSpPr>
        <p:sp>
          <p:nvSpPr>
            <p:cNvPr id="21" name="椭圆 20">
              <a:extLst>
                <a:ext uri="{FF2B5EF4-FFF2-40B4-BE49-F238E27FC236}">
                  <a16:creationId xmlns:a16="http://schemas.microsoft.com/office/drawing/2014/main" id="{932A209C-0016-4890-856C-663F29B489EB}"/>
                </a:ext>
              </a:extLst>
            </p:cNvPr>
            <p:cNvSpPr/>
            <p:nvPr/>
          </p:nvSpPr>
          <p:spPr>
            <a:xfrm>
              <a:off x="2446339" y="4556659"/>
              <a:ext cx="501099" cy="501099"/>
            </a:xfrm>
            <a:prstGeom prst="ellipse">
              <a:avLst/>
            </a:prstGeom>
            <a:solidFill>
              <a:srgbClr val="F1E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a:extLst>
                <a:ext uri="{FF2B5EF4-FFF2-40B4-BE49-F238E27FC236}">
                  <a16:creationId xmlns:a16="http://schemas.microsoft.com/office/drawing/2014/main" id="{CF9F691C-CCC7-4761-A6CB-35FAC2ABD2DC}"/>
                </a:ext>
              </a:extLst>
            </p:cNvPr>
            <p:cNvSpPr/>
            <p:nvPr/>
          </p:nvSpPr>
          <p:spPr>
            <a:xfrm>
              <a:off x="2491835" y="4339754"/>
              <a:ext cx="470000" cy="707886"/>
            </a:xfrm>
            <a:prstGeom prst="rect">
              <a:avLst/>
            </a:prstGeom>
          </p:spPr>
          <p:txBody>
            <a:bodyPr wrap="none">
              <a:spAutoFit/>
            </a:bodyPr>
            <a:lstStyle/>
            <a:p>
              <a:r>
                <a:rPr lang="en-US" altLang="zh-CN" sz="4000" b="1" dirty="0">
                  <a:solidFill>
                    <a:schemeClr val="accent2"/>
                  </a:solidFill>
                  <a:cs typeface="+mn-ea"/>
                  <a:sym typeface="+mn-lt"/>
                </a:rPr>
                <a:t>2</a:t>
              </a:r>
              <a:endParaRPr lang="zh-CN" altLang="en-US" sz="4000" dirty="0">
                <a:cs typeface="+mn-ea"/>
                <a:sym typeface="+mn-lt"/>
              </a:endParaRPr>
            </a:p>
          </p:txBody>
        </p:sp>
      </p:grpSp>
    </p:spTree>
    <p:extLst>
      <p:ext uri="{BB962C8B-B14F-4D97-AF65-F5344CB8AC3E}">
        <p14:creationId xmlns:p14="http://schemas.microsoft.com/office/powerpoint/2010/main" val="1766525705"/>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anim calcmode="lin" valueType="num">
                                      <p:cBhvr>
                                        <p:cTn id="54" dur="500" fill="hold"/>
                                        <p:tgtEl>
                                          <p:spTgt spid="10"/>
                                        </p:tgtEl>
                                        <p:attrNameLst>
                                          <p:attrName>ppt_x</p:attrName>
                                        </p:attrNameLst>
                                      </p:cBhvr>
                                      <p:tavLst>
                                        <p:tav tm="0">
                                          <p:val>
                                            <p:strVal val="#ppt_x"/>
                                          </p:val>
                                        </p:tav>
                                        <p:tav tm="100000">
                                          <p:val>
                                            <p:strVal val="#ppt_x"/>
                                          </p:val>
                                        </p:tav>
                                      </p:tavLst>
                                    </p:anim>
                                    <p:anim calcmode="lin" valueType="num">
                                      <p:cBhvr>
                                        <p:cTn id="5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3</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VÍ DỤ CUỘC TRAO ĐỔI</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500811839"/>
      </p:ext>
    </p:extLst>
  </p:cSld>
  <p:clrMapOvr>
    <a:masterClrMapping/>
  </p:clrMapOvr>
  <mc:AlternateContent xmlns:mc="http://schemas.openxmlformats.org/markup-compatibility/2006" xmlns:p14="http://schemas.microsoft.com/office/powerpoint/2010/main">
    <mc:Choice Requires="p14">
      <p:transition spd="slow" p14:dur="8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64540" y="1527077"/>
            <a:ext cx="4354472" cy="2308324"/>
          </a:xfrm>
          <a:prstGeom prst="rect">
            <a:avLst/>
          </a:prstGeom>
        </p:spPr>
        <p:txBody>
          <a:bodyPr wrap="square">
            <a:spAutoFit/>
          </a:bodyPr>
          <a:lstStyle/>
          <a:p>
            <a:pPr lvl="0" algn="ctr">
              <a:lnSpc>
                <a:spcPct val="150000"/>
              </a:lnSpc>
            </a:pPr>
            <a:r>
              <a:rPr lang="en-US" altLang="zh-CN" sz="2400" b="1">
                <a:solidFill>
                  <a:schemeClr val="accent2"/>
                </a:solidFill>
                <a:cs typeface="+mn-ea"/>
                <a:sym typeface="+mn-lt"/>
              </a:rPr>
              <a:t>A</a:t>
            </a:r>
            <a:r>
              <a:rPr lang="vi-VN" altLang="zh-CN" sz="2400" b="1">
                <a:solidFill>
                  <a:schemeClr val="accent2"/>
                </a:solidFill>
                <a:cs typeface="+mn-ea"/>
                <a:sym typeface="+mn-lt"/>
              </a:rPr>
              <a:t>nh ơi, trường em mới mở lớp dạy võ Vovinam. Em muốn đi học. Anh ủng hộ em nhé!</a:t>
            </a:r>
            <a:endParaRPr lang="zh-CN" altLang="en-US" sz="2400" b="1" dirty="0">
              <a:solidFill>
                <a:schemeClr val="accent2"/>
              </a:solidFill>
              <a:cs typeface="+mn-ea"/>
              <a:sym typeface="+mn-lt"/>
            </a:endParaRPr>
          </a:p>
        </p:txBody>
      </p:sp>
      <p:sp>
        <p:nvSpPr>
          <p:cNvPr id="20" name="Rounded Rectangular Callout 19"/>
          <p:cNvSpPr/>
          <p:nvPr/>
        </p:nvSpPr>
        <p:spPr>
          <a:xfrm>
            <a:off x="1560039" y="677877"/>
            <a:ext cx="4464424" cy="2915113"/>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21903" y="748086"/>
            <a:ext cx="4171168" cy="2793842"/>
          </a:xfrm>
          <a:prstGeom prst="rect">
            <a:avLst/>
          </a:prstGeom>
        </p:spPr>
        <p:txBody>
          <a:bodyPr wrap="square">
            <a:spAutoFit/>
          </a:bodyPr>
          <a:lstStyle/>
          <a:p>
            <a:pPr algn="ctr">
              <a:lnSpc>
                <a:spcPct val="150000"/>
              </a:lnSpc>
            </a:pPr>
            <a:r>
              <a:rPr lang="vi-VN" sz="2400" b="1">
                <a:solidFill>
                  <a:schemeClr val="accent2"/>
                </a:solidFill>
                <a:cs typeface="+mn-ea"/>
              </a:rPr>
              <a:t>Trời ơi, con gái mà đòi học võ à? Em gầy yếu không có thể lực làm sao học võ được. Anh thấy em nên đi học </a:t>
            </a:r>
            <a:r>
              <a:rPr lang="en-US" sz="2400" b="1">
                <a:solidFill>
                  <a:schemeClr val="accent2"/>
                </a:solidFill>
                <a:cs typeface="+mn-ea"/>
              </a:rPr>
              <a:t>đàn </a:t>
            </a:r>
            <a:r>
              <a:rPr lang="vi-VN" sz="2400" b="1">
                <a:solidFill>
                  <a:schemeClr val="accent2"/>
                </a:solidFill>
                <a:cs typeface="+mn-ea"/>
              </a:rPr>
              <a:t>thì hay hơn.</a:t>
            </a:r>
            <a:endParaRPr lang="en-US" sz="2400" b="1">
              <a:solidFill>
                <a:schemeClr val="accent2"/>
              </a:solidFill>
              <a:cs typeface="+mn-ea"/>
            </a:endParaRPr>
          </a:p>
        </p:txBody>
      </p:sp>
    </p:spTree>
    <p:extLst>
      <p:ext uri="{BB962C8B-B14F-4D97-AF65-F5344CB8AC3E}">
        <p14:creationId xmlns:p14="http://schemas.microsoft.com/office/powerpoint/2010/main" val="258709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500"/>
                                        <p:tgtEl>
                                          <p:spTgt spid="19">
                                            <p:txEl>
                                              <p:pRg st="0" end="0"/>
                                            </p:txEl>
                                          </p:spTgt>
                                        </p:tgtEl>
                                        <p:attrNameLst>
                                          <p:attrName>ppt_x</p:attrName>
                                        </p:attrNameLst>
                                      </p:cBhvr>
                                      <p:tavLst>
                                        <p:tav tm="0">
                                          <p:val>
                                            <p:strVal val="#ppt_x+#ppt_w*1.125000"/>
                                          </p:val>
                                        </p:tav>
                                        <p:tav tm="100000">
                                          <p:val>
                                            <p:strVal val="#ppt_x"/>
                                          </p:val>
                                        </p:tav>
                                      </p:tavLst>
                                    </p:anim>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nodeType="clickEffect">
                                  <p:stCondLst>
                                    <p:cond delay="0"/>
                                  </p:stCondLst>
                                  <p:iterate type="wd">
                                    <p:tmPct val="10000"/>
                                  </p:iterate>
                                  <p:childTnLst>
                                    <p:set>
                                      <p:cBhvr>
                                        <p:cTn id="21" dur="1" fill="hold">
                                          <p:stCondLst>
                                            <p:cond delay="0"/>
                                          </p:stCondLst>
                                        </p:cTn>
                                        <p:tgtEl>
                                          <p:spTgt spid="21">
                                            <p:txEl>
                                              <p:pRg st="0" end="0"/>
                                            </p:txEl>
                                          </p:spTgt>
                                        </p:tgtEl>
                                        <p:attrNameLst>
                                          <p:attrName>style.visibility</p:attrName>
                                        </p:attrNameLst>
                                      </p:cBhvr>
                                      <p:to>
                                        <p:strVal val="visible"/>
                                      </p:to>
                                    </p:set>
                                    <p:anim calcmode="lin" valueType="num">
                                      <p:cBhvr additive="base">
                                        <p:cTn id="22"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left)">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64540" y="1527077"/>
            <a:ext cx="4354472" cy="2308324"/>
          </a:xfrm>
          <a:prstGeom prst="rect">
            <a:avLst/>
          </a:prstGeom>
        </p:spPr>
        <p:txBody>
          <a:bodyPr wrap="square">
            <a:spAutoFit/>
          </a:bodyPr>
          <a:lstStyle/>
          <a:p>
            <a:pPr lvl="0" algn="ctr">
              <a:lnSpc>
                <a:spcPct val="150000"/>
              </a:lnSpc>
            </a:pPr>
            <a:r>
              <a:rPr lang="vi-VN" altLang="zh-CN" sz="2400" b="1">
                <a:solidFill>
                  <a:schemeClr val="accent2"/>
                </a:solidFill>
                <a:cs typeface="+mn-ea"/>
                <a:sym typeface="+mn-lt"/>
              </a:rPr>
              <a:t>Em yếu nên mới học võ để có thể tự bảo vệ mình và cũng là rèn luyện thân thể để có sức khỏe hơn mà.</a:t>
            </a:r>
            <a:endParaRPr lang="zh-CN" altLang="en-US" sz="2400" b="1" dirty="0">
              <a:solidFill>
                <a:schemeClr val="accent2"/>
              </a:solidFill>
              <a:cs typeface="+mn-ea"/>
              <a:sym typeface="+mn-lt"/>
            </a:endParaRPr>
          </a:p>
        </p:txBody>
      </p:sp>
      <p:sp>
        <p:nvSpPr>
          <p:cNvPr id="20" name="Rounded Rectangular Callout 19"/>
          <p:cNvSpPr/>
          <p:nvPr/>
        </p:nvSpPr>
        <p:spPr>
          <a:xfrm>
            <a:off x="1560039" y="677877"/>
            <a:ext cx="4464424" cy="2915113"/>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47453" y="933517"/>
            <a:ext cx="4171168" cy="2239844"/>
          </a:xfrm>
          <a:prstGeom prst="rect">
            <a:avLst/>
          </a:prstGeom>
        </p:spPr>
        <p:txBody>
          <a:bodyPr wrap="square">
            <a:spAutoFit/>
          </a:bodyPr>
          <a:lstStyle/>
          <a:p>
            <a:pPr algn="ctr">
              <a:lnSpc>
                <a:spcPct val="150000"/>
              </a:lnSpc>
            </a:pPr>
            <a:r>
              <a:rPr lang="vi-VN" sz="2400" b="1">
                <a:solidFill>
                  <a:schemeClr val="accent2"/>
                </a:solidFill>
                <a:cs typeface="+mn-ea"/>
              </a:rPr>
              <a:t>Nhưng con gái mà đi học võ người ta sẽ cười chê cho là mình không ra dáng con gái nữa.</a:t>
            </a:r>
            <a:endParaRPr lang="en-US" sz="2400" b="1">
              <a:solidFill>
                <a:schemeClr val="accent2"/>
              </a:solidFill>
              <a:cs typeface="+mn-ea"/>
            </a:endParaRPr>
          </a:p>
        </p:txBody>
      </p:sp>
    </p:spTree>
    <p:extLst>
      <p:ext uri="{BB962C8B-B14F-4D97-AF65-F5344CB8AC3E}">
        <p14:creationId xmlns:p14="http://schemas.microsoft.com/office/powerpoint/2010/main" val="46468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iterate type="wd">
                                    <p:tmPct val="10000"/>
                                  </p:iterate>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16379" y="1315331"/>
            <a:ext cx="4140841" cy="2862322"/>
          </a:xfrm>
          <a:prstGeom prst="rect">
            <a:avLst/>
          </a:prstGeom>
        </p:spPr>
        <p:txBody>
          <a:bodyPr wrap="square">
            <a:spAutoFit/>
          </a:bodyPr>
          <a:lstStyle/>
          <a:p>
            <a:pPr lvl="0" algn="ctr">
              <a:lnSpc>
                <a:spcPct val="150000"/>
              </a:lnSpc>
            </a:pPr>
            <a:r>
              <a:rPr lang="vi-VN" altLang="zh-CN" sz="2400" b="1">
                <a:solidFill>
                  <a:schemeClr val="accent2"/>
                </a:solidFill>
                <a:cs typeface="+mn-ea"/>
                <a:sym typeface="+mn-lt"/>
              </a:rPr>
              <a:t>Ai nói anh học võ là không ra dáng con gái? Anh đã thấy chị Thúy Hiền biểu diễn chưa nào? Đẹp mê hồn đấy chứ!</a:t>
            </a:r>
            <a:endParaRPr lang="zh-CN" altLang="en-US" sz="2400" b="1" dirty="0">
              <a:solidFill>
                <a:schemeClr val="accent2"/>
              </a:solidFill>
              <a:cs typeface="+mn-ea"/>
              <a:sym typeface="+mn-lt"/>
            </a:endParaRPr>
          </a:p>
        </p:txBody>
      </p:sp>
      <p:sp>
        <p:nvSpPr>
          <p:cNvPr id="20" name="Rounded Rectangular Callout 19"/>
          <p:cNvSpPr/>
          <p:nvPr/>
        </p:nvSpPr>
        <p:spPr>
          <a:xfrm>
            <a:off x="1560039" y="1"/>
            <a:ext cx="4464424" cy="3592990"/>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73373" y="122576"/>
            <a:ext cx="4171168" cy="3347840"/>
          </a:xfrm>
          <a:prstGeom prst="rect">
            <a:avLst/>
          </a:prstGeom>
        </p:spPr>
        <p:txBody>
          <a:bodyPr wrap="square">
            <a:spAutoFit/>
          </a:bodyPr>
          <a:lstStyle/>
          <a:p>
            <a:pPr algn="ctr">
              <a:lnSpc>
                <a:spcPct val="150000"/>
              </a:lnSpc>
            </a:pPr>
            <a:r>
              <a:rPr lang="vi-VN" sz="2400" b="1">
                <a:solidFill>
                  <a:schemeClr val="accent2"/>
                </a:solidFill>
                <a:cs typeface="+mn-ea"/>
              </a:rPr>
              <a:t>Thôi được rồi, nếu em thực sự thích môn võ ấy thì anh ủng hộ nhưng em phải hứa là không làm ảnh hưởng đến việc học và giúp mẹ đâu nhé!</a:t>
            </a:r>
            <a:endParaRPr lang="en-US" sz="2400" b="1">
              <a:solidFill>
                <a:schemeClr val="accent2"/>
              </a:solidFill>
              <a:cs typeface="+mn-ea"/>
            </a:endParaRPr>
          </a:p>
        </p:txBody>
      </p:sp>
      <p:sp>
        <p:nvSpPr>
          <p:cNvPr id="10" name="Rectangle 9"/>
          <p:cNvSpPr/>
          <p:nvPr/>
        </p:nvSpPr>
        <p:spPr>
          <a:xfrm>
            <a:off x="6958531" y="2081073"/>
            <a:ext cx="3456535" cy="1200329"/>
          </a:xfrm>
          <a:prstGeom prst="rect">
            <a:avLst/>
          </a:prstGeom>
        </p:spPr>
        <p:txBody>
          <a:bodyPr wrap="square">
            <a:spAutoFit/>
          </a:bodyPr>
          <a:lstStyle/>
          <a:p>
            <a:pPr lvl="0" algn="ctr">
              <a:lnSpc>
                <a:spcPct val="150000"/>
              </a:lnSpc>
            </a:pPr>
            <a:r>
              <a:rPr lang="pt-BR" altLang="zh-CN" sz="2400" b="1">
                <a:solidFill>
                  <a:schemeClr val="accent2"/>
                </a:solidFill>
                <a:cs typeface="+mn-ea"/>
                <a:sym typeface="+mn-lt"/>
              </a:rPr>
              <a:t>Em cảm ơn anh hai, em xin hứa!</a:t>
            </a:r>
            <a:endParaRPr lang="zh-CN" altLang="en-US" sz="2400" b="1" dirty="0">
              <a:solidFill>
                <a:schemeClr val="accent2"/>
              </a:solidFill>
              <a:cs typeface="+mn-ea"/>
              <a:sym typeface="+mn-lt"/>
            </a:endParaRPr>
          </a:p>
        </p:txBody>
      </p:sp>
    </p:spTree>
    <p:extLst>
      <p:ext uri="{BB962C8B-B14F-4D97-AF65-F5344CB8AC3E}">
        <p14:creationId xmlns:p14="http://schemas.microsoft.com/office/powerpoint/2010/main" val="23808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iterate type="wd">
                                    <p:tmPct val="10000"/>
                                  </p:iterate>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0" nodeType="clickEffect">
                                  <p:stCondLst>
                                    <p:cond delay="0"/>
                                  </p:stCondLst>
                                  <p:iterate type="wd">
                                    <p:tmPct val="5000"/>
                                  </p:iterate>
                                  <p:childTnLst>
                                    <p:anim calcmode="lin" valueType="num">
                                      <p:cBhvr>
                                        <p:cTn id="18" dur="1000"/>
                                        <p:tgtEl>
                                          <p:spTgt spid="19">
                                            <p:txEl>
                                              <p:pRg st="0" end="0"/>
                                            </p:txEl>
                                          </p:spTgt>
                                        </p:tgtEl>
                                        <p:attrNameLst>
                                          <p:attrName>ppt_w</p:attrName>
                                        </p:attrNameLst>
                                      </p:cBhvr>
                                      <p:tavLst>
                                        <p:tav tm="0">
                                          <p:val>
                                            <p:strVal val="ppt_w"/>
                                          </p:val>
                                        </p:tav>
                                        <p:tav tm="100000">
                                          <p:val>
                                            <p:fltVal val="0"/>
                                          </p:val>
                                        </p:tav>
                                      </p:tavLst>
                                    </p:anim>
                                    <p:anim calcmode="lin" valueType="num">
                                      <p:cBhvr>
                                        <p:cTn id="19" dur="1000"/>
                                        <p:tgtEl>
                                          <p:spTgt spid="19">
                                            <p:txEl>
                                              <p:pRg st="0" end="0"/>
                                            </p:txEl>
                                          </p:spTgt>
                                        </p:tgtEl>
                                        <p:attrNameLst>
                                          <p:attrName>ppt_h</p:attrName>
                                        </p:attrNameLst>
                                      </p:cBhvr>
                                      <p:tavLst>
                                        <p:tav tm="0">
                                          <p:val>
                                            <p:strVal val="ppt_h"/>
                                          </p:val>
                                        </p:tav>
                                        <p:tav tm="100000">
                                          <p:val>
                                            <p:fltVal val="0"/>
                                          </p:val>
                                        </p:tav>
                                      </p:tavLst>
                                    </p:anim>
                                    <p:anim calcmode="lin" valueType="num">
                                      <p:cBhvr>
                                        <p:cTn id="20" dur="1000"/>
                                        <p:tgtEl>
                                          <p:spTgt spid="19">
                                            <p:txEl>
                                              <p:pRg st="0" end="0"/>
                                            </p:txEl>
                                          </p:spTgt>
                                        </p:tgtEl>
                                        <p:attrNameLst>
                                          <p:attrName>style.rotation</p:attrName>
                                        </p:attrNameLst>
                                      </p:cBhvr>
                                      <p:tavLst>
                                        <p:tav tm="0">
                                          <p:val>
                                            <p:fltVal val="0"/>
                                          </p:val>
                                        </p:tav>
                                        <p:tav tm="100000">
                                          <p:val>
                                            <p:fltVal val="90"/>
                                          </p:val>
                                        </p:tav>
                                      </p:tavLst>
                                    </p:anim>
                                    <p:animEffect transition="out" filter="fade">
                                      <p:cBhvr>
                                        <p:cTn id="21" dur="1000"/>
                                        <p:tgtEl>
                                          <p:spTgt spid="19">
                                            <p:txEl>
                                              <p:pRg st="0" end="0"/>
                                            </p:txEl>
                                          </p:spTgt>
                                        </p:tgtEl>
                                      </p:cBhvr>
                                    </p:animEffect>
                                    <p:set>
                                      <p:cBhvr>
                                        <p:cTn id="22" dur="1" fill="hold">
                                          <p:stCondLst>
                                            <p:cond delay="999"/>
                                          </p:stCondLst>
                                        </p:cTn>
                                        <p:tgtEl>
                                          <p:spTgt spid="19">
                                            <p:txEl>
                                              <p:pRg st="0" end="0"/>
                                            </p:txEl>
                                          </p:spTgt>
                                        </p:tgtEl>
                                        <p:attrNameLst>
                                          <p:attrName>style.visibility</p:attrName>
                                        </p:attrNameLst>
                                      </p:cBhvr>
                                      <p:to>
                                        <p:strVal val="hidden"/>
                                      </p:to>
                                    </p:set>
                                  </p:childTnLst>
                                </p:cTn>
                              </p:par>
                              <p:par>
                                <p:cTn id="23" presetID="12" presetClass="entr" presetSubtype="1" fill="hold" nodeType="withEffect">
                                  <p:stCondLst>
                                    <p:cond delay="0"/>
                                  </p:stCondLst>
                                  <p:iterate type="wd">
                                    <p:tmPct val="10000"/>
                                  </p:iterate>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0">
                                            <p:txEl>
                                              <p:pRg st="0" end="0"/>
                                            </p:txEl>
                                          </p:spTgt>
                                        </p:tgtEl>
                                      </p:cBhvr>
                                    </p:animEffect>
                                  </p:childTnLst>
                                </p:cTn>
                              </p:par>
                            </p:childTnLst>
                          </p:cTn>
                        </p:par>
                        <p:par>
                          <p:cTn id="27" fill="hold">
                            <p:stCondLst>
                              <p:cond delay="24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4</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THỰC HÀNH TRAO ĐỔI</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2183419362"/>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251018" y="391162"/>
            <a:ext cx="5506768" cy="584775"/>
          </a:xfrm>
          <a:prstGeom prst="rect">
            <a:avLst/>
          </a:prstGeom>
          <a:noFill/>
        </p:spPr>
        <p:txBody>
          <a:bodyPr wrap="square" rtlCol="0">
            <a:spAutoFit/>
          </a:bodyPr>
          <a:lstStyle/>
          <a:p>
            <a:pPr algn="ctr"/>
            <a:r>
              <a:rPr lang="en-US" altLang="zh-CN" sz="3200" b="1">
                <a:solidFill>
                  <a:srgbClr val="CC0000"/>
                </a:solidFill>
                <a:cs typeface="+mn-ea"/>
                <a:sym typeface="+mn-lt"/>
              </a:rPr>
              <a:t>THỰC HÀNH TRAO ĐỔI</a:t>
            </a:r>
            <a:endParaRPr lang="zh-CN" altLang="en-US" sz="3200" b="1" dirty="0">
              <a:solidFill>
                <a:srgbClr val="CC0000"/>
              </a:solidFill>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pic>
        <p:nvPicPr>
          <p:cNvPr id="5" name="图片 4">
            <a:extLst>
              <a:ext uri="{FF2B5EF4-FFF2-40B4-BE49-F238E27FC236}">
                <a16:creationId xmlns:a16="http://schemas.microsoft.com/office/drawing/2014/main" id="{DC862A75-0EC6-4A5C-99CD-A0EB15139E13}"/>
              </a:ext>
            </a:extLst>
          </p:cNvPr>
          <p:cNvPicPr>
            <a:picLocks noChangeAspect="1"/>
          </p:cNvPicPr>
          <p:nvPr/>
        </p:nvPicPr>
        <p:blipFill>
          <a:blip r:embed="rId4"/>
          <a:stretch>
            <a:fillRect/>
          </a:stretch>
        </p:blipFill>
        <p:spPr>
          <a:xfrm>
            <a:off x="2053571" y="2410537"/>
            <a:ext cx="703937" cy="580598"/>
          </a:xfrm>
          <a:prstGeom prst="rect">
            <a:avLst/>
          </a:prstGeom>
        </p:spPr>
      </p:pic>
      <p:pic>
        <p:nvPicPr>
          <p:cNvPr id="6" name="图片 5">
            <a:extLst>
              <a:ext uri="{FF2B5EF4-FFF2-40B4-BE49-F238E27FC236}">
                <a16:creationId xmlns:a16="http://schemas.microsoft.com/office/drawing/2014/main" id="{08154B51-01D4-4435-9FA8-6C5220E38B77}"/>
              </a:ext>
            </a:extLst>
          </p:cNvPr>
          <p:cNvPicPr>
            <a:picLocks noChangeAspect="1"/>
          </p:cNvPicPr>
          <p:nvPr/>
        </p:nvPicPr>
        <p:blipFill>
          <a:blip r:embed="rId5"/>
          <a:stretch>
            <a:fillRect/>
          </a:stretch>
        </p:blipFill>
        <p:spPr>
          <a:xfrm>
            <a:off x="2558875" y="2037933"/>
            <a:ext cx="1332269" cy="662903"/>
          </a:xfrm>
          <a:prstGeom prst="rect">
            <a:avLst/>
          </a:prstGeom>
        </p:spPr>
      </p:pic>
      <p:pic>
        <p:nvPicPr>
          <p:cNvPr id="7" name="图片 6">
            <a:extLst>
              <a:ext uri="{FF2B5EF4-FFF2-40B4-BE49-F238E27FC236}">
                <a16:creationId xmlns:a16="http://schemas.microsoft.com/office/drawing/2014/main" id="{EC401102-F7EB-4883-81E7-4FF23F6E3500}"/>
              </a:ext>
            </a:extLst>
          </p:cNvPr>
          <p:cNvPicPr>
            <a:picLocks noChangeAspect="1"/>
          </p:cNvPicPr>
          <p:nvPr/>
        </p:nvPicPr>
        <p:blipFill>
          <a:blip r:embed="rId6"/>
          <a:stretch>
            <a:fillRect/>
          </a:stretch>
        </p:blipFill>
        <p:spPr>
          <a:xfrm>
            <a:off x="2461958" y="3084204"/>
            <a:ext cx="1410255" cy="571916"/>
          </a:xfrm>
          <a:prstGeom prst="rect">
            <a:avLst/>
          </a:prstGeom>
        </p:spPr>
      </p:pic>
      <p:sp>
        <p:nvSpPr>
          <p:cNvPr id="8" name="文本框 7">
            <a:extLst>
              <a:ext uri="{FF2B5EF4-FFF2-40B4-BE49-F238E27FC236}">
                <a16:creationId xmlns:a16="http://schemas.microsoft.com/office/drawing/2014/main" id="{A0FBA709-7ADA-4829-B5FC-963396AEC836}"/>
              </a:ext>
            </a:extLst>
          </p:cNvPr>
          <p:cNvSpPr txBox="1"/>
          <p:nvPr/>
        </p:nvSpPr>
        <p:spPr>
          <a:xfrm>
            <a:off x="2646193" y="2633396"/>
            <a:ext cx="1378634" cy="461665"/>
          </a:xfrm>
          <a:prstGeom prst="rect">
            <a:avLst/>
          </a:prstGeom>
          <a:noFill/>
        </p:spPr>
        <p:txBody>
          <a:bodyPr wrap="square" rtlCol="0">
            <a:spAutoFit/>
          </a:bodyPr>
          <a:lstStyle/>
          <a:p>
            <a:pPr algn="ctr"/>
            <a:r>
              <a:rPr lang="vi-VN" altLang="zh-CN" sz="2400" b="1">
                <a:solidFill>
                  <a:srgbClr val="EC9309"/>
                </a:solidFill>
                <a:cs typeface="+mn-ea"/>
                <a:sym typeface="+mn-lt"/>
              </a:rPr>
              <a:t>Bướ</a:t>
            </a:r>
            <a:r>
              <a:rPr lang="en-US" altLang="zh-CN" sz="2400" b="1">
                <a:solidFill>
                  <a:srgbClr val="EC9309"/>
                </a:solidFill>
                <a:cs typeface="+mn-ea"/>
                <a:sym typeface="+mn-lt"/>
              </a:rPr>
              <a:t>c 1 </a:t>
            </a:r>
            <a:endParaRPr lang="zh-CN" altLang="en-US" sz="2400" b="1" dirty="0">
              <a:solidFill>
                <a:srgbClr val="EC9309"/>
              </a:solidFill>
              <a:cs typeface="+mn-ea"/>
              <a:sym typeface="+mn-lt"/>
            </a:endParaRPr>
          </a:p>
        </p:txBody>
      </p:sp>
      <p:sp>
        <p:nvSpPr>
          <p:cNvPr id="9" name="文本框 8">
            <a:extLst>
              <a:ext uri="{FF2B5EF4-FFF2-40B4-BE49-F238E27FC236}">
                <a16:creationId xmlns:a16="http://schemas.microsoft.com/office/drawing/2014/main" id="{3064C321-468F-40C8-B2D8-AA8971E470C4}"/>
              </a:ext>
            </a:extLst>
          </p:cNvPr>
          <p:cNvSpPr txBox="1"/>
          <p:nvPr/>
        </p:nvSpPr>
        <p:spPr>
          <a:xfrm>
            <a:off x="5625768" y="2622539"/>
            <a:ext cx="1378634" cy="461665"/>
          </a:xfrm>
          <a:prstGeom prst="rect">
            <a:avLst/>
          </a:prstGeom>
          <a:noFill/>
        </p:spPr>
        <p:txBody>
          <a:bodyPr wrap="square" rtlCol="0">
            <a:spAutoFit/>
          </a:bodyPr>
          <a:lstStyle/>
          <a:p>
            <a:pPr algn="ctr"/>
            <a:r>
              <a:rPr lang="en-US" altLang="zh-CN" sz="2400" b="1">
                <a:solidFill>
                  <a:srgbClr val="EC9309"/>
                </a:solidFill>
                <a:cs typeface="+mn-ea"/>
                <a:sym typeface="+mn-lt"/>
              </a:rPr>
              <a:t>Bước 2</a:t>
            </a:r>
            <a:endParaRPr lang="zh-CN" altLang="en-US" sz="2400" b="1" dirty="0">
              <a:solidFill>
                <a:srgbClr val="EC9309"/>
              </a:solidFill>
              <a:cs typeface="+mn-ea"/>
              <a:sym typeface="+mn-lt"/>
            </a:endParaRPr>
          </a:p>
        </p:txBody>
      </p:sp>
      <p:sp>
        <p:nvSpPr>
          <p:cNvPr id="10" name="文本框 9">
            <a:extLst>
              <a:ext uri="{FF2B5EF4-FFF2-40B4-BE49-F238E27FC236}">
                <a16:creationId xmlns:a16="http://schemas.microsoft.com/office/drawing/2014/main" id="{60722587-A1E2-40C0-A87B-3109886DFA5A}"/>
              </a:ext>
            </a:extLst>
          </p:cNvPr>
          <p:cNvSpPr txBox="1"/>
          <p:nvPr/>
        </p:nvSpPr>
        <p:spPr>
          <a:xfrm>
            <a:off x="8555929" y="2607324"/>
            <a:ext cx="1749011" cy="461665"/>
          </a:xfrm>
          <a:prstGeom prst="rect">
            <a:avLst/>
          </a:prstGeom>
          <a:noFill/>
        </p:spPr>
        <p:txBody>
          <a:bodyPr wrap="square" rtlCol="0">
            <a:spAutoFit/>
          </a:bodyPr>
          <a:lstStyle/>
          <a:p>
            <a:pPr algn="ctr"/>
            <a:r>
              <a:rPr lang="en-US" altLang="zh-CN" sz="2400" b="1">
                <a:solidFill>
                  <a:srgbClr val="EC9309"/>
                </a:solidFill>
                <a:cs typeface="+mn-ea"/>
                <a:sym typeface="+mn-lt"/>
              </a:rPr>
              <a:t>Trợ giúp</a:t>
            </a:r>
            <a:endParaRPr lang="zh-CN" altLang="en-US" sz="2400" b="1" dirty="0">
              <a:solidFill>
                <a:srgbClr val="EC9309"/>
              </a:solidFill>
              <a:cs typeface="+mn-ea"/>
              <a:sym typeface="+mn-lt"/>
            </a:endParaRPr>
          </a:p>
        </p:txBody>
      </p:sp>
      <p:sp>
        <p:nvSpPr>
          <p:cNvPr id="11" name="矩形 10">
            <a:extLst>
              <a:ext uri="{FF2B5EF4-FFF2-40B4-BE49-F238E27FC236}">
                <a16:creationId xmlns:a16="http://schemas.microsoft.com/office/drawing/2014/main" id="{C28398A4-C31A-4EBC-A7F3-C67C4BD3AFA8}"/>
              </a:ext>
            </a:extLst>
          </p:cNvPr>
          <p:cNvSpPr/>
          <p:nvPr/>
        </p:nvSpPr>
        <p:spPr>
          <a:xfrm>
            <a:off x="928985" y="4342441"/>
            <a:ext cx="3489578" cy="954107"/>
          </a:xfrm>
          <a:prstGeom prst="rect">
            <a:avLst/>
          </a:prstGeom>
        </p:spPr>
        <p:txBody>
          <a:bodyPr wrap="square">
            <a:spAutoFit/>
          </a:bodyPr>
          <a:lstStyle/>
          <a:p>
            <a:pPr lvl="0" algn="ctr"/>
            <a:r>
              <a:rPr lang="en-US" altLang="zh-CN" sz="2800" i="1">
                <a:solidFill>
                  <a:srgbClr val="2A8A71"/>
                </a:solidFill>
                <a:cs typeface="+mn-ea"/>
                <a:sym typeface="+mn-lt"/>
              </a:rPr>
              <a:t>Thống nhất dàn ý rồi viết ra nháp</a:t>
            </a:r>
            <a:endParaRPr lang="zh-CN" altLang="en-US" sz="2800" i="1" dirty="0">
              <a:solidFill>
                <a:srgbClr val="2A8A71"/>
              </a:solidFill>
              <a:cs typeface="+mn-ea"/>
              <a:sym typeface="+mn-lt"/>
            </a:endParaRPr>
          </a:p>
        </p:txBody>
      </p:sp>
      <p:sp>
        <p:nvSpPr>
          <p:cNvPr id="12" name="矩形 11">
            <a:extLst>
              <a:ext uri="{FF2B5EF4-FFF2-40B4-BE49-F238E27FC236}">
                <a16:creationId xmlns:a16="http://schemas.microsoft.com/office/drawing/2014/main" id="{C9411D8D-FD7E-458C-9164-F17D6C7990B2}"/>
              </a:ext>
            </a:extLst>
          </p:cNvPr>
          <p:cNvSpPr/>
          <p:nvPr/>
        </p:nvSpPr>
        <p:spPr>
          <a:xfrm>
            <a:off x="347584" y="3611097"/>
            <a:ext cx="4228747" cy="658835"/>
          </a:xfrm>
          <a:prstGeom prst="rect">
            <a:avLst/>
          </a:prstGeom>
        </p:spPr>
        <p:txBody>
          <a:bodyPr wrap="square">
            <a:spAutoFit/>
          </a:bodyPr>
          <a:lstStyle/>
          <a:p>
            <a:pPr lvl="0" algn="r">
              <a:lnSpc>
                <a:spcPct val="150000"/>
              </a:lnSpc>
            </a:pPr>
            <a:r>
              <a:rPr lang="en-US" altLang="zh-CN" sz="2800" b="1">
                <a:solidFill>
                  <a:srgbClr val="9E1A3B"/>
                </a:solidFill>
                <a:cs typeface="+mn-ea"/>
                <a:sym typeface="+mn-lt"/>
              </a:rPr>
              <a:t>Chọn bạn cùng trao đổi</a:t>
            </a:r>
            <a:endParaRPr lang="zh-CN" altLang="en-US" sz="2800" b="1" dirty="0">
              <a:solidFill>
                <a:srgbClr val="9E1A3B"/>
              </a:solidFill>
              <a:cs typeface="+mn-ea"/>
              <a:sym typeface="+mn-lt"/>
            </a:endParaRPr>
          </a:p>
        </p:txBody>
      </p:sp>
      <p:sp>
        <p:nvSpPr>
          <p:cNvPr id="13" name="矩形 12">
            <a:extLst>
              <a:ext uri="{FF2B5EF4-FFF2-40B4-BE49-F238E27FC236}">
                <a16:creationId xmlns:a16="http://schemas.microsoft.com/office/drawing/2014/main" id="{6A5AD478-6BAF-4ED1-B823-A79B59D55BE4}"/>
              </a:ext>
            </a:extLst>
          </p:cNvPr>
          <p:cNvSpPr/>
          <p:nvPr/>
        </p:nvSpPr>
        <p:spPr>
          <a:xfrm>
            <a:off x="4727508" y="5054347"/>
            <a:ext cx="2745144" cy="1384995"/>
          </a:xfrm>
          <a:prstGeom prst="rect">
            <a:avLst/>
          </a:prstGeom>
        </p:spPr>
        <p:txBody>
          <a:bodyPr wrap="square">
            <a:spAutoFit/>
          </a:bodyPr>
          <a:lstStyle/>
          <a:p>
            <a:pPr lvl="0" algn="ctr"/>
            <a:r>
              <a:rPr lang="en-US" altLang="zh-CN" sz="2800" i="1">
                <a:solidFill>
                  <a:srgbClr val="2A8A71"/>
                </a:solidFill>
                <a:cs typeface="+mn-ea"/>
                <a:sym typeface="+mn-lt"/>
              </a:rPr>
              <a:t>Lần lượt đổi vai, nhận xét, góp ý để hoàn thiện</a:t>
            </a:r>
            <a:endParaRPr lang="zh-CN" altLang="en-US" sz="2800" i="1" dirty="0">
              <a:solidFill>
                <a:srgbClr val="2A8A71"/>
              </a:solidFill>
              <a:cs typeface="+mn-ea"/>
              <a:sym typeface="+mn-lt"/>
            </a:endParaRPr>
          </a:p>
        </p:txBody>
      </p:sp>
      <p:sp>
        <p:nvSpPr>
          <p:cNvPr id="14" name="矩形 13">
            <a:extLst>
              <a:ext uri="{FF2B5EF4-FFF2-40B4-BE49-F238E27FC236}">
                <a16:creationId xmlns:a16="http://schemas.microsoft.com/office/drawing/2014/main" id="{D42180EB-20AE-409F-BCC3-E3540D18CC6A}"/>
              </a:ext>
            </a:extLst>
          </p:cNvPr>
          <p:cNvSpPr/>
          <p:nvPr/>
        </p:nvSpPr>
        <p:spPr>
          <a:xfrm>
            <a:off x="4956286" y="3696242"/>
            <a:ext cx="2127443" cy="1305165"/>
          </a:xfrm>
          <a:prstGeom prst="rect">
            <a:avLst/>
          </a:prstGeom>
        </p:spPr>
        <p:txBody>
          <a:bodyPr wrap="square">
            <a:spAutoFit/>
          </a:bodyPr>
          <a:lstStyle/>
          <a:p>
            <a:pPr lvl="0" algn="ctr">
              <a:lnSpc>
                <a:spcPct val="150000"/>
              </a:lnSpc>
            </a:pPr>
            <a:r>
              <a:rPr lang="en-US" altLang="zh-CN" sz="2800" b="1">
                <a:solidFill>
                  <a:srgbClr val="9E1A3B"/>
                </a:solidFill>
                <a:cs typeface="+mn-ea"/>
                <a:sym typeface="+mn-lt"/>
              </a:rPr>
              <a:t>Thực hành trao đổi </a:t>
            </a:r>
            <a:endParaRPr lang="zh-CN" altLang="en-US" sz="2800" b="1" dirty="0">
              <a:solidFill>
                <a:srgbClr val="9E1A3B"/>
              </a:solidFill>
              <a:cs typeface="+mn-ea"/>
              <a:sym typeface="+mn-lt"/>
            </a:endParaRPr>
          </a:p>
        </p:txBody>
      </p:sp>
      <p:sp>
        <p:nvSpPr>
          <p:cNvPr id="15" name="矩形 14">
            <a:extLst>
              <a:ext uri="{FF2B5EF4-FFF2-40B4-BE49-F238E27FC236}">
                <a16:creationId xmlns:a16="http://schemas.microsoft.com/office/drawing/2014/main" id="{6AB0CFA0-5247-45BF-89E7-70DDEB28A2F9}"/>
              </a:ext>
            </a:extLst>
          </p:cNvPr>
          <p:cNvSpPr/>
          <p:nvPr/>
        </p:nvSpPr>
        <p:spPr>
          <a:xfrm>
            <a:off x="7621452" y="4579568"/>
            <a:ext cx="3260852" cy="954107"/>
          </a:xfrm>
          <a:prstGeom prst="rect">
            <a:avLst/>
          </a:prstGeom>
        </p:spPr>
        <p:txBody>
          <a:bodyPr wrap="square">
            <a:spAutoFit/>
          </a:bodyPr>
          <a:lstStyle/>
          <a:p>
            <a:pPr lvl="0" algn="ctr"/>
            <a:r>
              <a:rPr lang="en-US" altLang="zh-CN" sz="2800" i="1">
                <a:solidFill>
                  <a:srgbClr val="2A8A71"/>
                </a:solidFill>
                <a:cs typeface="+mn-ea"/>
                <a:sym typeface="+mn-lt"/>
              </a:rPr>
              <a:t>Nhờ thầy cô giúp đỡ (nếu cần)</a:t>
            </a:r>
            <a:endParaRPr lang="zh-CN" altLang="en-US" sz="2800" i="1" dirty="0">
              <a:solidFill>
                <a:srgbClr val="2A8A71"/>
              </a:solidFill>
              <a:cs typeface="+mn-ea"/>
              <a:sym typeface="+mn-lt"/>
            </a:endParaRPr>
          </a:p>
        </p:txBody>
      </p:sp>
      <p:sp>
        <p:nvSpPr>
          <p:cNvPr id="16" name="矩形 15">
            <a:extLst>
              <a:ext uri="{FF2B5EF4-FFF2-40B4-BE49-F238E27FC236}">
                <a16:creationId xmlns:a16="http://schemas.microsoft.com/office/drawing/2014/main" id="{10BE8691-BD5B-472C-B17E-8CA74BB279DA}"/>
              </a:ext>
            </a:extLst>
          </p:cNvPr>
          <p:cNvSpPr/>
          <p:nvPr/>
        </p:nvSpPr>
        <p:spPr>
          <a:xfrm>
            <a:off x="7213370" y="3759159"/>
            <a:ext cx="3410679" cy="658835"/>
          </a:xfrm>
          <a:prstGeom prst="rect">
            <a:avLst/>
          </a:prstGeom>
        </p:spPr>
        <p:txBody>
          <a:bodyPr wrap="square">
            <a:spAutoFit/>
          </a:bodyPr>
          <a:lstStyle/>
          <a:p>
            <a:pPr lvl="0" algn="r">
              <a:lnSpc>
                <a:spcPct val="150000"/>
              </a:lnSpc>
            </a:pPr>
            <a:r>
              <a:rPr lang="en-US" altLang="zh-CN" sz="2800" b="1">
                <a:solidFill>
                  <a:srgbClr val="9E1A3B"/>
                </a:solidFill>
                <a:cs typeface="+mn-ea"/>
                <a:sym typeface="+mn-lt"/>
              </a:rPr>
              <a:t>Yêu cầu trợ giúp</a:t>
            </a:r>
            <a:endParaRPr lang="zh-CN" altLang="en-US" sz="2800" b="1" dirty="0">
              <a:solidFill>
                <a:srgbClr val="9E1A3B"/>
              </a:solidFill>
              <a:cs typeface="+mn-ea"/>
              <a:sym typeface="+mn-lt"/>
            </a:endParaRPr>
          </a:p>
        </p:txBody>
      </p:sp>
      <p:pic>
        <p:nvPicPr>
          <p:cNvPr id="17" name="图片 16">
            <a:extLst>
              <a:ext uri="{FF2B5EF4-FFF2-40B4-BE49-F238E27FC236}">
                <a16:creationId xmlns:a16="http://schemas.microsoft.com/office/drawing/2014/main" id="{5AF81159-69FA-4180-A5D2-66D7126B7480}"/>
              </a:ext>
            </a:extLst>
          </p:cNvPr>
          <p:cNvPicPr>
            <a:picLocks noChangeAspect="1"/>
          </p:cNvPicPr>
          <p:nvPr/>
        </p:nvPicPr>
        <p:blipFill>
          <a:blip r:embed="rId4"/>
          <a:stretch>
            <a:fillRect/>
          </a:stretch>
        </p:blipFill>
        <p:spPr>
          <a:xfrm>
            <a:off x="5017282" y="2410537"/>
            <a:ext cx="703937" cy="580598"/>
          </a:xfrm>
          <a:prstGeom prst="rect">
            <a:avLst/>
          </a:prstGeom>
        </p:spPr>
      </p:pic>
      <p:pic>
        <p:nvPicPr>
          <p:cNvPr id="18" name="图片 17">
            <a:extLst>
              <a:ext uri="{FF2B5EF4-FFF2-40B4-BE49-F238E27FC236}">
                <a16:creationId xmlns:a16="http://schemas.microsoft.com/office/drawing/2014/main" id="{173493F9-D37C-45DE-9C98-1665A6C65FBC}"/>
              </a:ext>
            </a:extLst>
          </p:cNvPr>
          <p:cNvPicPr>
            <a:picLocks noChangeAspect="1"/>
          </p:cNvPicPr>
          <p:nvPr/>
        </p:nvPicPr>
        <p:blipFill>
          <a:blip r:embed="rId5"/>
          <a:stretch>
            <a:fillRect/>
          </a:stretch>
        </p:blipFill>
        <p:spPr>
          <a:xfrm>
            <a:off x="5522586" y="2037933"/>
            <a:ext cx="1332269" cy="662903"/>
          </a:xfrm>
          <a:prstGeom prst="rect">
            <a:avLst/>
          </a:prstGeom>
        </p:spPr>
      </p:pic>
      <p:pic>
        <p:nvPicPr>
          <p:cNvPr id="19" name="图片 18">
            <a:extLst>
              <a:ext uri="{FF2B5EF4-FFF2-40B4-BE49-F238E27FC236}">
                <a16:creationId xmlns:a16="http://schemas.microsoft.com/office/drawing/2014/main" id="{9D117CA1-4B69-430D-A66A-BDB789EC4A0D}"/>
              </a:ext>
            </a:extLst>
          </p:cNvPr>
          <p:cNvPicPr>
            <a:picLocks noChangeAspect="1"/>
          </p:cNvPicPr>
          <p:nvPr/>
        </p:nvPicPr>
        <p:blipFill>
          <a:blip r:embed="rId6"/>
          <a:stretch>
            <a:fillRect/>
          </a:stretch>
        </p:blipFill>
        <p:spPr>
          <a:xfrm>
            <a:off x="5425669" y="3084204"/>
            <a:ext cx="1410255" cy="571916"/>
          </a:xfrm>
          <a:prstGeom prst="rect">
            <a:avLst/>
          </a:prstGeom>
        </p:spPr>
      </p:pic>
      <p:pic>
        <p:nvPicPr>
          <p:cNvPr id="20" name="图片 19">
            <a:extLst>
              <a:ext uri="{FF2B5EF4-FFF2-40B4-BE49-F238E27FC236}">
                <a16:creationId xmlns:a16="http://schemas.microsoft.com/office/drawing/2014/main" id="{92A70AB7-F711-4A62-8B78-9EEB7D4BF5A7}"/>
              </a:ext>
            </a:extLst>
          </p:cNvPr>
          <p:cNvPicPr>
            <a:picLocks noChangeAspect="1"/>
          </p:cNvPicPr>
          <p:nvPr/>
        </p:nvPicPr>
        <p:blipFill>
          <a:blip r:embed="rId4"/>
          <a:stretch>
            <a:fillRect/>
          </a:stretch>
        </p:blipFill>
        <p:spPr>
          <a:xfrm>
            <a:off x="7980994" y="2410537"/>
            <a:ext cx="703937" cy="580598"/>
          </a:xfrm>
          <a:prstGeom prst="rect">
            <a:avLst/>
          </a:prstGeom>
        </p:spPr>
      </p:pic>
      <p:pic>
        <p:nvPicPr>
          <p:cNvPr id="21" name="图片 20">
            <a:extLst>
              <a:ext uri="{FF2B5EF4-FFF2-40B4-BE49-F238E27FC236}">
                <a16:creationId xmlns:a16="http://schemas.microsoft.com/office/drawing/2014/main" id="{79FCF8F0-2265-4C4C-9E75-88C9AADBAB0B}"/>
              </a:ext>
            </a:extLst>
          </p:cNvPr>
          <p:cNvPicPr>
            <a:picLocks noChangeAspect="1"/>
          </p:cNvPicPr>
          <p:nvPr/>
        </p:nvPicPr>
        <p:blipFill>
          <a:blip r:embed="rId5"/>
          <a:stretch>
            <a:fillRect/>
          </a:stretch>
        </p:blipFill>
        <p:spPr>
          <a:xfrm>
            <a:off x="8486298" y="2037933"/>
            <a:ext cx="1332269" cy="662903"/>
          </a:xfrm>
          <a:prstGeom prst="rect">
            <a:avLst/>
          </a:prstGeom>
        </p:spPr>
      </p:pic>
      <p:pic>
        <p:nvPicPr>
          <p:cNvPr id="22" name="图片 21">
            <a:extLst>
              <a:ext uri="{FF2B5EF4-FFF2-40B4-BE49-F238E27FC236}">
                <a16:creationId xmlns:a16="http://schemas.microsoft.com/office/drawing/2014/main" id="{29CFAC61-0BBA-4D01-8612-7D55CE2A2F18}"/>
              </a:ext>
            </a:extLst>
          </p:cNvPr>
          <p:cNvPicPr>
            <a:picLocks noChangeAspect="1"/>
          </p:cNvPicPr>
          <p:nvPr/>
        </p:nvPicPr>
        <p:blipFill>
          <a:blip r:embed="rId6"/>
          <a:stretch>
            <a:fillRect/>
          </a:stretch>
        </p:blipFill>
        <p:spPr>
          <a:xfrm>
            <a:off x="8389381" y="3084204"/>
            <a:ext cx="1410255" cy="571916"/>
          </a:xfrm>
          <a:prstGeom prst="rect">
            <a:avLst/>
          </a:prstGeom>
        </p:spPr>
      </p:pic>
      <p:cxnSp>
        <p:nvCxnSpPr>
          <p:cNvPr id="23" name="直接连接符 22">
            <a:extLst>
              <a:ext uri="{FF2B5EF4-FFF2-40B4-BE49-F238E27FC236}">
                <a16:creationId xmlns:a16="http://schemas.microsoft.com/office/drawing/2014/main" id="{D1DE4BCC-C223-4933-82CC-688BC787D552}"/>
              </a:ext>
            </a:extLst>
          </p:cNvPr>
          <p:cNvCxnSpPr/>
          <p:nvPr/>
        </p:nvCxnSpPr>
        <p:spPr>
          <a:xfrm>
            <a:off x="4540767" y="2239058"/>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64AE88EC-1052-48A6-91A3-8ED56D50C1B6}"/>
              </a:ext>
            </a:extLst>
          </p:cNvPr>
          <p:cNvCxnSpPr/>
          <p:nvPr/>
        </p:nvCxnSpPr>
        <p:spPr>
          <a:xfrm>
            <a:off x="7472652" y="2248580"/>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717998"/>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20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700"/>
                            </p:stCondLst>
                            <p:childTnLst>
                              <p:par>
                                <p:cTn id="22" presetID="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200"/>
                            </p:stCondLst>
                            <p:childTnLst>
                              <p:par>
                                <p:cTn id="30" presetID="1"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par>
                          <p:cTn id="32" fill="hold">
                            <p:stCondLst>
                              <p:cond delay="2200"/>
                            </p:stCondLst>
                            <p:childTnLst>
                              <p:par>
                                <p:cTn id="33" presetID="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par>
                          <p:cTn id="41" fill="hold">
                            <p:stCondLst>
                              <p:cond delay="2700"/>
                            </p:stCondLst>
                            <p:childTnLst>
                              <p:par>
                                <p:cTn id="42" presetID="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3200"/>
                            </p:stCondLst>
                            <p:childTnLst>
                              <p:par>
                                <p:cTn id="50" presetID="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par>
                          <p:cTn id="52" fill="hold">
                            <p:stCondLst>
                              <p:cond delay="3200"/>
                            </p:stCondLst>
                            <p:childTnLst>
                              <p:par>
                                <p:cTn id="53" presetID="2" presetClass="entr" presetSubtype="1"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par>
                          <p:cTn id="61" fill="hold">
                            <p:stCondLst>
                              <p:cond delay="3700"/>
                            </p:stCondLst>
                            <p:childTnLst>
                              <p:par>
                                <p:cTn id="62" presetID="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anim calcmode="lin" valueType="num">
                                      <p:cBhvr>
                                        <p:cTn id="74" dur="500" fill="hold"/>
                                        <p:tgtEl>
                                          <p:spTgt spid="12"/>
                                        </p:tgtEl>
                                        <p:attrNameLst>
                                          <p:attrName>ppt_x</p:attrName>
                                        </p:attrNameLst>
                                      </p:cBhvr>
                                      <p:tavLst>
                                        <p:tav tm="0">
                                          <p:val>
                                            <p:strVal val="#ppt_x"/>
                                          </p:val>
                                        </p:tav>
                                        <p:tav tm="100000">
                                          <p:val>
                                            <p:strVal val="#ppt_x"/>
                                          </p:val>
                                        </p:tav>
                                      </p:tavLst>
                                    </p:anim>
                                    <p:anim calcmode="lin" valueType="num">
                                      <p:cBhvr>
                                        <p:cTn id="75" dur="500" fill="hold"/>
                                        <p:tgtEl>
                                          <p:spTgt spid="12"/>
                                        </p:tgtEl>
                                        <p:attrNameLst>
                                          <p:attrName>ppt_y</p:attrName>
                                        </p:attrNameLst>
                                      </p:cBhvr>
                                      <p:tavLst>
                                        <p:tav tm="0">
                                          <p:val>
                                            <p:strVal val="#ppt_y+.1"/>
                                          </p:val>
                                        </p:tav>
                                        <p:tav tm="100000">
                                          <p:val>
                                            <p:strVal val="#ppt_y"/>
                                          </p:val>
                                        </p:tav>
                                      </p:tavLst>
                                    </p:anim>
                                  </p:childTnLst>
                                </p:cTn>
                              </p:par>
                            </p:childTnLst>
                          </p:cTn>
                        </p:par>
                        <p:par>
                          <p:cTn id="76" fill="hold">
                            <p:stCondLst>
                              <p:cond delay="500"/>
                            </p:stCondLst>
                            <p:childTnLst>
                              <p:par>
                                <p:cTn id="77" presetID="47"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anim calcmode="lin" valueType="num">
                                      <p:cBhvr>
                                        <p:cTn id="80" dur="500" fill="hold"/>
                                        <p:tgtEl>
                                          <p:spTgt spid="11"/>
                                        </p:tgtEl>
                                        <p:attrNameLst>
                                          <p:attrName>ppt_x</p:attrName>
                                        </p:attrNameLst>
                                      </p:cBhvr>
                                      <p:tavLst>
                                        <p:tav tm="0">
                                          <p:val>
                                            <p:strVal val="#ppt_x"/>
                                          </p:val>
                                        </p:tav>
                                        <p:tav tm="100000">
                                          <p:val>
                                            <p:strVal val="#ppt_x"/>
                                          </p:val>
                                        </p:tav>
                                      </p:tavLst>
                                    </p:anim>
                                    <p:anim calcmode="lin" valueType="num">
                                      <p:cBhvr>
                                        <p:cTn id="8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anim calcmode="lin" valueType="num">
                                      <p:cBhvr>
                                        <p:cTn id="87" dur="500" fill="hold"/>
                                        <p:tgtEl>
                                          <p:spTgt spid="14"/>
                                        </p:tgtEl>
                                        <p:attrNameLst>
                                          <p:attrName>ppt_x</p:attrName>
                                        </p:attrNameLst>
                                      </p:cBhvr>
                                      <p:tavLst>
                                        <p:tav tm="0">
                                          <p:val>
                                            <p:strVal val="#ppt_x"/>
                                          </p:val>
                                        </p:tav>
                                        <p:tav tm="100000">
                                          <p:val>
                                            <p:strVal val="#ppt_x"/>
                                          </p:val>
                                        </p:tav>
                                      </p:tavLst>
                                    </p:anim>
                                    <p:anim calcmode="lin" valueType="num">
                                      <p:cBhvr>
                                        <p:cTn id="88" dur="500" fill="hold"/>
                                        <p:tgtEl>
                                          <p:spTgt spid="14"/>
                                        </p:tgtEl>
                                        <p:attrNameLst>
                                          <p:attrName>ppt_y</p:attrName>
                                        </p:attrNameLst>
                                      </p:cBhvr>
                                      <p:tavLst>
                                        <p:tav tm="0">
                                          <p:val>
                                            <p:strVal val="#ppt_y+.1"/>
                                          </p:val>
                                        </p:tav>
                                        <p:tav tm="100000">
                                          <p:val>
                                            <p:strVal val="#ppt_y"/>
                                          </p:val>
                                        </p:tav>
                                      </p:tavLst>
                                    </p:anim>
                                  </p:childTnLst>
                                </p:cTn>
                              </p:par>
                            </p:childTnLst>
                          </p:cTn>
                        </p:par>
                        <p:par>
                          <p:cTn id="89" fill="hold">
                            <p:stCondLst>
                              <p:cond delay="500"/>
                            </p:stCondLst>
                            <p:childTnLst>
                              <p:par>
                                <p:cTn id="90" presetID="47" presetClass="entr" presetSubtype="0"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anim calcmode="lin" valueType="num">
                                      <p:cBhvr>
                                        <p:cTn id="93" dur="500" fill="hold"/>
                                        <p:tgtEl>
                                          <p:spTgt spid="13"/>
                                        </p:tgtEl>
                                        <p:attrNameLst>
                                          <p:attrName>ppt_x</p:attrName>
                                        </p:attrNameLst>
                                      </p:cBhvr>
                                      <p:tavLst>
                                        <p:tav tm="0">
                                          <p:val>
                                            <p:strVal val="#ppt_x"/>
                                          </p:val>
                                        </p:tav>
                                        <p:tav tm="100000">
                                          <p:val>
                                            <p:strVal val="#ppt_x"/>
                                          </p:val>
                                        </p:tav>
                                      </p:tavLst>
                                    </p:anim>
                                    <p:anim calcmode="lin" valueType="num">
                                      <p:cBhvr>
                                        <p:cTn id="9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500"/>
                                        <p:tgtEl>
                                          <p:spTgt spid="16"/>
                                        </p:tgtEl>
                                      </p:cBhvr>
                                    </p:animEffect>
                                    <p:anim calcmode="lin" valueType="num">
                                      <p:cBhvr>
                                        <p:cTn id="100" dur="500" fill="hold"/>
                                        <p:tgtEl>
                                          <p:spTgt spid="16"/>
                                        </p:tgtEl>
                                        <p:attrNameLst>
                                          <p:attrName>ppt_x</p:attrName>
                                        </p:attrNameLst>
                                      </p:cBhvr>
                                      <p:tavLst>
                                        <p:tav tm="0">
                                          <p:val>
                                            <p:strVal val="#ppt_x"/>
                                          </p:val>
                                        </p:tav>
                                        <p:tav tm="100000">
                                          <p:val>
                                            <p:strVal val="#ppt_x"/>
                                          </p:val>
                                        </p:tav>
                                      </p:tavLst>
                                    </p:anim>
                                    <p:anim calcmode="lin" valueType="num">
                                      <p:cBhvr>
                                        <p:cTn id="101" dur="500" fill="hold"/>
                                        <p:tgtEl>
                                          <p:spTgt spid="16"/>
                                        </p:tgtEl>
                                        <p:attrNameLst>
                                          <p:attrName>ppt_y</p:attrName>
                                        </p:attrNameLst>
                                      </p:cBhvr>
                                      <p:tavLst>
                                        <p:tav tm="0">
                                          <p:val>
                                            <p:strVal val="#ppt_y+.1"/>
                                          </p:val>
                                        </p:tav>
                                        <p:tav tm="100000">
                                          <p:val>
                                            <p:strVal val="#ppt_y"/>
                                          </p:val>
                                        </p:tav>
                                      </p:tavLst>
                                    </p:anim>
                                  </p:childTnLst>
                                </p:cTn>
                              </p:par>
                            </p:childTnLst>
                          </p:cTn>
                        </p:par>
                        <p:par>
                          <p:cTn id="102" fill="hold">
                            <p:stCondLst>
                              <p:cond delay="500"/>
                            </p:stCondLst>
                            <p:childTnLst>
                              <p:par>
                                <p:cTn id="103" presetID="47" presetClass="entr" presetSubtype="0" fill="hold" grpId="0"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anim calcmode="lin" valueType="num">
                                      <p:cBhvr>
                                        <p:cTn id="106" dur="500" fill="hold"/>
                                        <p:tgtEl>
                                          <p:spTgt spid="15"/>
                                        </p:tgtEl>
                                        <p:attrNameLst>
                                          <p:attrName>ppt_x</p:attrName>
                                        </p:attrNameLst>
                                      </p:cBhvr>
                                      <p:tavLst>
                                        <p:tav tm="0">
                                          <p:val>
                                            <p:strVal val="#ppt_x"/>
                                          </p:val>
                                        </p:tav>
                                        <p:tav tm="100000">
                                          <p:val>
                                            <p:strVal val="#ppt_x"/>
                                          </p:val>
                                        </p:tav>
                                      </p:tavLst>
                                    </p:anim>
                                    <p:anim calcmode="lin" valueType="num">
                                      <p:cBhvr>
                                        <p:cTn id="10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5</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TRÌNH BÀY - NHẬN XÉT</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587728858"/>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397615" y="422800"/>
            <a:ext cx="5580207" cy="584775"/>
          </a:xfrm>
          <a:prstGeom prst="rect">
            <a:avLst/>
          </a:prstGeom>
          <a:noFill/>
        </p:spPr>
        <p:txBody>
          <a:bodyPr wrap="square" rtlCol="0">
            <a:spAutoFit/>
          </a:bodyPr>
          <a:lstStyle/>
          <a:p>
            <a:pPr algn="ctr"/>
            <a:r>
              <a:rPr lang="en-US" altLang="zh-CN" sz="3200" b="1">
                <a:solidFill>
                  <a:srgbClr val="C00000"/>
                </a:solidFill>
                <a:cs typeface="+mn-ea"/>
                <a:sym typeface="+mn-lt"/>
              </a:rPr>
              <a:t>CÁC TIÊU CHÍ NHẬN XÉT</a:t>
            </a:r>
            <a:endParaRPr lang="zh-CN" altLang="en-US" sz="3200" b="1" dirty="0">
              <a:solidFill>
                <a:srgbClr val="C00000"/>
              </a:solidFill>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sp>
        <p:nvSpPr>
          <p:cNvPr id="5" name="任意多边形: 形状 4">
            <a:extLst>
              <a:ext uri="{FF2B5EF4-FFF2-40B4-BE49-F238E27FC236}">
                <a16:creationId xmlns:a16="http://schemas.microsoft.com/office/drawing/2014/main" id="{F43488CC-8CA4-4C23-A59C-0F7E4349358D}"/>
              </a:ext>
            </a:extLst>
          </p:cNvPr>
          <p:cNvSpPr/>
          <p:nvPr/>
        </p:nvSpPr>
        <p:spPr>
          <a:xfrm>
            <a:off x="401806" y="2412236"/>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7" name="矩形 6">
            <a:extLst>
              <a:ext uri="{FF2B5EF4-FFF2-40B4-BE49-F238E27FC236}">
                <a16:creationId xmlns:a16="http://schemas.microsoft.com/office/drawing/2014/main" id="{E2B59596-1EDE-4A43-B4DE-6C7E71395C3A}"/>
              </a:ext>
            </a:extLst>
          </p:cNvPr>
          <p:cNvSpPr/>
          <p:nvPr/>
        </p:nvSpPr>
        <p:spPr>
          <a:xfrm>
            <a:off x="236407" y="3025334"/>
            <a:ext cx="4286554" cy="577850"/>
          </a:xfrm>
          <a:prstGeom prst="rect">
            <a:avLst/>
          </a:prstGeom>
        </p:spPr>
        <p:txBody>
          <a:bodyPr wrap="square">
            <a:spAutoFit/>
          </a:bodyPr>
          <a:lstStyle/>
          <a:p>
            <a:pPr lvl="0" algn="r">
              <a:lnSpc>
                <a:spcPct val="150000"/>
              </a:lnSpc>
            </a:pPr>
            <a:r>
              <a:rPr lang="en-US" altLang="zh-CN" sz="2400" i="1">
                <a:solidFill>
                  <a:schemeClr val="accent5">
                    <a:lumMod val="50000"/>
                  </a:schemeClr>
                </a:solidFill>
                <a:cs typeface="+mn-ea"/>
                <a:sym typeface="+mn-lt"/>
              </a:rPr>
              <a:t>Có đúng đề tài không?</a:t>
            </a:r>
            <a:endParaRPr lang="zh-CN" altLang="en-US" sz="2400" i="1" dirty="0">
              <a:solidFill>
                <a:schemeClr val="accent5">
                  <a:lumMod val="50000"/>
                </a:schemeClr>
              </a:solidFill>
              <a:cs typeface="+mn-ea"/>
              <a:sym typeface="+mn-lt"/>
            </a:endParaRPr>
          </a:p>
        </p:txBody>
      </p:sp>
      <p:sp>
        <p:nvSpPr>
          <p:cNvPr id="8" name="矩形 7">
            <a:extLst>
              <a:ext uri="{FF2B5EF4-FFF2-40B4-BE49-F238E27FC236}">
                <a16:creationId xmlns:a16="http://schemas.microsoft.com/office/drawing/2014/main" id="{A0EC748F-0A55-4869-AEEF-F1188C856D97}"/>
              </a:ext>
            </a:extLst>
          </p:cNvPr>
          <p:cNvSpPr/>
          <p:nvPr/>
        </p:nvSpPr>
        <p:spPr>
          <a:xfrm>
            <a:off x="1324499" y="2248008"/>
            <a:ext cx="3552993" cy="738664"/>
          </a:xfrm>
          <a:prstGeom prst="rect">
            <a:avLst/>
          </a:prstGeom>
        </p:spPr>
        <p:txBody>
          <a:bodyPr wrap="square">
            <a:spAutoFit/>
          </a:bodyPr>
          <a:lstStyle/>
          <a:p>
            <a:pPr lvl="0" algn="r">
              <a:lnSpc>
                <a:spcPct val="150000"/>
              </a:lnSpc>
            </a:pPr>
            <a:r>
              <a:rPr lang="en-US" altLang="zh-CN" sz="2800" b="1">
                <a:solidFill>
                  <a:schemeClr val="accent2"/>
                </a:solidFill>
                <a:cs typeface="+mn-ea"/>
                <a:sym typeface="+mn-lt"/>
              </a:rPr>
              <a:t>Nội dung trao đổi</a:t>
            </a:r>
            <a:endParaRPr lang="zh-CN" altLang="en-US" sz="2800" b="1" dirty="0">
              <a:solidFill>
                <a:schemeClr val="accent2"/>
              </a:solidFill>
              <a:cs typeface="+mn-ea"/>
              <a:sym typeface="+mn-lt"/>
            </a:endParaRPr>
          </a:p>
        </p:txBody>
      </p:sp>
      <p:sp>
        <p:nvSpPr>
          <p:cNvPr id="11" name="任意多边形: 形状 10">
            <a:extLst>
              <a:ext uri="{FF2B5EF4-FFF2-40B4-BE49-F238E27FC236}">
                <a16:creationId xmlns:a16="http://schemas.microsoft.com/office/drawing/2014/main" id="{C6AA3B23-B4DF-4B6F-84D9-67521457C74C}"/>
              </a:ext>
            </a:extLst>
          </p:cNvPr>
          <p:cNvSpPr/>
          <p:nvPr/>
        </p:nvSpPr>
        <p:spPr>
          <a:xfrm flipH="1">
            <a:off x="8160730" y="2437311"/>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3" name="矩形 12">
            <a:extLst>
              <a:ext uri="{FF2B5EF4-FFF2-40B4-BE49-F238E27FC236}">
                <a16:creationId xmlns:a16="http://schemas.microsoft.com/office/drawing/2014/main" id="{F9E57E5D-CF4A-477B-BC92-DD552BF24C43}"/>
              </a:ext>
            </a:extLst>
          </p:cNvPr>
          <p:cNvSpPr/>
          <p:nvPr/>
        </p:nvSpPr>
        <p:spPr>
          <a:xfrm flipH="1">
            <a:off x="7450426" y="3043454"/>
            <a:ext cx="3928058" cy="830997"/>
          </a:xfrm>
          <a:prstGeom prst="rect">
            <a:avLst/>
          </a:prstGeom>
        </p:spPr>
        <p:txBody>
          <a:bodyPr wrap="square">
            <a:spAutoFit/>
          </a:bodyPr>
          <a:lstStyle/>
          <a:p>
            <a:pPr lvl="0" algn="ctr"/>
            <a:r>
              <a:rPr lang="en-US" altLang="zh-CN" sz="2400" i="1">
                <a:solidFill>
                  <a:schemeClr val="accent5">
                    <a:lumMod val="50000"/>
                  </a:schemeClr>
                </a:solidFill>
                <a:cs typeface="+mn-ea"/>
                <a:sym typeface="+mn-lt"/>
              </a:rPr>
              <a:t>Có đạt được mục đích trao đổi không?</a:t>
            </a:r>
            <a:endParaRPr lang="zh-CN" altLang="en-US" sz="2400" i="1" dirty="0">
              <a:solidFill>
                <a:schemeClr val="accent5">
                  <a:lumMod val="50000"/>
                </a:schemeClr>
              </a:solidFill>
              <a:cs typeface="+mn-ea"/>
              <a:sym typeface="+mn-lt"/>
            </a:endParaRPr>
          </a:p>
        </p:txBody>
      </p:sp>
      <p:sp>
        <p:nvSpPr>
          <p:cNvPr id="14" name="矩形 13">
            <a:extLst>
              <a:ext uri="{FF2B5EF4-FFF2-40B4-BE49-F238E27FC236}">
                <a16:creationId xmlns:a16="http://schemas.microsoft.com/office/drawing/2014/main" id="{A572996F-511F-41BA-9EE6-79113F3FB1C9}"/>
              </a:ext>
            </a:extLst>
          </p:cNvPr>
          <p:cNvSpPr/>
          <p:nvPr/>
        </p:nvSpPr>
        <p:spPr>
          <a:xfrm flipH="1">
            <a:off x="7270897" y="2314661"/>
            <a:ext cx="3629465" cy="658835"/>
          </a:xfrm>
          <a:prstGeom prst="rect">
            <a:avLst/>
          </a:prstGeom>
        </p:spPr>
        <p:txBody>
          <a:bodyPr wrap="square">
            <a:spAutoFit/>
          </a:bodyPr>
          <a:lstStyle/>
          <a:p>
            <a:pPr lvl="0">
              <a:lnSpc>
                <a:spcPct val="150000"/>
              </a:lnSpc>
            </a:pPr>
            <a:r>
              <a:rPr lang="en-US" altLang="zh-CN" sz="2800" b="1">
                <a:solidFill>
                  <a:schemeClr val="accent2"/>
                </a:solidFill>
                <a:cs typeface="+mn-ea"/>
                <a:sym typeface="+mn-lt"/>
              </a:rPr>
              <a:t>Mục đích trao đổi</a:t>
            </a:r>
            <a:endParaRPr lang="zh-CN" altLang="en-US" sz="2800" b="1" dirty="0">
              <a:solidFill>
                <a:schemeClr val="accent2"/>
              </a:solidFill>
              <a:cs typeface="+mn-ea"/>
              <a:sym typeface="+mn-lt"/>
            </a:endParaRPr>
          </a:p>
        </p:txBody>
      </p:sp>
      <p:sp>
        <p:nvSpPr>
          <p:cNvPr id="17" name="任意多边形: 形状 16">
            <a:extLst>
              <a:ext uri="{FF2B5EF4-FFF2-40B4-BE49-F238E27FC236}">
                <a16:creationId xmlns:a16="http://schemas.microsoft.com/office/drawing/2014/main" id="{0D2DBC2A-2C3E-4D5D-B28E-24691BCD4433}"/>
              </a:ext>
            </a:extLst>
          </p:cNvPr>
          <p:cNvSpPr/>
          <p:nvPr/>
        </p:nvSpPr>
        <p:spPr>
          <a:xfrm>
            <a:off x="538965" y="4387320"/>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8" name="矩形 17">
            <a:extLst>
              <a:ext uri="{FF2B5EF4-FFF2-40B4-BE49-F238E27FC236}">
                <a16:creationId xmlns:a16="http://schemas.microsoft.com/office/drawing/2014/main" id="{014BC253-35C5-4FB5-A11C-9D8292EA46BD}"/>
              </a:ext>
            </a:extLst>
          </p:cNvPr>
          <p:cNvSpPr/>
          <p:nvPr/>
        </p:nvSpPr>
        <p:spPr>
          <a:xfrm>
            <a:off x="174489" y="4964760"/>
            <a:ext cx="4852954" cy="1200329"/>
          </a:xfrm>
          <a:prstGeom prst="rect">
            <a:avLst/>
          </a:prstGeom>
        </p:spPr>
        <p:txBody>
          <a:bodyPr wrap="square">
            <a:spAutoFit/>
          </a:bodyPr>
          <a:lstStyle/>
          <a:p>
            <a:pPr lvl="0" algn="r">
              <a:lnSpc>
                <a:spcPct val="150000"/>
              </a:lnSpc>
            </a:pPr>
            <a:r>
              <a:rPr lang="en-US" altLang="zh-CN" sz="2400" i="1">
                <a:solidFill>
                  <a:schemeClr val="accent5">
                    <a:lumMod val="50000"/>
                  </a:schemeClr>
                </a:solidFill>
                <a:cs typeface="+mn-ea"/>
                <a:sym typeface="+mn-lt"/>
              </a:rPr>
              <a:t>Có thuyết phục không?</a:t>
            </a:r>
          </a:p>
          <a:p>
            <a:pPr lvl="0" algn="r">
              <a:lnSpc>
                <a:spcPct val="150000"/>
              </a:lnSpc>
            </a:pPr>
            <a:r>
              <a:rPr lang="en-US" altLang="zh-CN" sz="2400" i="1">
                <a:solidFill>
                  <a:schemeClr val="accent5">
                    <a:lumMod val="50000"/>
                  </a:schemeClr>
                </a:solidFill>
                <a:cs typeface="+mn-ea"/>
                <a:sym typeface="+mn-lt"/>
              </a:rPr>
              <a:t>Có tự nhiên, thân ái không?</a:t>
            </a:r>
            <a:endParaRPr lang="zh-CN" altLang="en-US" sz="2400" i="1" dirty="0">
              <a:solidFill>
                <a:schemeClr val="accent5">
                  <a:lumMod val="50000"/>
                </a:schemeClr>
              </a:solidFill>
              <a:cs typeface="+mn-ea"/>
              <a:sym typeface="+mn-lt"/>
            </a:endParaRPr>
          </a:p>
        </p:txBody>
      </p:sp>
      <p:sp>
        <p:nvSpPr>
          <p:cNvPr id="19" name="矩形 18">
            <a:extLst>
              <a:ext uri="{FF2B5EF4-FFF2-40B4-BE49-F238E27FC236}">
                <a16:creationId xmlns:a16="http://schemas.microsoft.com/office/drawing/2014/main" id="{0B7E38C7-C69B-4C4B-B99F-36E0A96E7B04}"/>
              </a:ext>
            </a:extLst>
          </p:cNvPr>
          <p:cNvSpPr/>
          <p:nvPr/>
        </p:nvSpPr>
        <p:spPr>
          <a:xfrm>
            <a:off x="816388" y="4371399"/>
            <a:ext cx="2577806" cy="658835"/>
          </a:xfrm>
          <a:prstGeom prst="rect">
            <a:avLst/>
          </a:prstGeom>
        </p:spPr>
        <p:txBody>
          <a:bodyPr wrap="square">
            <a:spAutoFit/>
          </a:bodyPr>
          <a:lstStyle/>
          <a:p>
            <a:pPr lvl="0" algn="r">
              <a:lnSpc>
                <a:spcPct val="150000"/>
              </a:lnSpc>
            </a:pPr>
            <a:r>
              <a:rPr lang="en-US" altLang="zh-CN" sz="2800" b="1">
                <a:solidFill>
                  <a:schemeClr val="accent2"/>
                </a:solidFill>
                <a:cs typeface="+mn-ea"/>
                <a:sym typeface="+mn-lt"/>
              </a:rPr>
              <a:t>Lời lẽ</a:t>
            </a:r>
            <a:endParaRPr lang="zh-CN" altLang="en-US" sz="2800" b="1" dirty="0">
              <a:solidFill>
                <a:schemeClr val="accent2"/>
              </a:solidFill>
              <a:cs typeface="+mn-ea"/>
              <a:sym typeface="+mn-lt"/>
            </a:endParaRPr>
          </a:p>
        </p:txBody>
      </p:sp>
      <p:sp>
        <p:nvSpPr>
          <p:cNvPr id="20" name="任意多边形: 形状 19">
            <a:extLst>
              <a:ext uri="{FF2B5EF4-FFF2-40B4-BE49-F238E27FC236}">
                <a16:creationId xmlns:a16="http://schemas.microsoft.com/office/drawing/2014/main" id="{8BCB4D5A-A6DE-4CC5-8E83-3671B2A391BC}"/>
              </a:ext>
            </a:extLst>
          </p:cNvPr>
          <p:cNvSpPr/>
          <p:nvPr/>
        </p:nvSpPr>
        <p:spPr>
          <a:xfrm flipH="1">
            <a:off x="8023570" y="4473642"/>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21" name="矩形 20">
            <a:extLst>
              <a:ext uri="{FF2B5EF4-FFF2-40B4-BE49-F238E27FC236}">
                <a16:creationId xmlns:a16="http://schemas.microsoft.com/office/drawing/2014/main" id="{D9061C9F-2392-4A71-8F9F-A59435665DAF}"/>
              </a:ext>
            </a:extLst>
          </p:cNvPr>
          <p:cNvSpPr/>
          <p:nvPr/>
        </p:nvSpPr>
        <p:spPr>
          <a:xfrm flipH="1">
            <a:off x="7302320" y="5188331"/>
            <a:ext cx="4224271" cy="577850"/>
          </a:xfrm>
          <a:prstGeom prst="rect">
            <a:avLst/>
          </a:prstGeom>
        </p:spPr>
        <p:txBody>
          <a:bodyPr wrap="square">
            <a:spAutoFit/>
          </a:bodyPr>
          <a:lstStyle/>
          <a:p>
            <a:pPr lvl="0">
              <a:lnSpc>
                <a:spcPct val="150000"/>
              </a:lnSpc>
            </a:pPr>
            <a:r>
              <a:rPr lang="en-US" altLang="zh-CN" sz="2400" i="1">
                <a:solidFill>
                  <a:schemeClr val="accent5">
                    <a:lumMod val="50000"/>
                  </a:schemeClr>
                </a:solidFill>
                <a:cs typeface="+mn-ea"/>
                <a:sym typeface="+mn-lt"/>
              </a:rPr>
              <a:t>Có tự tin và phù hợp không?</a:t>
            </a:r>
            <a:endParaRPr lang="zh-CN" altLang="en-US" sz="2400" i="1" dirty="0">
              <a:solidFill>
                <a:schemeClr val="accent5">
                  <a:lumMod val="50000"/>
                </a:schemeClr>
              </a:solidFill>
              <a:cs typeface="+mn-ea"/>
              <a:sym typeface="+mn-lt"/>
            </a:endParaRPr>
          </a:p>
        </p:txBody>
      </p:sp>
      <p:sp>
        <p:nvSpPr>
          <p:cNvPr id="22" name="矩形 21">
            <a:extLst>
              <a:ext uri="{FF2B5EF4-FFF2-40B4-BE49-F238E27FC236}">
                <a16:creationId xmlns:a16="http://schemas.microsoft.com/office/drawing/2014/main" id="{FE721748-6AC3-4265-B08D-844C1DEB6F85}"/>
              </a:ext>
            </a:extLst>
          </p:cNvPr>
          <p:cNvSpPr/>
          <p:nvPr/>
        </p:nvSpPr>
        <p:spPr>
          <a:xfrm flipH="1">
            <a:off x="8436974" y="4443860"/>
            <a:ext cx="2577806" cy="658835"/>
          </a:xfrm>
          <a:prstGeom prst="rect">
            <a:avLst/>
          </a:prstGeom>
        </p:spPr>
        <p:txBody>
          <a:bodyPr wrap="square">
            <a:spAutoFit/>
          </a:bodyPr>
          <a:lstStyle/>
          <a:p>
            <a:pPr lvl="0">
              <a:lnSpc>
                <a:spcPct val="150000"/>
              </a:lnSpc>
            </a:pPr>
            <a:r>
              <a:rPr lang="en-US" altLang="zh-CN" sz="2800" b="1">
                <a:solidFill>
                  <a:schemeClr val="accent2"/>
                </a:solidFill>
                <a:cs typeface="+mn-ea"/>
                <a:sym typeface="+mn-lt"/>
              </a:rPr>
              <a:t>Cử chỉ</a:t>
            </a:r>
            <a:endParaRPr lang="zh-CN" altLang="en-US" sz="2800" b="1" dirty="0">
              <a:solidFill>
                <a:schemeClr val="accent2"/>
              </a:solidFill>
              <a:cs typeface="+mn-ea"/>
              <a:sym typeface="+mn-lt"/>
            </a:endParaRPr>
          </a:p>
        </p:txBody>
      </p:sp>
      <p:pic>
        <p:nvPicPr>
          <p:cNvPr id="23" name="图片 22">
            <a:extLst>
              <a:ext uri="{FF2B5EF4-FFF2-40B4-BE49-F238E27FC236}">
                <a16:creationId xmlns:a16="http://schemas.microsoft.com/office/drawing/2014/main" id="{291EB500-EF81-4BC5-BFC9-8863C49F9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307" y="941558"/>
            <a:ext cx="3155090" cy="5916442"/>
          </a:xfrm>
          <a:prstGeom prst="rect">
            <a:avLst/>
          </a:prstGeom>
        </p:spPr>
      </p:pic>
    </p:spTree>
    <p:extLst>
      <p:ext uri="{BB962C8B-B14F-4D97-AF65-F5344CB8AC3E}">
        <p14:creationId xmlns:p14="http://schemas.microsoft.com/office/powerpoint/2010/main" val="2978664920"/>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3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800"/>
                            </p:stCondLst>
                            <p:childTnLst>
                              <p:par>
                                <p:cTn id="17" presetID="4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2800"/>
                            </p:stCondLst>
                            <p:childTnLst>
                              <p:par>
                                <p:cTn id="32" presetID="47"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3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3800"/>
                            </p:stCondLst>
                            <p:childTnLst>
                              <p:par>
                                <p:cTn id="47" presetID="47"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childTnLst>
                          </p:cTn>
                        </p:par>
                        <p:par>
                          <p:cTn id="57" fill="hold">
                            <p:stCondLst>
                              <p:cond delay="430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par>
                          <p:cTn id="61" fill="hold">
                            <p:stCondLst>
                              <p:cond delay="4800"/>
                            </p:stCondLst>
                            <p:childTnLst>
                              <p:par>
                                <p:cTn id="62" presetID="47"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anim calcmode="lin" valueType="num">
                                      <p:cBhvr>
                                        <p:cTn id="65" dur="500" fill="hold"/>
                                        <p:tgtEl>
                                          <p:spTgt spid="21"/>
                                        </p:tgtEl>
                                        <p:attrNameLst>
                                          <p:attrName>ppt_x</p:attrName>
                                        </p:attrNameLst>
                                      </p:cBhvr>
                                      <p:tavLst>
                                        <p:tav tm="0">
                                          <p:val>
                                            <p:strVal val="#ppt_x"/>
                                          </p:val>
                                        </p:tav>
                                        <p:tav tm="100000">
                                          <p:val>
                                            <p:strVal val="#ppt_x"/>
                                          </p:val>
                                        </p:tav>
                                      </p:tavLst>
                                    </p:anim>
                                    <p:anim calcmode="lin" valueType="num">
                                      <p:cBhvr>
                                        <p:cTn id="66" dur="5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anim calcmode="lin" valueType="num">
                                      <p:cBhvr>
                                        <p:cTn id="70" dur="500" fill="hold"/>
                                        <p:tgtEl>
                                          <p:spTgt spid="22"/>
                                        </p:tgtEl>
                                        <p:attrNameLst>
                                          <p:attrName>ppt_x</p:attrName>
                                        </p:attrNameLst>
                                      </p:cBhvr>
                                      <p:tavLst>
                                        <p:tav tm="0">
                                          <p:val>
                                            <p:strVal val="#ppt_x"/>
                                          </p:val>
                                        </p:tav>
                                        <p:tav tm="100000">
                                          <p:val>
                                            <p:strVal val="#ppt_x"/>
                                          </p:val>
                                        </p:tav>
                                      </p:tavLst>
                                    </p:anim>
                                    <p:anim calcmode="lin" valueType="num">
                                      <p:cBhvr>
                                        <p:cTn id="7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P spid="11" grpId="0" animBg="1"/>
      <p:bldP spid="13" grpId="0"/>
      <p:bldP spid="14" grpId="0"/>
      <p:bldP spid="17" grpId="0" animBg="1"/>
      <p:bldP spid="18" grpId="0"/>
      <p:bldP spid="19" grpId="0"/>
      <p:bldP spid="20" grpId="0" animBg="1"/>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595" y="1051450"/>
            <a:ext cx="9935733" cy="1569660"/>
          </a:xfrm>
          <a:prstGeom prst="rect">
            <a:avLst/>
          </a:prstGeom>
          <a:noFill/>
          <a:effectLst>
            <a:glow rad="139700">
              <a:schemeClr val="accent6">
                <a:satMod val="175000"/>
                <a:alpha val="40000"/>
              </a:schemeClr>
            </a:glow>
          </a:effectLst>
        </p:spPr>
        <p:txBody>
          <a:bodyPr wrap="none" lIns="91440" tIns="45720" rIns="91440" bIns="45720">
            <a:spAutoFit/>
          </a:bodyPr>
          <a:lstStyle/>
          <a:p>
            <a:pPr algn="ctr"/>
            <a:r>
              <a:rPr lang="en-US" sz="9600" b="1" cap="none" spc="0">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THUYẾT PHỤC </a:t>
            </a:r>
            <a:r>
              <a:rPr lang="en-US" sz="96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là gì?</a:t>
            </a:r>
          </a:p>
        </p:txBody>
      </p:sp>
      <p:sp>
        <p:nvSpPr>
          <p:cNvPr id="3" name="Rectangle 2"/>
          <p:cNvSpPr/>
          <p:nvPr/>
        </p:nvSpPr>
        <p:spPr>
          <a:xfrm>
            <a:off x="1227343" y="2913498"/>
            <a:ext cx="9650231" cy="3416320"/>
          </a:xfrm>
          <a:prstGeom prst="rect">
            <a:avLst/>
          </a:prstGeom>
          <a:noFill/>
          <a:effectLst>
            <a:glow rad="139700">
              <a:schemeClr val="accent6">
                <a:satMod val="175000"/>
                <a:alpha val="40000"/>
              </a:schemeClr>
            </a:glow>
          </a:effectLst>
        </p:spPr>
        <p:txBody>
          <a:bodyPr wrap="square" lIns="91440" tIns="45720" rIns="91440" bIns="45720">
            <a:spAutoFit/>
          </a:bodyPr>
          <a:lstStyle/>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Làm cho người ta </a:t>
            </a:r>
          </a:p>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thấy đúng, thấy hay mà </a:t>
            </a:r>
          </a:p>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tin theo, làm theo.</a:t>
            </a:r>
          </a:p>
        </p:txBody>
      </p:sp>
    </p:spTree>
    <p:extLst>
      <p:ext uri="{BB962C8B-B14F-4D97-AF65-F5344CB8AC3E}">
        <p14:creationId xmlns:p14="http://schemas.microsoft.com/office/powerpoint/2010/main" val="3673278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112774" y="175718"/>
            <a:ext cx="4745148" cy="1015663"/>
          </a:xfrm>
          <a:prstGeom prst="rect">
            <a:avLst/>
          </a:prstGeom>
          <a:noFill/>
        </p:spPr>
        <p:txBody>
          <a:bodyPr wrap="square" rtlCol="0">
            <a:spAutoFit/>
          </a:bodyPr>
          <a:lstStyle/>
          <a:p>
            <a:pPr algn="ctr"/>
            <a:r>
              <a:rPr lang="en-US" altLang="zh-CN" sz="6000" b="1">
                <a:solidFill>
                  <a:srgbClr val="ED6F41"/>
                </a:solidFill>
                <a:effectLst>
                  <a:outerShdw blurRad="38100" dist="38100" dir="2700000" algn="tl">
                    <a:srgbClr val="000000">
                      <a:alpha val="43137"/>
                    </a:srgbClr>
                  </a:outerShdw>
                </a:effectLst>
                <a:cs typeface="+mn-ea"/>
                <a:sym typeface="+mn-lt"/>
              </a:rPr>
              <a:t>TẠM BIỆT</a:t>
            </a:r>
            <a:endParaRPr lang="zh-CN" altLang="en-US" sz="6000" b="1" dirty="0">
              <a:solidFill>
                <a:srgbClr val="ED6F41"/>
              </a:solidFill>
              <a:effectLst>
                <a:outerShdw blurRad="38100" dist="38100" dir="2700000" algn="tl">
                  <a:srgbClr val="000000">
                    <a:alpha val="43137"/>
                  </a:srgbClr>
                </a:outerShdw>
              </a:effectLst>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pic>
        <p:nvPicPr>
          <p:cNvPr id="6" name="图片 5">
            <a:extLst>
              <a:ext uri="{FF2B5EF4-FFF2-40B4-BE49-F238E27FC236}">
                <a16:creationId xmlns:a16="http://schemas.microsoft.com/office/drawing/2014/main" id="{AB0FF4E1-7BCE-49DA-B037-442FD1093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9313" flipH="1" flipV="1">
            <a:off x="10251052" y="216852"/>
            <a:ext cx="3069193" cy="6858000"/>
          </a:xfrm>
          <a:prstGeom prst="rect">
            <a:avLst/>
          </a:prstGeom>
        </p:spPr>
      </p:pic>
      <p:pic>
        <p:nvPicPr>
          <p:cNvPr id="7" name="图片 6">
            <a:extLst>
              <a:ext uri="{FF2B5EF4-FFF2-40B4-BE49-F238E27FC236}">
                <a16:creationId xmlns:a16="http://schemas.microsoft.com/office/drawing/2014/main" id="{15DA98AF-44E9-477B-8ADA-01FC91A88D80}"/>
              </a:ext>
            </a:extLst>
          </p:cNvPr>
          <p:cNvPicPr>
            <a:picLocks noChangeAspect="1"/>
          </p:cNvPicPr>
          <p:nvPr/>
        </p:nvPicPr>
        <p:blipFill rotWithShape="1">
          <a:blip r:embed="rId5">
            <a:extLst>
              <a:ext uri="{28A0092B-C50C-407E-A947-70E740481C1C}">
                <a14:useLocalDpi xmlns:a14="http://schemas.microsoft.com/office/drawing/2010/main" val="0"/>
              </a:ext>
            </a:extLst>
          </a:blip>
          <a:srcRect l="18108" t="28936" r="31538" b="17064"/>
          <a:stretch/>
        </p:blipFill>
        <p:spPr>
          <a:xfrm rot="20499291" flipH="1">
            <a:off x="10223752" y="145604"/>
            <a:ext cx="1490760" cy="1896839"/>
          </a:xfrm>
          <a:prstGeom prst="rect">
            <a:avLst/>
          </a:prstGeom>
        </p:spPr>
      </p:pic>
      <p:pic>
        <p:nvPicPr>
          <p:cNvPr id="8" name="图片 7">
            <a:extLst>
              <a:ext uri="{FF2B5EF4-FFF2-40B4-BE49-F238E27FC236}">
                <a16:creationId xmlns:a16="http://schemas.microsoft.com/office/drawing/2014/main" id="{240AD2E9-071A-49B2-A45F-9354CB920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5120" y="2636434"/>
            <a:ext cx="8121760" cy="4247681"/>
          </a:xfrm>
          <a:prstGeom prst="rect">
            <a:avLst/>
          </a:prstGeom>
        </p:spPr>
      </p:pic>
      <p:sp>
        <p:nvSpPr>
          <p:cNvPr id="9" name="矩形 8">
            <a:extLst>
              <a:ext uri="{FF2B5EF4-FFF2-40B4-BE49-F238E27FC236}">
                <a16:creationId xmlns:a16="http://schemas.microsoft.com/office/drawing/2014/main" id="{998CA050-49C2-45E1-B829-72BEC75F35E0}"/>
              </a:ext>
            </a:extLst>
          </p:cNvPr>
          <p:cNvSpPr/>
          <p:nvPr/>
        </p:nvSpPr>
        <p:spPr>
          <a:xfrm>
            <a:off x="1055879" y="1169662"/>
            <a:ext cx="10575542" cy="1754326"/>
          </a:xfrm>
          <a:prstGeom prst="rect">
            <a:avLst/>
          </a:prstGeom>
        </p:spPr>
        <p:txBody>
          <a:bodyPr wrap="square">
            <a:spAutoFit/>
          </a:bodyPr>
          <a:lstStyle/>
          <a:p>
            <a:pPr algn="ctr"/>
            <a:r>
              <a:rPr lang="en-US" altLang="zh-CN" sz="5400" i="1">
                <a:solidFill>
                  <a:srgbClr val="CE102F"/>
                </a:solidFill>
                <a:latin typeface="UTM Silk Script" panose="02040603050506020204" pitchFamily="18" charset="0"/>
                <a:cs typeface="+mn-ea"/>
                <a:sym typeface="+mn-lt"/>
              </a:rPr>
              <a:t>Các em nhớ xem lại bài và </a:t>
            </a:r>
          </a:p>
          <a:p>
            <a:pPr algn="ctr"/>
            <a:r>
              <a:rPr lang="en-US" altLang="zh-CN" sz="5400" i="1">
                <a:solidFill>
                  <a:srgbClr val="CE102F"/>
                </a:solidFill>
                <a:latin typeface="UTM Silk Script" panose="02040603050506020204" pitchFamily="18" charset="0"/>
                <a:cs typeface="+mn-ea"/>
                <a:sym typeface="+mn-lt"/>
              </a:rPr>
              <a:t>chuẩn bị bài sau nhé!</a:t>
            </a:r>
            <a:endParaRPr lang="zh-CN" altLang="en-US" sz="5400" i="1" dirty="0">
              <a:solidFill>
                <a:srgbClr val="CE102F"/>
              </a:solidFill>
              <a:latin typeface="UTM Silk Script" panose="02040603050506020204" pitchFamily="18" charset="0"/>
              <a:cs typeface="+mn-ea"/>
              <a:sym typeface="+mn-lt"/>
            </a:endParaRPr>
          </a:p>
        </p:txBody>
      </p:sp>
    </p:spTree>
    <p:extLst>
      <p:ext uri="{BB962C8B-B14F-4D97-AF65-F5344CB8AC3E}">
        <p14:creationId xmlns:p14="http://schemas.microsoft.com/office/powerpoint/2010/main" val="2566361198"/>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800"/>
                            </p:stCondLst>
                            <p:childTnLst>
                              <p:par>
                                <p:cTn id="13" presetID="47"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790" y="460900"/>
            <a:ext cx="11391259" cy="2308324"/>
          </a:xfrm>
          <a:prstGeom prst="rect">
            <a:avLst/>
          </a:prstGeom>
          <a:noFill/>
          <a:effectLst>
            <a:glow rad="139700">
              <a:schemeClr val="accent6">
                <a:satMod val="175000"/>
                <a:alpha val="40000"/>
              </a:schemeClr>
            </a:glow>
          </a:effectLst>
        </p:spPr>
        <p:txBody>
          <a:bodyPr wrap="none" lIns="91440" tIns="45720" rIns="91440" bIns="45720">
            <a:spAutoFit/>
          </a:bodyPr>
          <a:lstStyle/>
          <a:p>
            <a:pPr algn="ctr"/>
            <a:r>
              <a:rPr lang="en-US" sz="72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Làm thế nào để</a:t>
            </a:r>
            <a:r>
              <a:rPr lang="en-US" sz="7200" b="1">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THUYẾT PHỤC</a:t>
            </a: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p>
          <a:p>
            <a:pPr algn="ct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người khác?</a:t>
            </a:r>
            <a:endParaRPr lang="en-US" sz="72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endParaRPr>
          </a:p>
        </p:txBody>
      </p:sp>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866" y="3046902"/>
            <a:ext cx="7514198" cy="3811098"/>
          </a:xfrm>
          <a:prstGeom prst="rect">
            <a:avLst/>
          </a:prstGeom>
        </p:spPr>
      </p:pic>
    </p:spTree>
    <p:extLst>
      <p:ext uri="{BB962C8B-B14F-4D97-AF65-F5344CB8AC3E}">
        <p14:creationId xmlns:p14="http://schemas.microsoft.com/office/powerpoint/2010/main" val="201714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iterate type="wd">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Nghệ thuật Thuyết Phục Người Khác (MISA JSC)">
            <a:hlinkClick r:id="" action="ppaction://media"/>
          </p:cNvPr>
          <p:cNvPicPr>
            <a:picLocks noChangeAspect="1"/>
          </p:cNvPicPr>
          <p:nvPr>
            <a:videoFile r:link="rId2"/>
            <p:extLst>
              <p:ext uri="{DAA4B4D4-6D71-4841-9C94-3DE7FCFB9230}">
                <p14:media xmlns:p14="http://schemas.microsoft.com/office/powerpoint/2010/main" r:embed="rId3">
                  <p14:trim st="5640" end="6300"/>
                </p14:media>
              </p:ext>
            </p:extLst>
          </p:nvPr>
        </p:nvPicPr>
        <p:blipFill>
          <a:blip r:embed="rId5"/>
          <a:stretch>
            <a:fillRect/>
          </a:stretch>
        </p:blipFill>
        <p:spPr>
          <a:xfrm>
            <a:off x="0" y="1"/>
            <a:ext cx="12191999" cy="6858000"/>
          </a:xfrm>
          <a:prstGeom prst="snip2DiagRect">
            <a:avLst/>
          </a:prstGeom>
        </p:spPr>
      </p:pic>
    </p:spTree>
    <p:extLst>
      <p:ext uri="{BB962C8B-B14F-4D97-AF65-F5344CB8AC3E}">
        <p14:creationId xmlns:p14="http://schemas.microsoft.com/office/powerpoint/2010/main" val="888867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80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866" y="3046902"/>
            <a:ext cx="7514198" cy="3811098"/>
          </a:xfrm>
          <a:prstGeom prst="rect">
            <a:avLst/>
          </a:prstGeom>
        </p:spPr>
      </p:pic>
      <p:sp>
        <p:nvSpPr>
          <p:cNvPr id="5" name="Rectangle 4"/>
          <p:cNvSpPr/>
          <p:nvPr/>
        </p:nvSpPr>
        <p:spPr>
          <a:xfrm>
            <a:off x="-113228" y="438150"/>
            <a:ext cx="12610386" cy="2308324"/>
          </a:xfrm>
          <a:prstGeom prst="rect">
            <a:avLst/>
          </a:prstGeom>
          <a:noFill/>
          <a:effectLst>
            <a:glow rad="139700">
              <a:schemeClr val="accent6">
                <a:satMod val="175000"/>
                <a:alpha val="40000"/>
              </a:schemeClr>
            </a:glow>
          </a:effectLst>
        </p:spPr>
        <p:txBody>
          <a:bodyPr wrap="square" lIns="91440" tIns="45720" rIns="91440" bIns="45720">
            <a:spAutoFit/>
          </a:bodyPr>
          <a:lstStyle/>
          <a:p>
            <a:pPr algn="ct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Đặt mình vào vị trí của </a:t>
            </a:r>
            <a:b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b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người nghe để</a:t>
            </a:r>
            <a:r>
              <a:rPr lang="en-US" sz="7200" b="1">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THUYẾT PHỤC </a:t>
            </a: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họ.</a:t>
            </a:r>
            <a:endParaRPr lang="en-US" sz="72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endParaRPr>
          </a:p>
        </p:txBody>
      </p:sp>
    </p:spTree>
    <p:extLst>
      <p:ext uri="{BB962C8B-B14F-4D97-AF65-F5344CB8AC3E}">
        <p14:creationId xmlns:p14="http://schemas.microsoft.com/office/powerpoint/2010/main" val="135682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wd">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90"/>
                                          </p:val>
                                        </p:tav>
                                        <p:tav tm="100000">
                                          <p:val>
                                            <p:fltVal val="0"/>
                                          </p:val>
                                        </p:tav>
                                      </p:tavLst>
                                    </p:anim>
                                    <p:animEffect transition="in" filter="fade">
                                      <p:cBhvr>
                                        <p:cTn id="18" dur="500"/>
                                        <p:tgtEl>
                                          <p:spTgt spid="5"/>
                                        </p:tgtEl>
                                      </p:cBhvr>
                                    </p:animEffect>
                                  </p:childTnLst>
                                </p:cTn>
                              </p:par>
                            </p:childTnLst>
                          </p:cTn>
                        </p:par>
                        <p:par>
                          <p:cTn id="19" fill="hold">
                            <p:stCondLst>
                              <p:cond delay="800"/>
                            </p:stCondLst>
                            <p:childTnLst>
                              <p:par>
                                <p:cTn id="20" presetID="26" presetClass="emph" presetSubtype="0" fill="hold" grpId="1" nodeType="afterEffect">
                                  <p:stCondLst>
                                    <p:cond delay="0"/>
                                  </p:stCondLst>
                                  <p:iterate type="wd">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CE2BA8-F483-4281-97EC-4B0779B64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椭圆 2">
            <a:extLst>
              <a:ext uri="{FF2B5EF4-FFF2-40B4-BE49-F238E27FC236}">
                <a16:creationId xmlns:a16="http://schemas.microsoft.com/office/drawing/2014/main" id="{A6061DC8-95F8-4615-8907-F3BDD9CA60EC}"/>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a:extLst>
              <a:ext uri="{FF2B5EF4-FFF2-40B4-BE49-F238E27FC236}">
                <a16:creationId xmlns:a16="http://schemas.microsoft.com/office/drawing/2014/main" id="{007FAB2D-A070-4D96-ACD2-B0D3C7C21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sp>
        <p:nvSpPr>
          <p:cNvPr id="8" name="椭圆 7">
            <a:extLst>
              <a:ext uri="{FF2B5EF4-FFF2-40B4-BE49-F238E27FC236}">
                <a16:creationId xmlns:a16="http://schemas.microsoft.com/office/drawing/2014/main" id="{9039AD04-336A-4C4C-94CA-2556F19C2BCB}"/>
              </a:ext>
            </a:extLst>
          </p:cNvPr>
          <p:cNvSpPr/>
          <p:nvPr/>
        </p:nvSpPr>
        <p:spPr>
          <a:xfrm rot="21167508">
            <a:off x="4333185" y="5409155"/>
            <a:ext cx="3794155" cy="1961271"/>
          </a:xfrm>
          <a:prstGeom prst="ellipse">
            <a:avLst/>
          </a:prstGeom>
          <a:solidFill>
            <a:srgbClr val="68C3B7">
              <a:alpha val="60000"/>
            </a:srgb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3">
            <a:extLst>
              <a:ext uri="{FF2B5EF4-FFF2-40B4-BE49-F238E27FC236}">
                <a16:creationId xmlns:a16="http://schemas.microsoft.com/office/drawing/2014/main" id="{EE0FEBB9-CA96-4D71-ACE5-A296ADFA5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467" y="2952381"/>
            <a:ext cx="2894250" cy="3768806"/>
          </a:xfrm>
          <a:prstGeom prst="rect">
            <a:avLst/>
          </a:prstGeom>
        </p:spPr>
      </p:pic>
      <p:pic>
        <p:nvPicPr>
          <p:cNvPr id="9" name="图片 8">
            <a:extLst>
              <a:ext uri="{FF2B5EF4-FFF2-40B4-BE49-F238E27FC236}">
                <a16:creationId xmlns:a16="http://schemas.microsoft.com/office/drawing/2014/main" id="{C6E8F638-1DC2-4610-9449-288D8BFF0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sp>
        <p:nvSpPr>
          <p:cNvPr id="10" name="文本框 9">
            <a:extLst>
              <a:ext uri="{FF2B5EF4-FFF2-40B4-BE49-F238E27FC236}">
                <a16:creationId xmlns:a16="http://schemas.microsoft.com/office/drawing/2014/main" id="{3360DC54-03A8-4C11-A0D0-D1E0C559365C}"/>
              </a:ext>
            </a:extLst>
          </p:cNvPr>
          <p:cNvSpPr txBox="1"/>
          <p:nvPr/>
        </p:nvSpPr>
        <p:spPr>
          <a:xfrm>
            <a:off x="3183016" y="595172"/>
            <a:ext cx="5817152" cy="1107996"/>
          </a:xfrm>
          <a:prstGeom prst="rect">
            <a:avLst/>
          </a:prstGeom>
          <a:noFill/>
        </p:spPr>
        <p:txBody>
          <a:bodyPr wrap="square" rtlCol="0">
            <a:spAutoFit/>
          </a:bodyPr>
          <a:lstStyle/>
          <a:p>
            <a:pPr algn="ctr"/>
            <a:r>
              <a:rPr lang="en-US" altLang="zh-CN" sz="6600" b="1">
                <a:solidFill>
                  <a:srgbClr val="43949A"/>
                </a:solidFill>
                <a:latin typeface="UTM ViceroyJF" panose="02040603050506020204" pitchFamily="18" charset="0"/>
                <a:cs typeface="+mn-ea"/>
                <a:sym typeface="+mn-lt"/>
              </a:rPr>
              <a:t>Tập làm văn</a:t>
            </a:r>
            <a:endParaRPr lang="en-US" altLang="zh-CN" sz="6600" b="1" dirty="0">
              <a:solidFill>
                <a:srgbClr val="43949A"/>
              </a:solidFill>
              <a:latin typeface="UTM ViceroyJF" panose="02040603050506020204" pitchFamily="18" charset="0"/>
              <a:cs typeface="+mn-ea"/>
              <a:sym typeface="+mn-lt"/>
            </a:endParaRPr>
          </a:p>
        </p:txBody>
      </p:sp>
      <p:sp>
        <p:nvSpPr>
          <p:cNvPr id="12" name="文本框 9">
            <a:extLst>
              <a:ext uri="{FF2B5EF4-FFF2-40B4-BE49-F238E27FC236}">
                <a16:creationId xmlns:a16="http://schemas.microsoft.com/office/drawing/2014/main" id="{3360DC54-03A8-4C11-A0D0-D1E0C559365C}"/>
              </a:ext>
            </a:extLst>
          </p:cNvPr>
          <p:cNvSpPr txBox="1"/>
          <p:nvPr/>
        </p:nvSpPr>
        <p:spPr>
          <a:xfrm>
            <a:off x="1519592" y="1846072"/>
            <a:ext cx="9144000" cy="1754326"/>
          </a:xfrm>
          <a:prstGeom prst="rect">
            <a:avLst/>
          </a:prstGeom>
          <a:noFill/>
        </p:spPr>
        <p:txBody>
          <a:bodyPr wrap="square" rtlCol="0">
            <a:spAutoFit/>
          </a:bodyPr>
          <a:lstStyle/>
          <a:p>
            <a:pPr algn="ctr"/>
            <a:r>
              <a:rPr lang="en-US" altLang="zh-CN" sz="5400" b="1">
                <a:solidFill>
                  <a:srgbClr val="D1193C"/>
                </a:solidFill>
                <a:latin typeface="UVN Banh Mi" pitchFamily="2" charset="0"/>
                <a:cs typeface="+mn-ea"/>
                <a:sym typeface="+mn-lt"/>
              </a:rPr>
              <a:t>LUYỆN TẬP TRAO ĐỔI </a:t>
            </a:r>
          </a:p>
          <a:p>
            <a:pPr algn="ctr"/>
            <a:r>
              <a:rPr lang="en-US" altLang="zh-CN" sz="5400" b="1">
                <a:solidFill>
                  <a:srgbClr val="D1193C"/>
                </a:solidFill>
                <a:latin typeface="UVN Banh Mi" pitchFamily="2" charset="0"/>
                <a:cs typeface="+mn-ea"/>
                <a:sym typeface="+mn-lt"/>
              </a:rPr>
              <a:t>Ý KIẾN VỚI NGƯỜI THÂN</a:t>
            </a:r>
            <a:endParaRPr lang="en-US" altLang="zh-CN" sz="5400" b="1" dirty="0">
              <a:solidFill>
                <a:srgbClr val="D1193C"/>
              </a:solidFill>
              <a:latin typeface="UVN Banh Mi" pitchFamily="2" charset="0"/>
              <a:cs typeface="+mn-ea"/>
              <a:sym typeface="+mn-lt"/>
            </a:endParaRPr>
          </a:p>
        </p:txBody>
      </p:sp>
    </p:spTree>
    <p:extLst>
      <p:ext uri="{BB962C8B-B14F-4D97-AF65-F5344CB8AC3E}">
        <p14:creationId xmlns:p14="http://schemas.microsoft.com/office/powerpoint/2010/main" val="542627805"/>
      </p:ext>
    </p:extLst>
  </p:cSld>
  <p:clrMapOvr>
    <a:masterClrMapping/>
  </p:clrMapOvr>
  <mc:AlternateContent xmlns:mc="http://schemas.openxmlformats.org/markup-compatibility/2006" xmlns:p14="http://schemas.microsoft.com/office/powerpoint/2010/main">
    <mc:Choice Requires="p14">
      <p:transition spd="slow" p14:dur="8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10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3"/>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26" presetClass="entr" presetSubtype="0" fill="hold" grpId="0" nodeType="withEffect">
                                  <p:stCondLst>
                                    <p:cond delay="0"/>
                                  </p:stCondLst>
                                  <p:iterate type="wd">
                                    <p:tmPct val="10000"/>
                                  </p:iterate>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a:extLst>
              <a:ext uri="{FF2B5EF4-FFF2-40B4-BE49-F238E27FC236}">
                <a16:creationId xmlns:a16="http://schemas.microsoft.com/office/drawing/2014/main" id="{AFDB4B6C-89D8-4787-909D-0F4663F818FB}"/>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45205F72-7510-492C-8CF1-2BC93D9F45DD}"/>
              </a:ext>
            </a:extLst>
          </p:cNvPr>
          <p:cNvSpPr txBox="1"/>
          <p:nvPr/>
        </p:nvSpPr>
        <p:spPr>
          <a:xfrm>
            <a:off x="3348686" y="1259381"/>
            <a:ext cx="3866627" cy="646331"/>
          </a:xfrm>
          <a:prstGeom prst="rect">
            <a:avLst/>
          </a:prstGeom>
          <a:noFill/>
        </p:spPr>
        <p:txBody>
          <a:bodyPr wrap="square" rtlCol="0">
            <a:spAutoFit/>
          </a:bodyPr>
          <a:lstStyle/>
          <a:p>
            <a:r>
              <a:rPr lang="en-US" altLang="zh-CN" sz="3600">
                <a:solidFill>
                  <a:srgbClr val="000099"/>
                </a:solidFill>
                <a:cs typeface="+mn-ea"/>
                <a:sym typeface="+mn-lt"/>
              </a:rPr>
              <a:t>Xác định</a:t>
            </a:r>
            <a:endParaRPr lang="zh-CN" altLang="en-US" sz="3600" dirty="0">
              <a:solidFill>
                <a:srgbClr val="000099"/>
              </a:solidFill>
              <a:cs typeface="+mn-ea"/>
              <a:sym typeface="+mn-lt"/>
            </a:endParaRPr>
          </a:p>
        </p:txBody>
      </p:sp>
      <p:sp>
        <p:nvSpPr>
          <p:cNvPr id="5" name="文本框 66">
            <a:extLst>
              <a:ext uri="{FF2B5EF4-FFF2-40B4-BE49-F238E27FC236}">
                <a16:creationId xmlns:a16="http://schemas.microsoft.com/office/drawing/2014/main" id="{C8DA6966-1E91-4A68-92E1-15F48D97EE61}"/>
              </a:ext>
            </a:extLst>
          </p:cNvPr>
          <p:cNvSpPr txBox="1">
            <a:spLocks noChangeArrowheads="1"/>
          </p:cNvSpPr>
          <p:nvPr/>
        </p:nvSpPr>
        <p:spPr bwMode="auto">
          <a:xfrm>
            <a:off x="3255639" y="1798122"/>
            <a:ext cx="5408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Mục đích trao đổi, vai trong trao đổi</a:t>
            </a:r>
            <a:endParaRPr lang="zh-CN" altLang="en-US" sz="2400" b="1" i="1" dirty="0">
              <a:solidFill>
                <a:srgbClr val="D30B38"/>
              </a:solidFill>
              <a:latin typeface="+mn-lt"/>
              <a:ea typeface="+mn-ea"/>
              <a:cs typeface="+mn-ea"/>
              <a:sym typeface="+mn-lt"/>
            </a:endParaRPr>
          </a:p>
        </p:txBody>
      </p:sp>
      <p:grpSp>
        <p:nvGrpSpPr>
          <p:cNvPr id="6" name="组合 5">
            <a:extLst>
              <a:ext uri="{FF2B5EF4-FFF2-40B4-BE49-F238E27FC236}">
                <a16:creationId xmlns:a16="http://schemas.microsoft.com/office/drawing/2014/main" id="{A13E0960-F832-4D37-80F9-A3ABC429CA00}"/>
              </a:ext>
            </a:extLst>
          </p:cNvPr>
          <p:cNvGrpSpPr/>
          <p:nvPr/>
        </p:nvGrpSpPr>
        <p:grpSpPr>
          <a:xfrm>
            <a:off x="2639469" y="1351829"/>
            <a:ext cx="676275" cy="542658"/>
            <a:chOff x="5995723" y="2676898"/>
            <a:chExt cx="676275" cy="542658"/>
          </a:xfrm>
        </p:grpSpPr>
        <p:pic>
          <p:nvPicPr>
            <p:cNvPr id="7" name="图片 6">
              <a:extLst>
                <a:ext uri="{FF2B5EF4-FFF2-40B4-BE49-F238E27FC236}">
                  <a16:creationId xmlns:a16="http://schemas.microsoft.com/office/drawing/2014/main" id="{2595EE44-5BFF-4D59-9ACB-2F95182091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8" name="文本框 7">
              <a:extLst>
                <a:ext uri="{FF2B5EF4-FFF2-40B4-BE49-F238E27FC236}">
                  <a16:creationId xmlns:a16="http://schemas.microsoft.com/office/drawing/2014/main" id="{28EF5161-9BC7-47C2-AD1B-A244EEE8E14E}"/>
                </a:ext>
              </a:extLst>
            </p:cNvPr>
            <p:cNvSpPr txBox="1"/>
            <p:nvPr/>
          </p:nvSpPr>
          <p:spPr>
            <a:xfrm>
              <a:off x="5995723" y="2726254"/>
              <a:ext cx="676275" cy="461665"/>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dirty="0">
                <a:solidFill>
                  <a:schemeClr val="bg1"/>
                </a:solidFill>
                <a:cs typeface="+mn-ea"/>
                <a:sym typeface="+mn-lt"/>
              </a:endParaRPr>
            </a:p>
          </p:txBody>
        </p:sp>
      </p:grpSp>
      <p:sp>
        <p:nvSpPr>
          <p:cNvPr id="9" name="文本框 8">
            <a:extLst>
              <a:ext uri="{FF2B5EF4-FFF2-40B4-BE49-F238E27FC236}">
                <a16:creationId xmlns:a16="http://schemas.microsoft.com/office/drawing/2014/main" id="{01A268D4-04A1-40E2-ACC1-7ADAB5406E9B}"/>
              </a:ext>
            </a:extLst>
          </p:cNvPr>
          <p:cNvSpPr txBox="1"/>
          <p:nvPr/>
        </p:nvSpPr>
        <p:spPr>
          <a:xfrm>
            <a:off x="3903312" y="3124038"/>
            <a:ext cx="3866627" cy="646331"/>
          </a:xfrm>
          <a:prstGeom prst="rect">
            <a:avLst/>
          </a:prstGeom>
          <a:noFill/>
        </p:spPr>
        <p:txBody>
          <a:bodyPr wrap="square" rtlCol="0">
            <a:spAutoFit/>
          </a:bodyPr>
          <a:lstStyle/>
          <a:p>
            <a:r>
              <a:rPr lang="en-US" altLang="zh-CN" sz="3600">
                <a:solidFill>
                  <a:srgbClr val="000099"/>
                </a:solidFill>
                <a:cs typeface="+mn-ea"/>
                <a:sym typeface="+mn-lt"/>
              </a:rPr>
              <a:t>Lập dàn ý</a:t>
            </a:r>
            <a:endParaRPr lang="zh-CN" altLang="en-US" sz="3600" dirty="0">
              <a:solidFill>
                <a:srgbClr val="000099"/>
              </a:solidFill>
              <a:cs typeface="+mn-ea"/>
              <a:sym typeface="+mn-lt"/>
            </a:endParaRPr>
          </a:p>
        </p:txBody>
      </p:sp>
      <p:sp>
        <p:nvSpPr>
          <p:cNvPr id="10" name="文本框 66">
            <a:extLst>
              <a:ext uri="{FF2B5EF4-FFF2-40B4-BE49-F238E27FC236}">
                <a16:creationId xmlns:a16="http://schemas.microsoft.com/office/drawing/2014/main" id="{5D5A0A5F-60D9-4145-9D1E-EA155B9036DA}"/>
              </a:ext>
            </a:extLst>
          </p:cNvPr>
          <p:cNvSpPr txBox="1">
            <a:spLocks noChangeArrowheads="1"/>
          </p:cNvSpPr>
          <p:nvPr/>
        </p:nvSpPr>
        <p:spPr bwMode="auto">
          <a:xfrm>
            <a:off x="3366950" y="3746727"/>
            <a:ext cx="39039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Làm rõ nội dung của bài trao đổi để đạt mục đích</a:t>
            </a:r>
            <a:endParaRPr lang="zh-CN" altLang="en-US" sz="2400" b="1" i="1" dirty="0">
              <a:solidFill>
                <a:srgbClr val="D30B38"/>
              </a:solidFill>
              <a:latin typeface="+mn-lt"/>
              <a:ea typeface="+mn-ea"/>
              <a:cs typeface="+mn-ea"/>
              <a:sym typeface="+mn-lt"/>
            </a:endParaRPr>
          </a:p>
        </p:txBody>
      </p:sp>
      <p:grpSp>
        <p:nvGrpSpPr>
          <p:cNvPr id="11" name="组合 10">
            <a:extLst>
              <a:ext uri="{FF2B5EF4-FFF2-40B4-BE49-F238E27FC236}">
                <a16:creationId xmlns:a16="http://schemas.microsoft.com/office/drawing/2014/main" id="{A0CCF591-2661-434B-90D0-9377DA232471}"/>
              </a:ext>
            </a:extLst>
          </p:cNvPr>
          <p:cNvGrpSpPr/>
          <p:nvPr/>
        </p:nvGrpSpPr>
        <p:grpSpPr>
          <a:xfrm>
            <a:off x="3274147" y="3205821"/>
            <a:ext cx="676275" cy="542658"/>
            <a:chOff x="5995723" y="2676898"/>
            <a:chExt cx="676275" cy="542658"/>
          </a:xfrm>
        </p:grpSpPr>
        <p:pic>
          <p:nvPicPr>
            <p:cNvPr id="12" name="图片 11">
              <a:extLst>
                <a:ext uri="{FF2B5EF4-FFF2-40B4-BE49-F238E27FC236}">
                  <a16:creationId xmlns:a16="http://schemas.microsoft.com/office/drawing/2014/main" id="{5A6F232B-8A39-4290-ABB5-B03F22A43A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3" name="文本框 12">
              <a:extLst>
                <a:ext uri="{FF2B5EF4-FFF2-40B4-BE49-F238E27FC236}">
                  <a16:creationId xmlns:a16="http://schemas.microsoft.com/office/drawing/2014/main" id="{E70AD8EE-673B-4A4F-B311-1A8EFC73FC1E}"/>
                </a:ext>
              </a:extLst>
            </p:cNvPr>
            <p:cNvSpPr txBox="1"/>
            <p:nvPr/>
          </p:nvSpPr>
          <p:spPr>
            <a:xfrm>
              <a:off x="5995723" y="2726254"/>
              <a:ext cx="676275" cy="461665"/>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dirty="0">
                <a:solidFill>
                  <a:schemeClr val="bg1"/>
                </a:solidFill>
                <a:cs typeface="+mn-ea"/>
                <a:sym typeface="+mn-lt"/>
              </a:endParaRPr>
            </a:p>
          </p:txBody>
        </p:sp>
      </p:grpSp>
      <p:sp>
        <p:nvSpPr>
          <p:cNvPr id="14" name="文本框 13">
            <a:extLst>
              <a:ext uri="{FF2B5EF4-FFF2-40B4-BE49-F238E27FC236}">
                <a16:creationId xmlns:a16="http://schemas.microsoft.com/office/drawing/2014/main" id="{62622160-7ECB-4719-AB91-E40F3968EE8D}"/>
              </a:ext>
            </a:extLst>
          </p:cNvPr>
          <p:cNvSpPr txBox="1"/>
          <p:nvPr/>
        </p:nvSpPr>
        <p:spPr>
          <a:xfrm>
            <a:off x="2850853" y="5585088"/>
            <a:ext cx="4919086" cy="646331"/>
          </a:xfrm>
          <a:prstGeom prst="rect">
            <a:avLst/>
          </a:prstGeom>
          <a:noFill/>
        </p:spPr>
        <p:txBody>
          <a:bodyPr wrap="square" rtlCol="0">
            <a:spAutoFit/>
          </a:bodyPr>
          <a:lstStyle/>
          <a:p>
            <a:r>
              <a:rPr lang="en-US" altLang="zh-CN" sz="3600">
                <a:solidFill>
                  <a:srgbClr val="000099"/>
                </a:solidFill>
                <a:cs typeface="+mn-ea"/>
                <a:sym typeface="+mn-lt"/>
              </a:rPr>
              <a:t>Biết đóng vai trao đổi</a:t>
            </a:r>
            <a:endParaRPr lang="zh-CN" altLang="en-US" sz="3600" dirty="0">
              <a:solidFill>
                <a:srgbClr val="000099"/>
              </a:solidFill>
              <a:cs typeface="+mn-ea"/>
              <a:sym typeface="+mn-lt"/>
            </a:endParaRPr>
          </a:p>
        </p:txBody>
      </p:sp>
      <p:sp>
        <p:nvSpPr>
          <p:cNvPr id="15" name="文本框 66">
            <a:extLst>
              <a:ext uri="{FF2B5EF4-FFF2-40B4-BE49-F238E27FC236}">
                <a16:creationId xmlns:a16="http://schemas.microsoft.com/office/drawing/2014/main" id="{24E06F78-070E-4A8C-9C17-D7527C54C0C8}"/>
              </a:ext>
            </a:extLst>
          </p:cNvPr>
          <p:cNvSpPr txBox="1">
            <a:spLocks noChangeArrowheads="1"/>
          </p:cNvSpPr>
          <p:nvPr/>
        </p:nvSpPr>
        <p:spPr bwMode="auto">
          <a:xfrm>
            <a:off x="2790748" y="6205429"/>
            <a:ext cx="4349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Dùng lời lẽ, cử chỉ thích hợp</a:t>
            </a:r>
            <a:endParaRPr lang="zh-CN" altLang="en-US" sz="2400" b="1" i="1" dirty="0">
              <a:solidFill>
                <a:srgbClr val="D30B38"/>
              </a:solidFill>
              <a:latin typeface="+mn-lt"/>
              <a:ea typeface="+mn-ea"/>
              <a:cs typeface="+mn-ea"/>
              <a:sym typeface="+mn-lt"/>
            </a:endParaRPr>
          </a:p>
        </p:txBody>
      </p:sp>
      <p:grpSp>
        <p:nvGrpSpPr>
          <p:cNvPr id="16" name="组合 15">
            <a:extLst>
              <a:ext uri="{FF2B5EF4-FFF2-40B4-BE49-F238E27FC236}">
                <a16:creationId xmlns:a16="http://schemas.microsoft.com/office/drawing/2014/main" id="{3B652D45-DF0D-45E0-AE34-D7504F83DF54}"/>
              </a:ext>
            </a:extLst>
          </p:cNvPr>
          <p:cNvGrpSpPr/>
          <p:nvPr/>
        </p:nvGrpSpPr>
        <p:grpSpPr>
          <a:xfrm>
            <a:off x="2141636" y="5677536"/>
            <a:ext cx="676275" cy="880353"/>
            <a:chOff x="5995723" y="2676898"/>
            <a:chExt cx="676275" cy="880353"/>
          </a:xfrm>
        </p:grpSpPr>
        <p:pic>
          <p:nvPicPr>
            <p:cNvPr id="17" name="图片 16">
              <a:extLst>
                <a:ext uri="{FF2B5EF4-FFF2-40B4-BE49-F238E27FC236}">
                  <a16:creationId xmlns:a16="http://schemas.microsoft.com/office/drawing/2014/main" id="{8186AC55-ED93-4018-8BA4-24E1CF99E4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8" name="文本框 17">
              <a:extLst>
                <a:ext uri="{FF2B5EF4-FFF2-40B4-BE49-F238E27FC236}">
                  <a16:creationId xmlns:a16="http://schemas.microsoft.com/office/drawing/2014/main" id="{39C8EF78-708C-4C2E-972D-EA893DEE8670}"/>
                </a:ext>
              </a:extLst>
            </p:cNvPr>
            <p:cNvSpPr txBox="1"/>
            <p:nvPr/>
          </p:nvSpPr>
          <p:spPr>
            <a:xfrm>
              <a:off x="5995723" y="2726254"/>
              <a:ext cx="676275" cy="830997"/>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a:solidFill>
                  <a:schemeClr val="bg1"/>
                </a:solidFill>
                <a:cs typeface="+mn-ea"/>
                <a:sym typeface="+mn-lt"/>
              </a:endParaRPr>
            </a:p>
            <a:p>
              <a:pPr algn="ctr"/>
              <a:endParaRPr lang="zh-CN" altLang="en-US" sz="2400" dirty="0">
                <a:solidFill>
                  <a:schemeClr val="bg1"/>
                </a:solidFill>
                <a:cs typeface="+mn-ea"/>
                <a:sym typeface="+mn-lt"/>
              </a:endParaRPr>
            </a:p>
          </p:txBody>
        </p:sp>
      </p:grpSp>
      <p:sp>
        <p:nvSpPr>
          <p:cNvPr id="28" name="椭圆 27">
            <a:extLst>
              <a:ext uri="{FF2B5EF4-FFF2-40B4-BE49-F238E27FC236}">
                <a16:creationId xmlns:a16="http://schemas.microsoft.com/office/drawing/2014/main" id="{56179A75-8FA2-470F-B85A-A97D4BBA56AE}"/>
              </a:ext>
            </a:extLst>
          </p:cNvPr>
          <p:cNvSpPr/>
          <p:nvPr/>
        </p:nvSpPr>
        <p:spPr>
          <a:xfrm rot="21167508">
            <a:off x="7537139" y="4899740"/>
            <a:ext cx="3794155" cy="1961271"/>
          </a:xfrm>
          <a:prstGeom prst="ellipse">
            <a:avLst/>
          </a:prstGeom>
          <a:solidFill>
            <a:srgbClr val="68C3B7">
              <a:alpha val="60000"/>
            </a:srgb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7" name="图片 26">
            <a:extLst>
              <a:ext uri="{FF2B5EF4-FFF2-40B4-BE49-F238E27FC236}">
                <a16:creationId xmlns:a16="http://schemas.microsoft.com/office/drawing/2014/main" id="{13893AF9-353F-4383-BF54-13003F946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724" y="677864"/>
            <a:ext cx="4319337" cy="5624512"/>
          </a:xfrm>
          <a:prstGeom prst="rect">
            <a:avLst/>
          </a:prstGeom>
        </p:spPr>
      </p:pic>
      <p:pic>
        <p:nvPicPr>
          <p:cNvPr id="30" name="图片 29">
            <a:extLst>
              <a:ext uri="{FF2B5EF4-FFF2-40B4-BE49-F238E27FC236}">
                <a16:creationId xmlns:a16="http://schemas.microsoft.com/office/drawing/2014/main" id="{C6FE244E-A739-49F8-9535-B236BF6209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53" t="17708" r="18267" b="18338"/>
          <a:stretch/>
        </p:blipFill>
        <p:spPr>
          <a:xfrm flipH="1">
            <a:off x="2141636" y="3447204"/>
            <a:ext cx="1049154" cy="1328208"/>
          </a:xfrm>
          <a:prstGeom prst="rect">
            <a:avLst/>
          </a:prstGeom>
        </p:spPr>
      </p:pic>
      <p:pic>
        <p:nvPicPr>
          <p:cNvPr id="31" name="图片 30">
            <a:extLst>
              <a:ext uri="{FF2B5EF4-FFF2-40B4-BE49-F238E27FC236}">
                <a16:creationId xmlns:a16="http://schemas.microsoft.com/office/drawing/2014/main" id="{AF9C1E1B-CF9A-4EC9-A5B5-8A15C190BD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053" b="17680"/>
          <a:stretch/>
        </p:blipFill>
        <p:spPr>
          <a:xfrm rot="406921">
            <a:off x="1925672" y="2056271"/>
            <a:ext cx="1359488" cy="1479091"/>
          </a:xfrm>
          <a:prstGeom prst="rect">
            <a:avLst/>
          </a:prstGeom>
        </p:spPr>
      </p:pic>
      <p:sp>
        <p:nvSpPr>
          <p:cNvPr id="26" name="文本框 25">
            <a:extLst>
              <a:ext uri="{FF2B5EF4-FFF2-40B4-BE49-F238E27FC236}">
                <a16:creationId xmlns:a16="http://schemas.microsoft.com/office/drawing/2014/main" id="{D4F52551-473B-4BDC-BBF2-A1CC6DE43570}"/>
              </a:ext>
            </a:extLst>
          </p:cNvPr>
          <p:cNvSpPr txBox="1"/>
          <p:nvPr/>
        </p:nvSpPr>
        <p:spPr>
          <a:xfrm>
            <a:off x="3363981" y="159080"/>
            <a:ext cx="5464038" cy="830997"/>
          </a:xfrm>
          <a:prstGeom prst="rect">
            <a:avLst/>
          </a:prstGeom>
          <a:noFill/>
        </p:spPr>
        <p:txBody>
          <a:bodyPr wrap="square" rtlCol="0">
            <a:spAutoFit/>
          </a:bodyPr>
          <a:lstStyle/>
          <a:p>
            <a:pPr algn="ctr"/>
            <a:r>
              <a:rPr lang="en-US" altLang="zh-CN" sz="4800" b="1">
                <a:solidFill>
                  <a:srgbClr val="EC9309"/>
                </a:solidFill>
                <a:cs typeface="+mn-ea"/>
                <a:sym typeface="+mn-lt"/>
              </a:rPr>
              <a:t>Mục tiêu bài học</a:t>
            </a:r>
            <a:endParaRPr lang="zh-CN" altLang="en-US" sz="4800" b="1" dirty="0">
              <a:solidFill>
                <a:srgbClr val="EC9309"/>
              </a:solidFill>
              <a:cs typeface="+mn-ea"/>
              <a:sym typeface="+mn-lt"/>
            </a:endParaRPr>
          </a:p>
        </p:txBody>
      </p:sp>
    </p:spTree>
    <p:extLst>
      <p:ext uri="{BB962C8B-B14F-4D97-AF65-F5344CB8AC3E}">
        <p14:creationId xmlns:p14="http://schemas.microsoft.com/office/powerpoint/2010/main" val="91739957"/>
      </p:ext>
    </p:extLst>
  </p:cSld>
  <p:clrMapOvr>
    <a:masterClrMapping/>
  </p:clrMapOvr>
  <mc:AlternateContent xmlns:mc="http://schemas.openxmlformats.org/markup-compatibility/2006" xmlns:p14="http://schemas.microsoft.com/office/powerpoint/2010/main">
    <mc:Choice Requires="p14">
      <p:transition spd="slow" p14:dur="8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450" decel="100000" fill="hold"/>
                                        <p:tgtEl>
                                          <p:spTgt spid="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450" decel="100000" fill="hold"/>
                                        <p:tgtEl>
                                          <p:spTgt spid="1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450" decel="100000" fill="hold"/>
                                        <p:tgtEl>
                                          <p:spTgt spid="1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23" presetID="49" presetClass="entr" presetSubtype="0"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360"/>
                                          </p:val>
                                        </p:tav>
                                        <p:tav tm="100000">
                                          <p:val>
                                            <p:fltVal val="0"/>
                                          </p:val>
                                        </p:tav>
                                      </p:tavLst>
                                    </p:anim>
                                    <p:animEffect transition="in" filter="fade">
                                      <p:cBhvr>
                                        <p:cTn id="28" dur="500"/>
                                        <p:tgtEl>
                                          <p:spTgt spid="6"/>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80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8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iterate type="lt">
                                    <p:tmPct val="10000"/>
                                  </p:iterate>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childTnLst>
                          </p:cTn>
                        </p:par>
                        <p:par>
                          <p:cTn id="67" fill="hold">
                            <p:stCondLst>
                              <p:cond delay="135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1</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a:solidFill>
                  <a:srgbClr val="CB183B"/>
                </a:solidFill>
                <a:latin typeface="UVN Banh Mi" pitchFamily="2" charset="0"/>
                <a:cs typeface="+mn-ea"/>
                <a:sym typeface="+mn-lt"/>
              </a:rPr>
              <a:t>PHÂN TÍCH ĐỀ BÀI</a:t>
            </a:r>
            <a:endParaRPr lang="zh-CN" altLang="en-US" sz="6000" b="1" dirty="0">
              <a:solidFill>
                <a:srgbClr val="CB183B"/>
              </a:solidFill>
              <a:latin typeface="UVN Banh Mi" pitchFamily="2" charset="0"/>
              <a:cs typeface="+mn-ea"/>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68259793"/>
      </p:ext>
    </p:extLst>
  </p:cSld>
  <p:clrMapOvr>
    <a:masterClrMapping/>
  </p:clrMapOvr>
  <mc:AlternateContent xmlns:mc="http://schemas.openxmlformats.org/markup-compatibility/2006" xmlns:p14="http://schemas.microsoft.com/office/powerpoint/2010/main">
    <mc:Choice Requires="p14">
      <p:transition spd="slow" p14:dur="8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8585" y="-77431"/>
            <a:ext cx="2139110" cy="2327300"/>
          </a:xfrm>
          <a:prstGeom prst="rect">
            <a:avLst/>
          </a:prstGeom>
        </p:spPr>
      </p:pic>
      <p:sp>
        <p:nvSpPr>
          <p:cNvPr id="3" name="文本框 2">
            <a:extLst>
              <a:ext uri="{FF2B5EF4-FFF2-40B4-BE49-F238E27FC236}">
                <a16:creationId xmlns:a16="http://schemas.microsoft.com/office/drawing/2014/main" id="{E98FD18B-19C0-4B4E-90A8-CFE5A916D612}"/>
              </a:ext>
            </a:extLst>
          </p:cNvPr>
          <p:cNvSpPr txBox="1"/>
          <p:nvPr/>
        </p:nvSpPr>
        <p:spPr>
          <a:xfrm>
            <a:off x="1857829" y="110175"/>
            <a:ext cx="10334171" cy="1569660"/>
          </a:xfrm>
          <a:prstGeom prst="rect">
            <a:avLst/>
          </a:prstGeom>
          <a:noFill/>
        </p:spPr>
        <p:txBody>
          <a:bodyPr wrap="square" rtlCol="0">
            <a:spAutoFit/>
          </a:bodyPr>
          <a:lstStyle/>
          <a:p>
            <a:r>
              <a:rPr lang="vi-VN" sz="2400" b="1" i="1">
                <a:solidFill>
                  <a:schemeClr val="accent5">
                    <a:lumMod val="50000"/>
                  </a:schemeClr>
                </a:solidFill>
                <a:latin typeface="OpenSansBold"/>
              </a:rPr>
              <a:t>Đề bài: Em có nguyện vọng học thêm một môn năng khiếu (hoạ, nhạc, võ thuật,...). Trước khi nói với bố mẹ, em muốn trao đổi với anh (chị) để anh (chị) hiểu và ủng hộ nguyện vọng của em.</a:t>
            </a:r>
            <a:endParaRPr lang="vi-VN" sz="2400" i="1">
              <a:solidFill>
                <a:schemeClr val="accent5">
                  <a:lumMod val="50000"/>
                </a:schemeClr>
              </a:solidFill>
              <a:latin typeface="OpenSans"/>
            </a:endParaRPr>
          </a:p>
          <a:p>
            <a:r>
              <a:rPr lang="vi-VN" sz="2400" b="1" i="1">
                <a:solidFill>
                  <a:schemeClr val="accent5">
                    <a:lumMod val="50000"/>
                  </a:schemeClr>
                </a:solidFill>
                <a:latin typeface="OpenSansBold"/>
              </a:rPr>
              <a:t>Hãy cùng bạn đóng vai em và anh (chị) để thực hiện cuộc trao đổi.</a:t>
            </a:r>
            <a:endParaRPr lang="vi-VN" sz="2400" b="0" i="1">
              <a:solidFill>
                <a:schemeClr val="accent5">
                  <a:lumMod val="50000"/>
                </a:schemeClr>
              </a:solidFill>
              <a:effectLst/>
              <a:latin typeface="OpenSans"/>
            </a:endParaRPr>
          </a:p>
        </p:txBody>
      </p:sp>
      <p:sp>
        <p:nvSpPr>
          <p:cNvPr id="6" name="任意多边形: 形状 5">
            <a:extLst>
              <a:ext uri="{FF2B5EF4-FFF2-40B4-BE49-F238E27FC236}">
                <a16:creationId xmlns:a16="http://schemas.microsoft.com/office/drawing/2014/main" id="{6593069E-69C7-41F2-ACBA-652E6FD02F52}"/>
              </a:ext>
            </a:extLst>
          </p:cNvPr>
          <p:cNvSpPr/>
          <p:nvPr/>
        </p:nvSpPr>
        <p:spPr>
          <a:xfrm>
            <a:off x="1606708" y="1849412"/>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7" name="任意多边形: 形状 6">
            <a:extLst>
              <a:ext uri="{FF2B5EF4-FFF2-40B4-BE49-F238E27FC236}">
                <a16:creationId xmlns:a16="http://schemas.microsoft.com/office/drawing/2014/main" id="{4AFFC003-A463-4E22-B89A-29AF07A48342}"/>
              </a:ext>
            </a:extLst>
          </p:cNvPr>
          <p:cNvSpPr/>
          <p:nvPr/>
        </p:nvSpPr>
        <p:spPr>
          <a:xfrm>
            <a:off x="1688278" y="3266355"/>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8" name="矩形 7">
            <a:extLst>
              <a:ext uri="{FF2B5EF4-FFF2-40B4-BE49-F238E27FC236}">
                <a16:creationId xmlns:a16="http://schemas.microsoft.com/office/drawing/2014/main" id="{7ED4D725-9E2F-44AE-A6B9-B6E295B3E8AD}"/>
              </a:ext>
            </a:extLst>
          </p:cNvPr>
          <p:cNvSpPr/>
          <p:nvPr/>
        </p:nvSpPr>
        <p:spPr>
          <a:xfrm>
            <a:off x="5449192" y="1913825"/>
            <a:ext cx="4528205" cy="707886"/>
          </a:xfrm>
          <a:prstGeom prst="rect">
            <a:avLst/>
          </a:prstGeom>
        </p:spPr>
        <p:txBody>
          <a:bodyPr wrap="square">
            <a:spAutoFit/>
          </a:bodyPr>
          <a:lstStyle/>
          <a:p>
            <a:pPr lvl="0"/>
            <a:r>
              <a:rPr lang="en-US" altLang="zh-CN" sz="2000" b="1">
                <a:solidFill>
                  <a:schemeClr val="accent5">
                    <a:lumMod val="75000"/>
                  </a:schemeClr>
                </a:solidFill>
                <a:cs typeface="+mn-ea"/>
                <a:sym typeface="+mn-lt"/>
              </a:rPr>
              <a:t>Trao đổi về nguyện vọng học thêm một môn năng khiếu của em</a:t>
            </a:r>
            <a:endParaRPr lang="zh-CN" altLang="en-US" sz="2000" b="1" dirty="0">
              <a:solidFill>
                <a:schemeClr val="accent5">
                  <a:lumMod val="75000"/>
                </a:schemeClr>
              </a:solidFill>
              <a:cs typeface="+mn-ea"/>
              <a:sym typeface="+mn-lt"/>
            </a:endParaRPr>
          </a:p>
        </p:txBody>
      </p:sp>
      <p:sp>
        <p:nvSpPr>
          <p:cNvPr id="9" name="矩形 8">
            <a:extLst>
              <a:ext uri="{FF2B5EF4-FFF2-40B4-BE49-F238E27FC236}">
                <a16:creationId xmlns:a16="http://schemas.microsoft.com/office/drawing/2014/main" id="{6CCA0A31-C4BA-4E1C-B3B3-C201E8FFC61D}"/>
              </a:ext>
            </a:extLst>
          </p:cNvPr>
          <p:cNvSpPr/>
          <p:nvPr/>
        </p:nvSpPr>
        <p:spPr>
          <a:xfrm>
            <a:off x="3176252" y="1638833"/>
            <a:ext cx="2577806" cy="739754"/>
          </a:xfrm>
          <a:prstGeom prst="rect">
            <a:avLst/>
          </a:prstGeom>
        </p:spPr>
        <p:txBody>
          <a:bodyPr wrap="square">
            <a:spAutoFit/>
          </a:bodyPr>
          <a:lstStyle/>
          <a:p>
            <a:pPr lvl="0">
              <a:lnSpc>
                <a:spcPct val="150000"/>
              </a:lnSpc>
            </a:pPr>
            <a:r>
              <a:rPr lang="en-US" altLang="zh-CN" sz="3200" b="1">
                <a:solidFill>
                  <a:schemeClr val="accent5">
                    <a:lumMod val="75000"/>
                  </a:schemeClr>
                </a:solidFill>
                <a:cs typeface="+mn-ea"/>
                <a:sym typeface="+mn-lt"/>
              </a:rPr>
              <a:t>Nội dung</a:t>
            </a:r>
            <a:endParaRPr lang="zh-CN" altLang="en-US" sz="3200" b="1" dirty="0">
              <a:solidFill>
                <a:schemeClr val="accent5">
                  <a:lumMod val="75000"/>
                </a:schemeClr>
              </a:solidFill>
              <a:cs typeface="+mn-ea"/>
              <a:sym typeface="+mn-lt"/>
            </a:endParaRPr>
          </a:p>
        </p:txBody>
      </p:sp>
      <p:sp>
        <p:nvSpPr>
          <p:cNvPr id="10" name="矩形 9">
            <a:extLst>
              <a:ext uri="{FF2B5EF4-FFF2-40B4-BE49-F238E27FC236}">
                <a16:creationId xmlns:a16="http://schemas.microsoft.com/office/drawing/2014/main" id="{7C985AC3-ED43-414A-8A02-45E5B8C6B3D9}"/>
              </a:ext>
            </a:extLst>
          </p:cNvPr>
          <p:cNvSpPr/>
          <p:nvPr/>
        </p:nvSpPr>
        <p:spPr>
          <a:xfrm>
            <a:off x="5661251" y="3314447"/>
            <a:ext cx="6073376" cy="496996"/>
          </a:xfrm>
          <a:prstGeom prst="rect">
            <a:avLst/>
          </a:prstGeom>
        </p:spPr>
        <p:txBody>
          <a:bodyPr wrap="square">
            <a:spAutoFit/>
          </a:bodyPr>
          <a:lstStyle/>
          <a:p>
            <a:pPr lvl="0">
              <a:lnSpc>
                <a:spcPct val="150000"/>
              </a:lnSpc>
            </a:pPr>
            <a:r>
              <a:rPr lang="en-US" altLang="zh-CN" sz="2000" b="1">
                <a:solidFill>
                  <a:srgbClr val="C0504D"/>
                </a:solidFill>
                <a:cs typeface="+mn-ea"/>
                <a:sym typeface="+mn-lt"/>
              </a:rPr>
              <a:t>Anh hoặc chị của em</a:t>
            </a:r>
            <a:endParaRPr lang="zh-CN" altLang="en-US" sz="2000" b="1" dirty="0">
              <a:solidFill>
                <a:srgbClr val="C0504D"/>
              </a:solidFill>
              <a:cs typeface="+mn-ea"/>
              <a:sym typeface="+mn-lt"/>
            </a:endParaRPr>
          </a:p>
        </p:txBody>
      </p:sp>
      <p:sp>
        <p:nvSpPr>
          <p:cNvPr id="11" name="矩形 10">
            <a:extLst>
              <a:ext uri="{FF2B5EF4-FFF2-40B4-BE49-F238E27FC236}">
                <a16:creationId xmlns:a16="http://schemas.microsoft.com/office/drawing/2014/main" id="{FB6C91F4-EDD5-43AC-B3B3-D2938CEA4101}"/>
              </a:ext>
            </a:extLst>
          </p:cNvPr>
          <p:cNvSpPr/>
          <p:nvPr/>
        </p:nvSpPr>
        <p:spPr>
          <a:xfrm>
            <a:off x="3155990" y="3081982"/>
            <a:ext cx="2577806" cy="739754"/>
          </a:xfrm>
          <a:prstGeom prst="rect">
            <a:avLst/>
          </a:prstGeom>
        </p:spPr>
        <p:txBody>
          <a:bodyPr wrap="square">
            <a:spAutoFit/>
          </a:bodyPr>
          <a:lstStyle/>
          <a:p>
            <a:pPr lvl="0">
              <a:lnSpc>
                <a:spcPct val="150000"/>
              </a:lnSpc>
            </a:pPr>
            <a:r>
              <a:rPr lang="en-US" altLang="zh-CN" sz="3200" b="1">
                <a:solidFill>
                  <a:srgbClr val="C0504D"/>
                </a:solidFill>
                <a:cs typeface="Helvetica"/>
                <a:sym typeface="+mn-lt"/>
              </a:rPr>
              <a:t>Đối tượng</a:t>
            </a:r>
            <a:endParaRPr lang="zh-CN" altLang="en-US" sz="3200" b="1" dirty="0">
              <a:solidFill>
                <a:srgbClr val="C0504D"/>
              </a:solidFill>
              <a:cs typeface="Helvetica"/>
              <a:sym typeface="+mn-lt"/>
            </a:endParaRPr>
          </a:p>
        </p:txBody>
      </p:sp>
      <p:sp>
        <p:nvSpPr>
          <p:cNvPr id="12" name="任意多边形: 形状 11">
            <a:extLst>
              <a:ext uri="{FF2B5EF4-FFF2-40B4-BE49-F238E27FC236}">
                <a16:creationId xmlns:a16="http://schemas.microsoft.com/office/drawing/2014/main" id="{5D68E727-0C64-4117-A4F0-CA45979B4110}"/>
              </a:ext>
            </a:extLst>
          </p:cNvPr>
          <p:cNvSpPr/>
          <p:nvPr/>
        </p:nvSpPr>
        <p:spPr>
          <a:xfrm>
            <a:off x="765807" y="4465249"/>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3" name="矩形 12">
            <a:extLst>
              <a:ext uri="{FF2B5EF4-FFF2-40B4-BE49-F238E27FC236}">
                <a16:creationId xmlns:a16="http://schemas.microsoft.com/office/drawing/2014/main" id="{9BE44FDE-EF35-415B-A12E-2E51BBCC5219}"/>
              </a:ext>
            </a:extLst>
          </p:cNvPr>
          <p:cNvSpPr/>
          <p:nvPr/>
        </p:nvSpPr>
        <p:spPr>
          <a:xfrm>
            <a:off x="5886538" y="4204332"/>
            <a:ext cx="5739406" cy="1323439"/>
          </a:xfrm>
          <a:prstGeom prst="rect">
            <a:avLst/>
          </a:prstGeom>
        </p:spPr>
        <p:txBody>
          <a:bodyPr wrap="square">
            <a:spAutoFit/>
          </a:bodyPr>
          <a:lstStyle/>
          <a:p>
            <a:pPr lvl="0"/>
            <a:r>
              <a:rPr lang="en-US" altLang="zh-CN" sz="2000" b="1">
                <a:solidFill>
                  <a:schemeClr val="accent6">
                    <a:lumMod val="75000"/>
                  </a:schemeClr>
                </a:solidFill>
                <a:cs typeface="+mn-ea"/>
                <a:sym typeface="+mn-lt"/>
              </a:rPr>
              <a:t>Làm cho anh (chị) hiểu rõ nguyện vọng của mình và giải đáp các thắc mắc, khó khăn mà anh (chị) đặt ra để anh (chị) ủng hộ nguyện vọng ấy.</a:t>
            </a:r>
            <a:endParaRPr lang="zh-CN" altLang="en-US" sz="2000" b="1" dirty="0">
              <a:solidFill>
                <a:schemeClr val="accent6">
                  <a:lumMod val="75000"/>
                </a:schemeClr>
              </a:solidFill>
              <a:cs typeface="+mn-ea"/>
              <a:sym typeface="+mn-lt"/>
            </a:endParaRPr>
          </a:p>
        </p:txBody>
      </p:sp>
      <p:sp>
        <p:nvSpPr>
          <p:cNvPr id="14" name="矩形 13">
            <a:extLst>
              <a:ext uri="{FF2B5EF4-FFF2-40B4-BE49-F238E27FC236}">
                <a16:creationId xmlns:a16="http://schemas.microsoft.com/office/drawing/2014/main" id="{29D0C345-1C65-4A3D-B7DB-33F405E91E68}"/>
              </a:ext>
            </a:extLst>
          </p:cNvPr>
          <p:cNvSpPr/>
          <p:nvPr/>
        </p:nvSpPr>
        <p:spPr>
          <a:xfrm>
            <a:off x="814500" y="4246496"/>
            <a:ext cx="4919296" cy="739754"/>
          </a:xfrm>
          <a:prstGeom prst="rect">
            <a:avLst/>
          </a:prstGeom>
        </p:spPr>
        <p:txBody>
          <a:bodyPr wrap="square">
            <a:spAutoFit/>
          </a:bodyPr>
          <a:lstStyle/>
          <a:p>
            <a:pPr lvl="0" algn="r">
              <a:lnSpc>
                <a:spcPct val="150000"/>
              </a:lnSpc>
            </a:pPr>
            <a:r>
              <a:rPr lang="en-US" altLang="zh-CN" sz="3200" b="1">
                <a:solidFill>
                  <a:schemeClr val="accent6">
                    <a:lumMod val="75000"/>
                  </a:schemeClr>
                </a:solidFill>
                <a:cs typeface="Helvetica"/>
                <a:sym typeface="+mn-lt"/>
              </a:rPr>
              <a:t>Mục đích trao đổi</a:t>
            </a:r>
            <a:endParaRPr lang="zh-CN" altLang="en-US" sz="3200" b="1" dirty="0">
              <a:solidFill>
                <a:schemeClr val="accent6">
                  <a:lumMod val="75000"/>
                </a:schemeClr>
              </a:solidFill>
              <a:cs typeface="Helvetica"/>
              <a:sym typeface="+mn-lt"/>
            </a:endParaRPr>
          </a:p>
        </p:txBody>
      </p:sp>
      <p:sp>
        <p:nvSpPr>
          <p:cNvPr id="16" name="任意多边形: 形状 11">
            <a:extLst>
              <a:ext uri="{FF2B5EF4-FFF2-40B4-BE49-F238E27FC236}">
                <a16:creationId xmlns:a16="http://schemas.microsoft.com/office/drawing/2014/main" id="{5D68E727-0C64-4117-A4F0-CA45979B4110}"/>
              </a:ext>
            </a:extLst>
          </p:cNvPr>
          <p:cNvSpPr/>
          <p:nvPr/>
        </p:nvSpPr>
        <p:spPr>
          <a:xfrm>
            <a:off x="1112384" y="5965311"/>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7" name="矩形 12">
            <a:extLst>
              <a:ext uri="{FF2B5EF4-FFF2-40B4-BE49-F238E27FC236}">
                <a16:creationId xmlns:a16="http://schemas.microsoft.com/office/drawing/2014/main" id="{9BE44FDE-EF35-415B-A12E-2E51BBCC5219}"/>
              </a:ext>
            </a:extLst>
          </p:cNvPr>
          <p:cNvSpPr/>
          <p:nvPr/>
        </p:nvSpPr>
        <p:spPr>
          <a:xfrm>
            <a:off x="6233114" y="5916605"/>
            <a:ext cx="4720636" cy="707886"/>
          </a:xfrm>
          <a:prstGeom prst="rect">
            <a:avLst/>
          </a:prstGeom>
        </p:spPr>
        <p:txBody>
          <a:bodyPr wrap="square">
            <a:spAutoFit/>
          </a:bodyPr>
          <a:lstStyle/>
          <a:p>
            <a:pPr lvl="0"/>
            <a:r>
              <a:rPr lang="en-US" altLang="zh-CN" sz="2000" b="1">
                <a:solidFill>
                  <a:schemeClr val="accent3">
                    <a:lumMod val="50000"/>
                  </a:schemeClr>
                </a:solidFill>
                <a:cs typeface="+mn-ea"/>
                <a:sym typeface="+mn-lt"/>
              </a:rPr>
              <a:t>Em và bạn trao đổi, bạn đóng vai anh (chị) của em.</a:t>
            </a:r>
            <a:endParaRPr lang="zh-CN" altLang="en-US" sz="2000" b="1" dirty="0">
              <a:solidFill>
                <a:schemeClr val="accent3">
                  <a:lumMod val="50000"/>
                </a:schemeClr>
              </a:solidFill>
              <a:cs typeface="+mn-ea"/>
              <a:sym typeface="+mn-lt"/>
            </a:endParaRPr>
          </a:p>
        </p:txBody>
      </p:sp>
      <p:sp>
        <p:nvSpPr>
          <p:cNvPr id="18" name="矩形 13">
            <a:extLst>
              <a:ext uri="{FF2B5EF4-FFF2-40B4-BE49-F238E27FC236}">
                <a16:creationId xmlns:a16="http://schemas.microsoft.com/office/drawing/2014/main" id="{29D0C345-1C65-4A3D-B7DB-33F405E91E68}"/>
              </a:ext>
            </a:extLst>
          </p:cNvPr>
          <p:cNvSpPr/>
          <p:nvPr/>
        </p:nvSpPr>
        <p:spPr>
          <a:xfrm>
            <a:off x="1313818" y="5746590"/>
            <a:ext cx="4919296" cy="739754"/>
          </a:xfrm>
          <a:prstGeom prst="rect">
            <a:avLst/>
          </a:prstGeom>
        </p:spPr>
        <p:txBody>
          <a:bodyPr wrap="square">
            <a:spAutoFit/>
          </a:bodyPr>
          <a:lstStyle/>
          <a:p>
            <a:pPr lvl="0" algn="r">
              <a:lnSpc>
                <a:spcPct val="150000"/>
              </a:lnSpc>
            </a:pPr>
            <a:r>
              <a:rPr lang="en-US" altLang="zh-CN" sz="3200" b="1">
                <a:solidFill>
                  <a:schemeClr val="accent3">
                    <a:lumMod val="50000"/>
                  </a:schemeClr>
                </a:solidFill>
                <a:cs typeface="Helvetica"/>
                <a:sym typeface="+mn-lt"/>
              </a:rPr>
              <a:t>Hình thức trao đổi</a:t>
            </a:r>
            <a:endParaRPr lang="zh-CN" altLang="en-US" sz="3200" b="1" dirty="0">
              <a:solidFill>
                <a:schemeClr val="accent3">
                  <a:lumMod val="50000"/>
                </a:schemeClr>
              </a:solidFill>
              <a:cs typeface="Helvetica"/>
              <a:sym typeface="+mn-lt"/>
            </a:endParaRPr>
          </a:p>
        </p:txBody>
      </p:sp>
    </p:spTree>
    <p:extLst>
      <p:ext uri="{BB962C8B-B14F-4D97-AF65-F5344CB8AC3E}">
        <p14:creationId xmlns:p14="http://schemas.microsoft.com/office/powerpoint/2010/main" val="3467742905"/>
      </p:ext>
    </p:extLst>
  </p:cSld>
  <p:clrMapOvr>
    <a:masterClrMapping/>
  </p:clrMapOvr>
  <mc:AlternateContent xmlns:mc="http://schemas.openxmlformats.org/markup-compatibility/2006" xmlns:p14="http://schemas.microsoft.com/office/powerpoint/2010/main">
    <mc:Choice Requires="p14">
      <p:transition spd="slow" p14:dur="8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025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anim calcmode="lin" valueType="num">
                                      <p:cBhvr>
                                        <p:cTn id="58" dur="500" fill="hold"/>
                                        <p:tgtEl>
                                          <p:spTgt spid="14"/>
                                        </p:tgtEl>
                                        <p:attrNameLst>
                                          <p:attrName>ppt_x</p:attrName>
                                        </p:attrNameLst>
                                      </p:cBhvr>
                                      <p:tavLst>
                                        <p:tav tm="0">
                                          <p:val>
                                            <p:strVal val="#ppt_x"/>
                                          </p:val>
                                        </p:tav>
                                        <p:tav tm="100000">
                                          <p:val>
                                            <p:strVal val="#ppt_x"/>
                                          </p:val>
                                        </p:tav>
                                      </p:tavLst>
                                    </p:anim>
                                    <p:anim calcmode="lin" valueType="num">
                                      <p:cBhvr>
                                        <p:cTn id="59" dur="5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anim calcmode="lin" valueType="num">
                                      <p:cBhvr>
                                        <p:cTn id="69" dur="500" fill="hold"/>
                                        <p:tgtEl>
                                          <p:spTgt spid="17"/>
                                        </p:tgtEl>
                                        <p:attrNameLst>
                                          <p:attrName>ppt_x</p:attrName>
                                        </p:attrNameLst>
                                      </p:cBhvr>
                                      <p:tavLst>
                                        <p:tav tm="0">
                                          <p:val>
                                            <p:strVal val="#ppt_x"/>
                                          </p:val>
                                        </p:tav>
                                        <p:tav tm="100000">
                                          <p:val>
                                            <p:strVal val="#ppt_x"/>
                                          </p:val>
                                        </p:tav>
                                      </p:tavLst>
                                    </p:anim>
                                    <p:anim calcmode="lin" valueType="num">
                                      <p:cBhvr>
                                        <p:cTn id="70" dur="5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p:bldP spid="9" grpId="0"/>
      <p:bldP spid="10" grpId="0"/>
      <p:bldP spid="11" grpId="0"/>
      <p:bldP spid="12" grpId="0" animBg="1"/>
      <p:bldP spid="13" grpId="0"/>
      <p:bldP spid="14" grpId="0"/>
      <p:bldP spid="16" grpId="0" animBg="1"/>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cq514y3v">
      <a:majorFont>
        <a:latin typeface="Helvetica"/>
        <a:ea typeface="Helvetica"/>
        <a:cs typeface=""/>
      </a:majorFont>
      <a:minorFont>
        <a:latin typeface="Helvetica"/>
        <a:ea typeface="Helvetica"/>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273</TotalTime>
  <Words>726</Words>
  <Application>Microsoft Office PowerPoint</Application>
  <PresentationFormat>Widescreen</PresentationFormat>
  <Paragraphs>102</Paragraphs>
  <Slides>20</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UTM Silk Script</vt:lpstr>
      <vt:lpstr>OpenSans</vt:lpstr>
      <vt:lpstr>Helvetica</vt:lpstr>
      <vt:lpstr>UTM Beautiful Caps</vt:lpstr>
      <vt:lpstr>Arial</vt:lpstr>
      <vt:lpstr>UTM Impact</vt:lpstr>
      <vt:lpstr>OpenSansBold</vt:lpstr>
      <vt:lpstr>等线</vt:lpstr>
      <vt:lpstr>UVN Banh Mi</vt:lpstr>
      <vt:lpstr>UTM ViceroyJF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Trao doi y kien</dc:title>
  <dc:subject>TLV 4</dc:subject>
  <dc:creator>KTUTS</dc:creator>
  <cp:keywords>Thy Tho</cp:keywords>
  <cp:lastModifiedBy>Nguyen Huu Hieu</cp:lastModifiedBy>
  <cp:revision>66</cp:revision>
  <dcterms:created xsi:type="dcterms:W3CDTF">2017-08-18T03:02:00Z</dcterms:created>
  <dcterms:modified xsi:type="dcterms:W3CDTF">2021-10-30T14:24:59Z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