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8" r:id="rId3"/>
    <p:sldId id="380" r:id="rId5"/>
    <p:sldId id="381" r:id="rId6"/>
    <p:sldId id="382" r:id="rId7"/>
    <p:sldId id="384" r:id="rId8"/>
    <p:sldId id="383" r:id="rId9"/>
    <p:sldId id="307" r:id="rId10"/>
    <p:sldId id="349" r:id="rId11"/>
    <p:sldId id="309" r:id="rId12"/>
    <p:sldId id="311" r:id="rId13"/>
    <p:sldId id="330" r:id="rId14"/>
    <p:sldId id="353" r:id="rId15"/>
    <p:sldId id="350" r:id="rId16"/>
    <p:sldId id="334" r:id="rId17"/>
    <p:sldId id="339" r:id="rId18"/>
    <p:sldId id="335" r:id="rId19"/>
    <p:sldId id="340" r:id="rId20"/>
    <p:sldId id="351" r:id="rId21"/>
    <p:sldId id="319" r:id="rId22"/>
    <p:sldId id="320" r:id="rId23"/>
    <p:sldId id="321" r:id="rId24"/>
    <p:sldId id="322" r:id="rId25"/>
    <p:sldId id="352" r:id="rId26"/>
    <p:sldId id="336" r:id="rId27"/>
    <p:sldId id="337" r:id="rId28"/>
    <p:sldId id="338" r:id="rId29"/>
    <p:sldId id="385" r:id="rId30"/>
  </p:sldIdLst>
  <p:sldSz cx="9144000" cy="51435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h Thị Khanh" initials="NT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9"/>
    <p:restoredTop sz="94598"/>
  </p:normalViewPr>
  <p:slideViewPr>
    <p:cSldViewPr showGuides="1">
      <p:cViewPr varScale="1">
        <p:scale>
          <a:sx n="86" d="100"/>
          <a:sy n="86" d="100"/>
        </p:scale>
        <p:origin x="852" y="72"/>
      </p:cViewPr>
      <p:guideLst>
        <p:guide orient="horz" pos="1641"/>
        <p:guide pos="28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Ro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b="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7C79681-8433-4CBF-980A-AA8AC47C217F}"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cs typeface="+mn-cs"/>
              </a:rPr>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cs typeface="+mn-cs"/>
              </a:rPr>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457200" y="206375"/>
            <a:ext cx="8229600" cy="85725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457200" y="1200150"/>
            <a:ext cx="8229600" cy="3394075"/>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GV  LÊ THị LIÊN </a:t>
            </a:r>
            <a:endParaRPr kumimoji="0" lang="en-US" sz="1200" b="1"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lgn="r">
              <a:defRPr sz="1200" smtClean="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5A5060D-34E5-4DC7-9D23-7D0F572D9800}" type="slidenum">
              <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slide" Target="slide1.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GIF"/><Relationship Id="rId1" Type="http://schemas.openxmlformats.org/officeDocument/2006/relationships/image" Target="../media/image29.GIF"/></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38.png"/><Relationship Id="rId10" Type="http://schemas.openxmlformats.org/officeDocument/2006/relationships/notesSlide" Target="../notesSlides/notesSlide2.xml"/><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audio" Target="../media/audio2.wav"/><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screen"/>
          <a:srcRect/>
          <a:stretch>
            <a:fillRect/>
          </a:stretch>
        </p:blipFill>
        <p:spPr>
          <a:xfrm>
            <a:off x="0" y="3966882"/>
            <a:ext cx="9144000" cy="1176618"/>
          </a:xfrm>
          <a:prstGeom prst="rect">
            <a:avLst/>
          </a:prstGeom>
        </p:spPr>
      </p:pic>
      <p:pic>
        <p:nvPicPr>
          <p:cNvPr id="8" name="图片 7"/>
          <p:cNvPicPr>
            <a:picLocks noChangeAspect="1"/>
          </p:cNvPicPr>
          <p:nvPr/>
        </p:nvPicPr>
        <p:blipFill rotWithShape="1">
          <a:blip r:embed="rId2" cstate="screen"/>
          <a:srcRect/>
          <a:stretch>
            <a:fillRect/>
          </a:stretch>
        </p:blipFill>
        <p:spPr>
          <a:xfrm>
            <a:off x="239645" y="2904841"/>
            <a:ext cx="2400300" cy="2279276"/>
          </a:xfrm>
          <a:prstGeom prst="rect">
            <a:avLst/>
          </a:prstGeom>
        </p:spPr>
      </p:pic>
      <p:pic>
        <p:nvPicPr>
          <p:cNvPr id="9" name="图片 8"/>
          <p:cNvPicPr>
            <a:picLocks noChangeAspect="1"/>
          </p:cNvPicPr>
          <p:nvPr/>
        </p:nvPicPr>
        <p:blipFill rotWithShape="1">
          <a:blip r:embed="rId3" cstate="screen"/>
          <a:srcRect/>
          <a:stretch>
            <a:fillRect/>
          </a:stretch>
        </p:blipFill>
        <p:spPr>
          <a:xfrm>
            <a:off x="7054874" y="2424881"/>
            <a:ext cx="1697471" cy="2870947"/>
          </a:xfrm>
          <a:prstGeom prst="rect">
            <a:avLst/>
          </a:prstGeom>
        </p:spPr>
      </p:pic>
      <p:pic>
        <p:nvPicPr>
          <p:cNvPr id="10" name="图片 9"/>
          <p:cNvPicPr>
            <a:picLocks noChangeAspect="1"/>
          </p:cNvPicPr>
          <p:nvPr/>
        </p:nvPicPr>
        <p:blipFill rotWithShape="1">
          <a:blip r:embed="rId4" cstate="screen"/>
          <a:srcRect/>
          <a:stretch>
            <a:fillRect/>
          </a:stretch>
        </p:blipFill>
        <p:spPr>
          <a:xfrm>
            <a:off x="483800" y="1133432"/>
            <a:ext cx="551330" cy="432327"/>
          </a:xfrm>
          <a:prstGeom prst="rect">
            <a:avLst/>
          </a:prstGeom>
        </p:spPr>
      </p:pic>
      <p:pic>
        <p:nvPicPr>
          <p:cNvPr id="12" name="图片 11"/>
          <p:cNvPicPr>
            <a:picLocks noChangeAspect="1"/>
          </p:cNvPicPr>
          <p:nvPr/>
        </p:nvPicPr>
        <p:blipFill rotWithShape="1">
          <a:blip r:embed="rId5" cstate="screen"/>
          <a:srcRect/>
          <a:stretch>
            <a:fillRect/>
          </a:stretch>
        </p:blipFill>
        <p:spPr>
          <a:xfrm>
            <a:off x="323117" y="7003"/>
            <a:ext cx="1109382" cy="950443"/>
          </a:xfrm>
          <a:prstGeom prst="rect">
            <a:avLst/>
          </a:prstGeom>
        </p:spPr>
      </p:pic>
      <p:pic>
        <p:nvPicPr>
          <p:cNvPr id="13" name="图片 12"/>
          <p:cNvPicPr>
            <a:picLocks noChangeAspect="1"/>
          </p:cNvPicPr>
          <p:nvPr/>
        </p:nvPicPr>
        <p:blipFill rotWithShape="1">
          <a:blip r:embed="rId4" cstate="screen"/>
          <a:srcRect/>
          <a:stretch>
            <a:fillRect/>
          </a:stretch>
        </p:blipFill>
        <p:spPr>
          <a:xfrm>
            <a:off x="1582648" y="487578"/>
            <a:ext cx="823633" cy="645854"/>
          </a:xfrm>
          <a:prstGeom prst="rect">
            <a:avLst/>
          </a:prstGeom>
        </p:spPr>
      </p:pic>
      <p:pic>
        <p:nvPicPr>
          <p:cNvPr id="14" name="图片 13"/>
          <p:cNvPicPr>
            <a:picLocks noChangeAspect="1"/>
          </p:cNvPicPr>
          <p:nvPr/>
        </p:nvPicPr>
        <p:blipFill rotWithShape="1">
          <a:blip r:embed="rId6" cstate="screen"/>
          <a:srcRect/>
          <a:stretch>
            <a:fillRect/>
          </a:stretch>
        </p:blipFill>
        <p:spPr>
          <a:xfrm>
            <a:off x="5836024" y="327341"/>
            <a:ext cx="3395382" cy="1233944"/>
          </a:xfrm>
          <a:prstGeom prst="rect">
            <a:avLst/>
          </a:prstGeom>
        </p:spPr>
      </p:pic>
      <p:grpSp>
        <p:nvGrpSpPr>
          <p:cNvPr id="2" name="Nhóm 1"/>
          <p:cNvGrpSpPr/>
          <p:nvPr/>
        </p:nvGrpSpPr>
        <p:grpSpPr>
          <a:xfrm>
            <a:off x="2639945" y="1911863"/>
            <a:ext cx="3731390" cy="1016000"/>
            <a:chOff x="3408573" y="347726"/>
            <a:chExt cx="4975187" cy="1354666"/>
          </a:xfrm>
        </p:grpSpPr>
        <p:sp>
          <p:nvSpPr>
            <p:cNvPr id="15" name="Freeform 5"/>
            <p:cNvSpPr/>
            <p:nvPr/>
          </p:nvSpPr>
          <p:spPr>
            <a:xfrm>
              <a:off x="4084232" y="483194"/>
              <a:ext cx="4299528" cy="94826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FFFF0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030" tIns="70995" rIns="70995" bIns="70995" numCol="1" spcCol="1691" anchor="ctr" anchorCtr="0">
              <a:noAutofit/>
            </a:bodyPr>
            <a:lstStyle/>
            <a:p>
              <a:pPr defTabSz="1656715">
                <a:lnSpc>
                  <a:spcPct val="90000"/>
                </a:lnSpc>
                <a:spcBef>
                  <a:spcPct val="0"/>
                </a:spcBef>
                <a:spcAft>
                  <a:spcPct val="35000"/>
                </a:spcAft>
              </a:pPr>
              <a:r>
                <a:rPr lang="en-US" sz="2775" b="1" smtClean="0">
                  <a:solidFill>
                    <a:srgbClr val="00B050"/>
                  </a:solidFill>
                  <a:latin typeface="Arial" panose="020B0604020202020204" pitchFamily="34" charset="0"/>
                  <a:cs typeface="Arial" panose="020B0604020202020204" pitchFamily="34" charset="0"/>
                </a:rPr>
                <a:t>KHỞI ĐỘNG</a:t>
              </a:r>
              <a:endParaRPr lang="en-US" sz="2775" b="1">
                <a:solidFill>
                  <a:srgbClr val="00B050"/>
                </a:solidFill>
                <a:latin typeface="Arial" panose="020B0604020202020204" pitchFamily="34" charset="0"/>
                <a:cs typeface="Arial" panose="020B0604020202020204" pitchFamily="34" charset="0"/>
              </a:endParaRPr>
            </a:p>
          </p:txBody>
        </p:sp>
        <p:sp>
          <p:nvSpPr>
            <p:cNvPr id="16" name="Oval 6"/>
            <p:cNvSpPr/>
            <p:nvPr/>
          </p:nvSpPr>
          <p:spPr>
            <a:xfrm>
              <a:off x="3408573" y="347726"/>
              <a:ext cx="1351315"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280" tIns="45639" rIns="91280" bIns="45639"/>
            <a:lstStyle/>
            <a:p>
              <a:pPr algn="ctr" defTabSz="1217295">
                <a:spcBef>
                  <a:spcPts val="800"/>
                </a:spcBef>
              </a:pPr>
              <a:r>
                <a:rPr lang="en-US" sz="3975" b="1">
                  <a:solidFill>
                    <a:prstClr val="white"/>
                  </a:solidFill>
                  <a:latin typeface="Arial" panose="020B0604020202020204" pitchFamily="34" charset="0"/>
                  <a:cs typeface="Arial" panose="020B0604020202020204" pitchFamily="34" charset="0"/>
                </a:rPr>
                <a:t>1</a:t>
              </a:r>
              <a:endParaRPr lang="en-US" sz="3975" b="1">
                <a:solidFill>
                  <a:prstClr val="white"/>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sndAc>
          <p:stSnd>
            <p:snd r:embed="rId7" name="chimes.wav"/>
          </p:stSnd>
        </p:sndAc>
      </p:transition>
    </mc:Choice>
    <mc:Fallback>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2" descr="van lang_F"/>
          <p:cNvPicPr>
            <a:picLocks noChangeAspect="1"/>
          </p:cNvPicPr>
          <p:nvPr/>
        </p:nvPicPr>
        <p:blipFill>
          <a:blip r:embed="rId1"/>
          <a:srcRect l="6084" t="2530" b="20316"/>
          <a:stretch>
            <a:fillRect/>
          </a:stretch>
        </p:blipFill>
        <p:spPr>
          <a:xfrm>
            <a:off x="0" y="1657350"/>
            <a:ext cx="4267200" cy="3486150"/>
          </a:xfrm>
          <a:prstGeom prst="rect">
            <a:avLst/>
          </a:prstGeom>
          <a:noFill/>
          <a:ln w="57150" cap="flat" cmpd="sng">
            <a:solidFill>
              <a:schemeClr val="folHlink"/>
            </a:solidFill>
            <a:prstDash val="solid"/>
            <a:miter/>
            <a:headEnd type="none" w="med" len="med"/>
            <a:tailEnd type="none" w="med" len="med"/>
          </a:ln>
        </p:spPr>
      </p:pic>
      <p:sp>
        <p:nvSpPr>
          <p:cNvPr id="5123" name="Text Box 3"/>
          <p:cNvSpPr txBox="1"/>
          <p:nvPr/>
        </p:nvSpPr>
        <p:spPr>
          <a:xfrm>
            <a:off x="0" y="44450"/>
            <a:ext cx="91440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b="1" dirty="0">
                <a:latin typeface="Times New Roman" panose="02020603050405020304" pitchFamily="18" charset="0"/>
              </a:rPr>
              <a:t>       </a:t>
            </a:r>
            <a:r>
              <a:rPr lang="en-US" altLang="en-US" sz="2800" b="1" dirty="0">
                <a:solidFill>
                  <a:srgbClr val="002060"/>
                </a:solidFill>
                <a:latin typeface="Times New Roman" panose="02020603050405020304" pitchFamily="18" charset="0"/>
              </a:rPr>
              <a:t>Bọn quan lại đô hộ bắt dân ta phải lên rừng </a:t>
            </a:r>
            <a:r>
              <a:rPr lang="en-US" altLang="en-US" sz="2800" b="1" dirty="0">
                <a:solidFill>
                  <a:srgbClr val="FF0000"/>
                </a:solidFill>
                <a:latin typeface="Times New Roman" panose="02020603050405020304" pitchFamily="18" charset="0"/>
              </a:rPr>
              <a:t>săn voi,</a:t>
            </a:r>
            <a:r>
              <a:rPr lang="en-US" altLang="en-US" sz="2800" b="1" dirty="0">
                <a:latin typeface="Times New Roman" panose="02020603050405020304" pitchFamily="18" charset="0"/>
              </a:rPr>
              <a:t> </a:t>
            </a:r>
            <a:r>
              <a:rPr lang="en-US" altLang="en-US" sz="2800" b="1" dirty="0">
                <a:solidFill>
                  <a:srgbClr val="FF0000"/>
                </a:solidFill>
                <a:latin typeface="Times New Roman" panose="02020603050405020304" pitchFamily="18" charset="0"/>
              </a:rPr>
              <a:t>tê</a:t>
            </a:r>
            <a:r>
              <a:rPr lang="en-US" altLang="en-US" sz="2800" b="1" dirty="0">
                <a:latin typeface="Times New Roman" panose="02020603050405020304" pitchFamily="18" charset="0"/>
              </a:rPr>
              <a:t> </a:t>
            </a:r>
            <a:r>
              <a:rPr lang="en-US" altLang="en-US" sz="2800" b="1" dirty="0">
                <a:solidFill>
                  <a:srgbClr val="FF0000"/>
                </a:solidFill>
                <a:latin typeface="Times New Roman" panose="02020603050405020304" pitchFamily="18" charset="0"/>
              </a:rPr>
              <a:t>giác, bắt chim quý, đẵn gỗ trầm, </a:t>
            </a:r>
            <a:r>
              <a:rPr lang="en-US" altLang="en-US" sz="2800" b="1" dirty="0">
                <a:solidFill>
                  <a:srgbClr val="002060"/>
                </a:solidFill>
                <a:latin typeface="Times New Roman" panose="02020603050405020304" pitchFamily="18" charset="0"/>
              </a:rPr>
              <a:t>xuống biển </a:t>
            </a:r>
            <a:r>
              <a:rPr lang="en-US" altLang="en-US" sz="2800" b="1" dirty="0">
                <a:solidFill>
                  <a:srgbClr val="0070C0"/>
                </a:solidFill>
                <a:latin typeface="Times New Roman" panose="02020603050405020304" pitchFamily="18" charset="0"/>
              </a:rPr>
              <a:t>mò ngọc trai, bắt đồi mồi,</a:t>
            </a:r>
            <a:r>
              <a:rPr lang="en-US" altLang="en-US" sz="2800" b="1" dirty="0">
                <a:latin typeface="Times New Roman" panose="02020603050405020304" pitchFamily="18" charset="0"/>
              </a:rPr>
              <a:t> </a:t>
            </a:r>
            <a:r>
              <a:rPr lang="en-US" altLang="en-US" sz="2800" b="1" dirty="0">
                <a:solidFill>
                  <a:srgbClr val="002060"/>
                </a:solidFill>
                <a:latin typeface="Times New Roman" panose="02020603050405020304" pitchFamily="18" charset="0"/>
              </a:rPr>
              <a:t>khai thác </a:t>
            </a:r>
            <a:r>
              <a:rPr lang="en-US" altLang="en-US" sz="2800" b="1" dirty="0">
                <a:solidFill>
                  <a:srgbClr val="0000CC"/>
                </a:solidFill>
                <a:latin typeface="Times New Roman" panose="02020603050405020304" pitchFamily="18" charset="0"/>
              </a:rPr>
              <a:t>san hô </a:t>
            </a:r>
            <a:r>
              <a:rPr lang="en-US" altLang="en-US" sz="2800" b="1" dirty="0">
                <a:solidFill>
                  <a:srgbClr val="002060"/>
                </a:solidFill>
                <a:latin typeface="Times New Roman" panose="02020603050405020304" pitchFamily="18" charset="0"/>
              </a:rPr>
              <a:t>để cống nạp cho chúng .</a:t>
            </a:r>
            <a:endParaRPr lang="en-US" altLang="en-US" sz="2800" b="1" dirty="0">
              <a:solidFill>
                <a:srgbClr val="002060"/>
              </a:solidFill>
              <a:latin typeface="Times New Roman" panose="02020603050405020304" pitchFamily="18" charset="0"/>
            </a:endParaRPr>
          </a:p>
        </p:txBody>
      </p:sp>
      <p:pic>
        <p:nvPicPr>
          <p:cNvPr id="18444" name="Picture 12" descr="LS HCM __1B"/>
          <p:cNvPicPr>
            <a:picLocks noChangeAspect="1"/>
          </p:cNvPicPr>
          <p:nvPr/>
        </p:nvPicPr>
        <p:blipFill>
          <a:blip r:embed="rId2">
            <a:lum contrast="24000"/>
          </a:blip>
          <a:stretch>
            <a:fillRect/>
          </a:stretch>
        </p:blipFill>
        <p:spPr>
          <a:xfrm>
            <a:off x="4419600" y="1657350"/>
            <a:ext cx="4724400" cy="3486150"/>
          </a:xfrm>
          <a:prstGeom prst="rect">
            <a:avLst/>
          </a:prstGeom>
          <a:noFill/>
          <a:ln w="57150" cap="flat" cmpd="sng">
            <a:solidFill>
              <a:schemeClr val="folHlink"/>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edge">
                                      <p:cBhvr>
                                        <p:cTn id="7" dur="2000"/>
                                        <p:tgtEl>
                                          <p:spTgt spid="5122"/>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18444"/>
                                        </p:tgtEl>
                                        <p:attrNameLst>
                                          <p:attrName>style.visibility</p:attrName>
                                        </p:attrNameLst>
                                      </p:cBhvr>
                                      <p:to>
                                        <p:strVal val="visible"/>
                                      </p:to>
                                    </p:set>
                                    <p:animEffect transition="in" filter="wedge">
                                      <p:cBhvr>
                                        <p:cTn id="11" dur="2000"/>
                                        <p:tgtEl>
                                          <p:spTgt spid="18444"/>
                                        </p:tgtEl>
                                      </p:cBhvr>
                                    </p:animEffect>
                                  </p:childTnLst>
                                </p:cTn>
                              </p:par>
                            </p:childTnLst>
                          </p:cTn>
                        </p:par>
                        <p:par>
                          <p:cTn id="12" fill="hold">
                            <p:stCondLst>
                              <p:cond delay="40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5123"/>
                                        </p:tgtEl>
                                        <p:attrNameLst>
                                          <p:attrName>style.visibility</p:attrName>
                                        </p:attrNameLst>
                                      </p:cBhvr>
                                      <p:to>
                                        <p:strVal val="visible"/>
                                      </p:to>
                                    </p:set>
                                    <p:anim calcmode="discrete" valueType="clr">
                                      <p:cBhvr override="childStyle">
                                        <p:cTn id="15" dur="80"/>
                                        <p:tgtEl>
                                          <p:spTgt spid="5123"/>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5123"/>
                                        </p:tgtEl>
                                        <p:attrNameLst>
                                          <p:attrName>fillcolor</p:attrName>
                                        </p:attrNameLst>
                                      </p:cBhvr>
                                      <p:tavLst>
                                        <p:tav tm="0">
                                          <p:val>
                                            <p:clrVal>
                                              <a:schemeClr val="accent2"/>
                                            </p:clrVal>
                                          </p:val>
                                        </p:tav>
                                        <p:tav tm="50000">
                                          <p:val>
                                            <p:clrVal>
                                              <a:schemeClr val="hlink"/>
                                            </p:clrVal>
                                          </p:val>
                                        </p:tav>
                                      </p:tavLst>
                                    </p:anim>
                                    <p:set>
                                      <p:cBhvr>
                                        <p:cTn id="17" dur="80"/>
                                        <p:tgtEl>
                                          <p:spTgt spid="51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2" descr="van lang_10"/>
          <p:cNvPicPr>
            <a:picLocks noChangeAspect="1"/>
          </p:cNvPicPr>
          <p:nvPr/>
        </p:nvPicPr>
        <p:blipFill>
          <a:blip r:embed="rId1"/>
          <a:srcRect r="27655"/>
          <a:stretch>
            <a:fillRect/>
          </a:stretch>
        </p:blipFill>
        <p:spPr>
          <a:xfrm>
            <a:off x="1828800" y="1352550"/>
            <a:ext cx="5715000" cy="3790950"/>
          </a:xfrm>
          <a:prstGeom prst="rect">
            <a:avLst/>
          </a:prstGeom>
          <a:noFill/>
          <a:ln w="57150" cap="flat" cmpd="sng">
            <a:solidFill>
              <a:schemeClr val="folHlink"/>
            </a:solidFill>
            <a:prstDash val="solid"/>
            <a:miter/>
            <a:headEnd type="none" w="med" len="med"/>
            <a:tailEnd type="none" w="med" len="med"/>
          </a:ln>
        </p:spPr>
      </p:pic>
      <p:sp>
        <p:nvSpPr>
          <p:cNvPr id="6147" name="Text Box 3"/>
          <p:cNvSpPr txBox="1"/>
          <p:nvPr/>
        </p:nvSpPr>
        <p:spPr>
          <a:xfrm>
            <a:off x="0" y="-31750"/>
            <a:ext cx="89154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dirty="0">
                <a:solidFill>
                  <a:srgbClr val="002060"/>
                </a:solidFill>
                <a:latin typeface="Times New Roman" panose="02020603050405020304" pitchFamily="18" charset="0"/>
              </a:rPr>
              <a:t> Chúng đưa người Hán sang ở lẫn với dân ta, bắt dân ta phải </a:t>
            </a:r>
            <a:r>
              <a:rPr lang="en-US" altLang="en-US" sz="2800" dirty="0">
                <a:solidFill>
                  <a:srgbClr val="FF0000"/>
                </a:solidFill>
                <a:latin typeface="Times New Roman" panose="02020603050405020304" pitchFamily="18" charset="0"/>
              </a:rPr>
              <a:t>theo phong tục </a:t>
            </a:r>
            <a:r>
              <a:rPr lang="en-US" altLang="en-US" sz="2800" dirty="0">
                <a:solidFill>
                  <a:srgbClr val="002060"/>
                </a:solidFill>
                <a:latin typeface="Times New Roman" panose="02020603050405020304" pitchFamily="18" charset="0"/>
              </a:rPr>
              <a:t>của người Hán, </a:t>
            </a:r>
            <a:r>
              <a:rPr lang="en-US" altLang="en-US" sz="2800" dirty="0">
                <a:solidFill>
                  <a:srgbClr val="FF0000"/>
                </a:solidFill>
                <a:latin typeface="Times New Roman" panose="02020603050405020304" pitchFamily="18" charset="0"/>
              </a:rPr>
              <a:t>học chữ Hán</a:t>
            </a:r>
            <a:r>
              <a:rPr lang="en-US" altLang="en-US" sz="2800" dirty="0">
                <a:solidFill>
                  <a:srgbClr val="002060"/>
                </a:solidFill>
                <a:latin typeface="Times New Roman" panose="02020603050405020304" pitchFamily="18" charset="0"/>
              </a:rPr>
              <a:t>, </a:t>
            </a:r>
            <a:r>
              <a:rPr lang="en-US" altLang="en-US" sz="2800" dirty="0">
                <a:solidFill>
                  <a:srgbClr val="FF0000"/>
                </a:solidFill>
                <a:latin typeface="Times New Roman" panose="02020603050405020304" pitchFamily="18" charset="0"/>
              </a:rPr>
              <a:t>sống theo luật pháp của người Hán </a:t>
            </a:r>
            <a:endParaRPr lang="en-US" altLang="en-US" sz="28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edge">
                                      <p:cBhvr>
                                        <p:cTn id="7" dur="2000"/>
                                        <p:tgtEl>
                                          <p:spTgt spid="6146"/>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6147"/>
                                        </p:tgtEl>
                                        <p:attrNameLst>
                                          <p:attrName>style.visibility</p:attrName>
                                        </p:attrNameLst>
                                      </p:cBhvr>
                                      <p:to>
                                        <p:strVal val="visible"/>
                                      </p:to>
                                    </p:set>
                                    <p:anim calcmode="discrete" valueType="clr">
                                      <p:cBhvr override="childStyle">
                                        <p:cTn id="11" dur="80"/>
                                        <p:tgtEl>
                                          <p:spTgt spid="614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6147"/>
                                        </p:tgtEl>
                                        <p:attrNameLst>
                                          <p:attrName>fillcolor</p:attrName>
                                        </p:attrNameLst>
                                      </p:cBhvr>
                                      <p:tavLst>
                                        <p:tav tm="0">
                                          <p:val>
                                            <p:clrVal>
                                              <a:schemeClr val="accent2"/>
                                            </p:clrVal>
                                          </p:val>
                                        </p:tav>
                                        <p:tav tm="50000">
                                          <p:val>
                                            <p:clrVal>
                                              <a:schemeClr val="hlink"/>
                                            </p:clrVal>
                                          </p:val>
                                        </p:tav>
                                      </p:tavLst>
                                    </p:anim>
                                    <p:set>
                                      <p:cBhvr>
                                        <p:cTn id="13" dur="80"/>
                                        <p:tgtEl>
                                          <p:spTgt spid="61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5298" name="Group 2"/>
          <p:cNvGraphicFramePr>
            <a:graphicFrameLocks noGrp="1"/>
          </p:cNvGraphicFramePr>
          <p:nvPr>
            <p:ph idx="1"/>
          </p:nvPr>
        </p:nvGraphicFramePr>
        <p:xfrm>
          <a:off x="0" y="23813"/>
          <a:ext cx="9144000" cy="5146675"/>
        </p:xfrm>
        <a:graphic>
          <a:graphicData uri="http://schemas.openxmlformats.org/drawingml/2006/table">
            <a:tbl>
              <a:tblPr/>
              <a:tblGrid>
                <a:gridCol w="1752600"/>
                <a:gridCol w="2895600"/>
                <a:gridCol w="4495800"/>
              </a:tblGrid>
              <a:tr h="107028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a:ln>
                          <a:noFill/>
                        </a:ln>
                        <a:solidFill>
                          <a:schemeClr val="tx1"/>
                        </a:solidFill>
                        <a:effectLst/>
                        <a:latin typeface="Arial Unicode MS" panose="020B0604020202020204" pitchFamily="34" charset="-128"/>
                      </a:endParaRPr>
                    </a:p>
                  </a:txBody>
                  <a:tcPr marL="68580" marR="68580"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553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9328">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a:ln>
                          <a:noFill/>
                        </a:ln>
                        <a:solidFill>
                          <a:schemeClr val="tx1"/>
                        </a:solidFill>
                        <a:effectLst/>
                        <a:latin typeface="Arial Unicode MS" panose="020B0604020202020204" pitchFamily="34" charset="-128"/>
                      </a:endParaRPr>
                    </a:p>
                  </a:txBody>
                  <a:tcPr marL="68580" marR="68580"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1523">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Arial Unicode MS" panose="020B0604020202020204" pitchFamily="34" charset="-128"/>
                      </a:endParaRPr>
                    </a:p>
                  </a:txBody>
                  <a:tcPr marL="68580" marR="68580" marT="34287" marB="3428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87" marB="342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36" name="Line 25"/>
          <p:cNvSpPr/>
          <p:nvPr/>
        </p:nvSpPr>
        <p:spPr>
          <a:xfrm>
            <a:off x="0" y="14288"/>
            <a:ext cx="1752600" cy="1033462"/>
          </a:xfrm>
          <a:prstGeom prst="line">
            <a:avLst/>
          </a:prstGeom>
          <a:ln w="9525" cap="flat" cmpd="sng">
            <a:solidFill>
              <a:schemeClr val="tx1"/>
            </a:solidFill>
            <a:prstDash val="solid"/>
            <a:headEnd type="none" w="med" len="med"/>
            <a:tailEnd type="none" w="med" len="med"/>
          </a:ln>
        </p:spPr>
      </p:sp>
      <p:sp>
        <p:nvSpPr>
          <p:cNvPr id="10272" name="Text Box 32"/>
          <p:cNvSpPr txBox="1"/>
          <p:nvPr/>
        </p:nvSpPr>
        <p:spPr>
          <a:xfrm>
            <a:off x="1724025" y="1344613"/>
            <a:ext cx="2835275"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2060"/>
                </a:solidFill>
                <a:latin typeface="Times New Roman" panose="02020603050405020304" pitchFamily="18" charset="0"/>
                <a:cs typeface="Times New Roman" panose="02020603050405020304" pitchFamily="18" charset="0"/>
              </a:rPr>
              <a:t>L</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 một nước độc lập </a:t>
            </a:r>
            <a:endParaRPr lang="en-US" altLang="en-US" sz="2800" dirty="0">
              <a:solidFill>
                <a:srgbClr val="002060"/>
              </a:solidFill>
              <a:latin typeface="Times New Roman" panose="02020603050405020304" pitchFamily="18" charset="0"/>
              <a:ea typeface="Times New Roman" panose="02020603050405020304" pitchFamily="18" charset="0"/>
            </a:endParaRPr>
          </a:p>
        </p:txBody>
      </p:sp>
      <p:sp>
        <p:nvSpPr>
          <p:cNvPr id="13338" name="TextBox 1"/>
          <p:cNvSpPr txBox="1"/>
          <p:nvPr/>
        </p:nvSpPr>
        <p:spPr>
          <a:xfrm>
            <a:off x="550863" y="58738"/>
            <a:ext cx="1295400" cy="3698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solidFill>
                  <a:srgbClr val="00B050"/>
                </a:solidFill>
                <a:latin typeface="Times New Roman" panose="02020603050405020304" pitchFamily="18" charset="0"/>
                <a:cs typeface="Times New Roman" panose="02020603050405020304" pitchFamily="18" charset="0"/>
              </a:rPr>
              <a:t>Th</a:t>
            </a:r>
            <a:r>
              <a:rPr lang="vi-VN" altLang="en-US" sz="1800" b="1" dirty="0">
                <a:solidFill>
                  <a:srgbClr val="00B050"/>
                </a:solidFill>
                <a:latin typeface="Times New Roman" panose="02020603050405020304" pitchFamily="18" charset="0"/>
                <a:cs typeface="Times New Roman" panose="02020603050405020304" pitchFamily="18" charset="0"/>
              </a:rPr>
              <a:t>ời</a:t>
            </a:r>
            <a:r>
              <a:rPr lang="en-US" altLang="en-US" sz="1800" b="1" dirty="0">
                <a:solidFill>
                  <a:srgbClr val="00B050"/>
                </a:solidFill>
                <a:latin typeface="Times New Roman" panose="02020603050405020304" pitchFamily="18" charset="0"/>
                <a:cs typeface="Times New Roman" panose="02020603050405020304" pitchFamily="18" charset="0"/>
              </a:rPr>
              <a:t> gian</a:t>
            </a:r>
            <a:endParaRPr lang="en-US" altLang="en-US" sz="1800" b="1" dirty="0">
              <a:solidFill>
                <a:srgbClr val="00B050"/>
              </a:solidFill>
              <a:latin typeface="Times New Roman" panose="02020603050405020304" pitchFamily="18" charset="0"/>
              <a:ea typeface="Times New Roman" panose="02020603050405020304" pitchFamily="18" charset="0"/>
            </a:endParaRPr>
          </a:p>
        </p:txBody>
      </p:sp>
      <p:sp>
        <p:nvSpPr>
          <p:cNvPr id="13339" name="TextBox 12"/>
          <p:cNvSpPr txBox="1"/>
          <p:nvPr/>
        </p:nvSpPr>
        <p:spPr>
          <a:xfrm>
            <a:off x="60325" y="595313"/>
            <a:ext cx="12954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800" b="1" dirty="0">
                <a:solidFill>
                  <a:srgbClr val="00B050"/>
                </a:solidFill>
                <a:latin typeface="Times New Roman" panose="02020603050405020304" pitchFamily="18" charset="0"/>
                <a:cs typeface="Times New Roman" panose="02020603050405020304" pitchFamily="18" charset="0"/>
              </a:rPr>
              <a:t>Các mặt</a:t>
            </a:r>
            <a:endParaRPr lang="en-US" altLang="en-US" sz="1800" b="1" dirty="0">
              <a:solidFill>
                <a:srgbClr val="00B050"/>
              </a:solidFill>
              <a:latin typeface="Times New Roman" panose="02020603050405020304" pitchFamily="18" charset="0"/>
              <a:ea typeface="Times New Roman" panose="02020603050405020304" pitchFamily="18" charset="0"/>
            </a:endParaRPr>
          </a:p>
        </p:txBody>
      </p:sp>
      <p:sp>
        <p:nvSpPr>
          <p:cNvPr id="13340" name="TextBox 14"/>
          <p:cNvSpPr txBox="1"/>
          <p:nvPr/>
        </p:nvSpPr>
        <p:spPr>
          <a:xfrm>
            <a:off x="77788" y="1624013"/>
            <a:ext cx="1674812"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Chủ quyền</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13341" name="TextBox 15"/>
          <p:cNvSpPr txBox="1"/>
          <p:nvPr/>
        </p:nvSpPr>
        <p:spPr>
          <a:xfrm>
            <a:off x="127000" y="2614613"/>
            <a:ext cx="1674813"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Kinh tế</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13342" name="TextBox 16"/>
          <p:cNvSpPr txBox="1"/>
          <p:nvPr/>
        </p:nvSpPr>
        <p:spPr>
          <a:xfrm>
            <a:off x="127000" y="3892550"/>
            <a:ext cx="1674813"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Văn hóa</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13343" name="TextBox 17"/>
          <p:cNvSpPr txBox="1"/>
          <p:nvPr/>
        </p:nvSpPr>
        <p:spPr>
          <a:xfrm>
            <a:off x="1731963" y="120650"/>
            <a:ext cx="2979737" cy="831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Tình hình n</a:t>
            </a:r>
            <a:r>
              <a:rPr lang="vi-VN" altLang="en-US" sz="2400" b="1" dirty="0">
                <a:solidFill>
                  <a:srgbClr val="FF0000"/>
                </a:solidFill>
                <a:latin typeface="Times New Roman" panose="02020603050405020304" pitchFamily="18" charset="0"/>
                <a:cs typeface="Times New Roman" panose="02020603050405020304" pitchFamily="18" charset="0"/>
              </a:rPr>
              <a:t>ướ</a:t>
            </a:r>
            <a:r>
              <a:rPr lang="en-US" altLang="en-US" sz="2400" b="1" dirty="0">
                <a:solidFill>
                  <a:srgbClr val="FF0000"/>
                </a:solidFill>
                <a:latin typeface="Times New Roman" panose="02020603050405020304" pitchFamily="18" charset="0"/>
                <a:cs typeface="Times New Roman" panose="02020603050405020304" pitchFamily="18" charset="0"/>
              </a:rPr>
              <a:t>c ta tr</a:t>
            </a:r>
            <a:r>
              <a:rPr lang="vi-VN" altLang="en-US" sz="2400" b="1" dirty="0">
                <a:solidFill>
                  <a:srgbClr val="FF0000"/>
                </a:solidFill>
                <a:latin typeface="Times New Roman" panose="02020603050405020304" pitchFamily="18" charset="0"/>
                <a:cs typeface="Times New Roman" panose="02020603050405020304" pitchFamily="18" charset="0"/>
              </a:rPr>
              <a:t>ướ</a:t>
            </a:r>
            <a:r>
              <a:rPr lang="en-US" altLang="en-US" sz="2400" b="1" dirty="0">
                <a:solidFill>
                  <a:srgbClr val="FF0000"/>
                </a:solidFill>
                <a:latin typeface="Times New Roman" panose="02020603050405020304" pitchFamily="18" charset="0"/>
                <a:cs typeface="Times New Roman" panose="02020603050405020304" pitchFamily="18" charset="0"/>
              </a:rPr>
              <a:t>c năm 179 TCN</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13344" name="TextBox 18"/>
          <p:cNvSpPr txBox="1"/>
          <p:nvPr/>
        </p:nvSpPr>
        <p:spPr>
          <a:xfrm>
            <a:off x="5427663" y="133350"/>
            <a:ext cx="2978150" cy="8302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Từ năm 179 TCN đến năm 938</a:t>
            </a:r>
            <a:endParaRPr lang="en-US" altLang="en-US" sz="2400" b="1"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4559300" y="1293813"/>
            <a:ext cx="4572000"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70C0"/>
                </a:solidFill>
                <a:latin typeface="Times New Roman" panose="02020603050405020304" pitchFamily="18" charset="0"/>
                <a:cs typeface="Times New Roman" panose="02020603050405020304" pitchFamily="18" charset="0"/>
              </a:rPr>
              <a:t>Trở th</a:t>
            </a:r>
            <a:r>
              <a:rPr lang="en-US" altLang="en-US" sz="2800" dirty="0">
                <a:solidFill>
                  <a:srgbClr val="0070C0"/>
                </a:solidFill>
                <a:latin typeface="Times New Roman" panose="02020603050405020304" pitchFamily="18" charset="0"/>
                <a:ea typeface="Times New Roman" panose="02020603050405020304" pitchFamily="18" charset="0"/>
              </a:rPr>
              <a:t>à</a:t>
            </a:r>
            <a:r>
              <a:rPr lang="en-US" altLang="en-US" sz="2800" dirty="0">
                <a:solidFill>
                  <a:srgbClr val="0070C0"/>
                </a:solidFill>
                <a:latin typeface="Times New Roman" panose="02020603050405020304" pitchFamily="18" charset="0"/>
                <a:cs typeface="Times New Roman" panose="02020603050405020304" pitchFamily="18" charset="0"/>
              </a:rPr>
              <a:t>nh quận huyện  của phong kiến phương Bắc  </a:t>
            </a:r>
            <a:endParaRPr lang="en-US" altLang="en-US" sz="2800" dirty="0">
              <a:solidFill>
                <a:srgbClr val="0070C0"/>
              </a:solidFill>
              <a:latin typeface="Times New Roman" panose="02020603050405020304" pitchFamily="18" charset="0"/>
              <a:ea typeface="Times New Roman" panose="02020603050405020304" pitchFamily="18" charset="0"/>
            </a:endParaRPr>
          </a:p>
        </p:txBody>
      </p:sp>
      <p:sp>
        <p:nvSpPr>
          <p:cNvPr id="5" name="Rectangle 4"/>
          <p:cNvSpPr/>
          <p:nvPr/>
        </p:nvSpPr>
        <p:spPr>
          <a:xfrm>
            <a:off x="5562600" y="2492375"/>
            <a:ext cx="2127250" cy="522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70C0"/>
                </a:solidFill>
                <a:latin typeface="Times New Roman" panose="02020603050405020304" pitchFamily="18" charset="0"/>
                <a:cs typeface="Times New Roman" panose="02020603050405020304" pitchFamily="18" charset="0"/>
              </a:rPr>
              <a:t>Bị phụ thuộc </a:t>
            </a:r>
            <a:endParaRPr lang="en-US" altLang="en-US" sz="2800" dirty="0">
              <a:solidFill>
                <a:srgbClr val="0070C0"/>
              </a:solidFill>
              <a:latin typeface="Times New Roman" panose="02020603050405020304" pitchFamily="18" charset="0"/>
              <a:ea typeface="Times New Roman" panose="02020603050405020304" pitchFamily="18" charset="0"/>
            </a:endParaRPr>
          </a:p>
        </p:txBody>
      </p:sp>
      <p:sp>
        <p:nvSpPr>
          <p:cNvPr id="6" name="Rectangle 5"/>
          <p:cNvSpPr/>
          <p:nvPr/>
        </p:nvSpPr>
        <p:spPr>
          <a:xfrm>
            <a:off x="4521200" y="3259138"/>
            <a:ext cx="4572000" cy="18161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70C0"/>
                </a:solidFill>
                <a:latin typeface="Times New Roman" panose="02020603050405020304" pitchFamily="18" charset="0"/>
                <a:cs typeface="Times New Roman" panose="02020603050405020304" pitchFamily="18" charset="0"/>
              </a:rPr>
              <a:t>Phải theo phong tục người Hán , học chữ Hán , nhưng nhân dân ta vẫn giữ gìn bản sắc dân tộc  </a:t>
            </a:r>
            <a:endParaRPr lang="en-US" altLang="en-US" sz="2800" dirty="0">
              <a:solidFill>
                <a:srgbClr val="0070C0"/>
              </a:solidFill>
              <a:latin typeface="Times New Roman" panose="02020603050405020304" pitchFamily="18" charset="0"/>
              <a:ea typeface="Times New Roman" panose="02020603050405020304" pitchFamily="18" charset="0"/>
            </a:endParaRPr>
          </a:p>
        </p:txBody>
      </p:sp>
      <p:sp>
        <p:nvSpPr>
          <p:cNvPr id="7" name="Rectangle 6"/>
          <p:cNvSpPr/>
          <p:nvPr/>
        </p:nvSpPr>
        <p:spPr>
          <a:xfrm>
            <a:off x="1731963" y="2514600"/>
            <a:ext cx="2819400" cy="5222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2060"/>
                </a:solidFill>
                <a:latin typeface="Times New Roman" panose="02020603050405020304" pitchFamily="18" charset="0"/>
                <a:cs typeface="Times New Roman" panose="02020603050405020304" pitchFamily="18" charset="0"/>
              </a:rPr>
              <a:t>Độc lập v</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 tự chủ </a:t>
            </a:r>
            <a:endParaRPr lang="en-US" altLang="en-US" sz="2800" dirty="0">
              <a:solidFill>
                <a:srgbClr val="002060"/>
              </a:solidFill>
              <a:latin typeface="Times New Roman" panose="02020603050405020304" pitchFamily="18" charset="0"/>
              <a:ea typeface="Times New Roman" panose="02020603050405020304" pitchFamily="18" charset="0"/>
            </a:endParaRPr>
          </a:p>
        </p:txBody>
      </p:sp>
      <p:sp>
        <p:nvSpPr>
          <p:cNvPr id="8" name="Rectangle 7"/>
          <p:cNvSpPr/>
          <p:nvPr/>
        </p:nvSpPr>
        <p:spPr>
          <a:xfrm>
            <a:off x="1978025" y="3486150"/>
            <a:ext cx="2327275" cy="10398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buFontTx/>
              <a:buNone/>
            </a:pPr>
            <a:r>
              <a:rPr lang="en-US" altLang="en-US" sz="2800" dirty="0">
                <a:solidFill>
                  <a:srgbClr val="002060"/>
                </a:solidFill>
                <a:latin typeface="Times New Roman" panose="02020603050405020304" pitchFamily="18" charset="0"/>
                <a:cs typeface="Times New Roman" panose="02020603050405020304" pitchFamily="18" charset="0"/>
              </a:rPr>
              <a:t>Có phong tục </a:t>
            </a:r>
            <a:endParaRPr lang="en-US" altLang="en-US" sz="2800" dirty="0">
              <a:solidFill>
                <a:srgbClr val="002060"/>
              </a:solidFill>
              <a:latin typeface="Times New Roman" panose="02020603050405020304" pitchFamily="18" charset="0"/>
              <a:cs typeface="Times New Roman" panose="02020603050405020304" pitchFamily="18" charset="0"/>
            </a:endParaRPr>
          </a:p>
          <a:p>
            <a:pPr marL="0" lvl="0" indent="0" algn="ctr" eaLnBrk="1" hangingPunct="1">
              <a:buFontTx/>
              <a:buNone/>
            </a:pPr>
            <a:r>
              <a:rPr lang="en-US" altLang="en-US" sz="2800" dirty="0">
                <a:solidFill>
                  <a:srgbClr val="002060"/>
                </a:solidFill>
                <a:latin typeface="Times New Roman" panose="02020603050405020304" pitchFamily="18" charset="0"/>
                <a:cs typeface="Times New Roman" panose="02020603050405020304" pitchFamily="18" charset="0"/>
              </a:rPr>
              <a:t>tập quán riêng </a:t>
            </a:r>
            <a:endParaRPr lang="en-US" altLang="en-US" sz="28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72"/>
                                        </p:tgtEl>
                                        <p:attrNameLst>
                                          <p:attrName>style.visibility</p:attrName>
                                        </p:attrNameLst>
                                      </p:cBhvr>
                                      <p:to>
                                        <p:strVal val="visible"/>
                                      </p:to>
                                    </p:set>
                                    <p:anim calcmode="lin" valueType="num">
                                      <p:cBhvr additive="base">
                                        <p:cTn id="7" dur="500" fill="hold"/>
                                        <p:tgtEl>
                                          <p:spTgt spid="10272"/>
                                        </p:tgtEl>
                                        <p:attrNameLst>
                                          <p:attrName>ppt_x</p:attrName>
                                        </p:attrNameLst>
                                      </p:cBhvr>
                                      <p:tavLst>
                                        <p:tav tm="0">
                                          <p:val>
                                            <p:strVal val="#ppt_x"/>
                                          </p:val>
                                        </p:tav>
                                        <p:tav tm="100000">
                                          <p:val>
                                            <p:strVal val="#ppt_x"/>
                                          </p:val>
                                        </p:tav>
                                      </p:tavLst>
                                    </p:anim>
                                    <p:anim calcmode="lin" valueType="num">
                                      <p:cBhvr additive="base">
                                        <p:cTn id="8" dur="500" fill="hold"/>
                                        <p:tgtEl>
                                          <p:spTgt spid="102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2"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Text Box 7"/>
          <p:cNvSpPr txBox="1"/>
          <p:nvPr/>
        </p:nvSpPr>
        <p:spPr>
          <a:xfrm>
            <a:off x="30163" y="333375"/>
            <a:ext cx="91440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1. Chính sách áp bức bóc lột của các triều đại phong kiến phương Bắc đối với nước ta.</a:t>
            </a:r>
            <a:endParaRPr lang="en-US" altLang="en-US" sz="2400" b="1" dirty="0">
              <a:solidFill>
                <a:srgbClr val="C00000"/>
              </a:solidFill>
              <a:latin typeface="Times New Roman" panose="02020603050405020304" pitchFamily="18" charset="0"/>
            </a:endParaRPr>
          </a:p>
        </p:txBody>
      </p:sp>
      <p:sp>
        <p:nvSpPr>
          <p:cNvPr id="5" name="Text Box 7"/>
          <p:cNvSpPr txBox="1"/>
          <p:nvPr/>
        </p:nvSpPr>
        <p:spPr>
          <a:xfrm>
            <a:off x="52388" y="1095375"/>
            <a:ext cx="9144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Bọn quan lại đô hộ bắt dân ta phải cống nạp các sản vật quý.</a:t>
            </a:r>
            <a:endParaRPr lang="en-US" altLang="en-US" sz="2400" dirty="0">
              <a:solidFill>
                <a:srgbClr val="002060"/>
              </a:solidFill>
              <a:latin typeface="Times New Roman" panose="02020603050405020304" pitchFamily="18" charset="0"/>
            </a:endParaRPr>
          </a:p>
        </p:txBody>
      </p:sp>
      <p:sp>
        <p:nvSpPr>
          <p:cNvPr id="6" name="Text Box 8"/>
          <p:cNvSpPr txBox="1"/>
          <p:nvPr/>
        </p:nvSpPr>
        <p:spPr>
          <a:xfrm>
            <a:off x="52388" y="1524000"/>
            <a:ext cx="9144000" cy="831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Chúng đưa người Hán sang ở lẫn với dân ta, bắt dân ta phải học chữ Hán sống theo phong tục của người Hán.</a:t>
            </a:r>
            <a:endParaRPr lang="en-US" altLang="en-US" sz="2400" dirty="0">
              <a:solidFill>
                <a:srgbClr val="002060"/>
              </a:solidFill>
              <a:latin typeface="Times New Roman" panose="02020603050405020304" pitchFamily="18" charset="0"/>
            </a:endParaRPr>
          </a:p>
        </p:txBody>
      </p:sp>
      <p:sp>
        <p:nvSpPr>
          <p:cNvPr id="7" name="Text Box 5"/>
          <p:cNvSpPr txBox="1"/>
          <p:nvPr/>
        </p:nvSpPr>
        <p:spPr>
          <a:xfrm>
            <a:off x="17463" y="2624138"/>
            <a:ext cx="9126537"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2. Các cuộc khởi nghĩa chống ách đô hộ của phong kiến phương Bắc.</a:t>
            </a:r>
            <a:endParaRPr lang="en-US" altLang="en-US" sz="2400" b="1" dirty="0">
              <a:solidFill>
                <a:srgbClr val="C00000"/>
              </a:solidFill>
              <a:latin typeface="Times New Roman" panose="02020603050405020304" pitchFamily="18" charset="0"/>
            </a:endParaRPr>
          </a:p>
        </p:txBody>
      </p:sp>
      <p:sp>
        <p:nvSpPr>
          <p:cNvPr id="8" name="Text Box 6"/>
          <p:cNvSpPr txBox="1"/>
          <p:nvPr/>
        </p:nvSpPr>
        <p:spPr>
          <a:xfrm>
            <a:off x="52388" y="3016250"/>
            <a:ext cx="9144000" cy="831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B050"/>
                </a:solidFill>
                <a:latin typeface="Times New Roman" panose="02020603050405020304" pitchFamily="18" charset="0"/>
              </a:rPr>
              <a:t> Nhân dân ta đã phản ứng ra sao trước những chính sách bóc lột của bọn quan lại đô hộ phương Bắc?</a:t>
            </a:r>
            <a:endParaRPr lang="en-US" altLang="en-US" sz="2400" dirty="0">
              <a:solidFill>
                <a:srgbClr val="00B05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2" descr="van lang_11"/>
          <p:cNvPicPr>
            <a:picLocks noChangeAspect="1"/>
          </p:cNvPicPr>
          <p:nvPr/>
        </p:nvPicPr>
        <p:blipFill>
          <a:blip r:embed="rId1"/>
          <a:srcRect l="14999" b="23825"/>
          <a:stretch>
            <a:fillRect/>
          </a:stretch>
        </p:blipFill>
        <p:spPr>
          <a:xfrm>
            <a:off x="1905000" y="1504950"/>
            <a:ext cx="6221413" cy="3581400"/>
          </a:xfrm>
          <a:prstGeom prst="rect">
            <a:avLst/>
          </a:prstGeom>
          <a:noFill/>
          <a:ln w="57150" cap="flat" cmpd="sng">
            <a:solidFill>
              <a:schemeClr val="folHlink"/>
            </a:solidFill>
            <a:prstDash val="solid"/>
            <a:miter/>
            <a:headEnd type="none" w="med" len="med"/>
            <a:tailEnd type="none" w="med" len="med"/>
          </a:ln>
        </p:spPr>
      </p:pic>
      <p:sp>
        <p:nvSpPr>
          <p:cNvPr id="7171" name="Text Box 3"/>
          <p:cNvSpPr txBox="1"/>
          <p:nvPr/>
        </p:nvSpPr>
        <p:spPr>
          <a:xfrm>
            <a:off x="0" y="0"/>
            <a:ext cx="9144000" cy="16922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600" b="1" dirty="0">
                <a:latin typeface="Times New Roman" panose="02020603050405020304" pitchFamily="18" charset="0"/>
              </a:rPr>
              <a:t>   </a:t>
            </a:r>
            <a:r>
              <a:rPr lang="en-US" altLang="en-US" sz="2600" dirty="0">
                <a:solidFill>
                  <a:srgbClr val="002060"/>
                </a:solidFill>
                <a:latin typeface="Times New Roman" panose="02020603050405020304" pitchFamily="18" charset="0"/>
              </a:rPr>
              <a:t>Không chịu khuất phục, nhân dân ta vẫn gìn giữ được các phong tục truyền thống vốn có như </a:t>
            </a:r>
            <a:r>
              <a:rPr lang="en-US" altLang="en-US" sz="2600" dirty="0">
                <a:solidFill>
                  <a:srgbClr val="FF0000"/>
                </a:solidFill>
                <a:latin typeface="Times New Roman" panose="02020603050405020304" pitchFamily="18" charset="0"/>
              </a:rPr>
              <a:t>ăn trầu, nhuộm răng, </a:t>
            </a:r>
            <a:r>
              <a:rPr lang="en-US" altLang="en-US" sz="2600" dirty="0">
                <a:solidFill>
                  <a:srgbClr val="002060"/>
                </a:solidFill>
                <a:latin typeface="Times New Roman" panose="02020603050405020304" pitchFamily="18" charset="0"/>
              </a:rPr>
              <a:t>mở các </a:t>
            </a:r>
            <a:r>
              <a:rPr lang="en-US" altLang="en-US" sz="2600" dirty="0">
                <a:solidFill>
                  <a:srgbClr val="FF0000"/>
                </a:solidFill>
                <a:latin typeface="Times New Roman" panose="02020603050405020304" pitchFamily="18" charset="0"/>
              </a:rPr>
              <a:t>lễ hội mùa xuân </a:t>
            </a:r>
            <a:r>
              <a:rPr lang="en-US" altLang="en-US" sz="2600" dirty="0">
                <a:solidFill>
                  <a:srgbClr val="002060"/>
                </a:solidFill>
                <a:latin typeface="Times New Roman" panose="02020603050405020304" pitchFamily="18" charset="0"/>
              </a:rPr>
              <a:t>với những cuộc </a:t>
            </a:r>
            <a:r>
              <a:rPr lang="en-US" altLang="en-US" sz="2600" dirty="0">
                <a:solidFill>
                  <a:srgbClr val="FF0000"/>
                </a:solidFill>
                <a:latin typeface="Times New Roman" panose="02020603050405020304" pitchFamily="18" charset="0"/>
              </a:rPr>
              <a:t>đua thuyền, đánh vật </a:t>
            </a:r>
            <a:r>
              <a:rPr lang="en-US" altLang="en-US" sz="2600" dirty="0">
                <a:solidFill>
                  <a:srgbClr val="002060"/>
                </a:solidFill>
                <a:latin typeface="Times New Roman" panose="02020603050405020304" pitchFamily="18" charset="0"/>
              </a:rPr>
              <a:t>và </a:t>
            </a:r>
            <a:r>
              <a:rPr lang="en-US" altLang="en-US" sz="2600" dirty="0">
                <a:solidFill>
                  <a:srgbClr val="FF0000"/>
                </a:solidFill>
                <a:latin typeface="Times New Roman" panose="02020603050405020304" pitchFamily="18" charset="0"/>
              </a:rPr>
              <a:t>hát những làn điệu dân ca.</a:t>
            </a:r>
            <a:endParaRPr lang="en-US" altLang="en-US" sz="26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edge">
                                      <p:cBhvr>
                                        <p:cTn id="7" dur="500"/>
                                        <p:tgtEl>
                                          <p:spTgt spid="7170"/>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171"/>
                                        </p:tgtEl>
                                        <p:attrNameLst>
                                          <p:attrName>style.visibility</p:attrName>
                                        </p:attrNameLst>
                                      </p:cBhvr>
                                      <p:to>
                                        <p:strVal val="visible"/>
                                      </p:to>
                                    </p:set>
                                    <p:anim calcmode="discrete" valueType="clr">
                                      <p:cBhvr override="childStyle">
                                        <p:cTn id="11" dur="80"/>
                                        <p:tgtEl>
                                          <p:spTgt spid="717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171"/>
                                        </p:tgtEl>
                                        <p:attrNameLst>
                                          <p:attrName>fillcolor</p:attrName>
                                        </p:attrNameLst>
                                      </p:cBhvr>
                                      <p:tavLst>
                                        <p:tav tm="0">
                                          <p:val>
                                            <p:clrVal>
                                              <a:schemeClr val="accent2"/>
                                            </p:clrVal>
                                          </p:val>
                                        </p:tav>
                                        <p:tav tm="50000">
                                          <p:val>
                                            <p:clrVal>
                                              <a:schemeClr val="hlink"/>
                                            </p:clrVal>
                                          </p:val>
                                        </p:tav>
                                      </p:tavLst>
                                    </p:anim>
                                    <p:set>
                                      <p:cBhvr>
                                        <p:cTn id="13" dur="80"/>
                                        <p:tgtEl>
                                          <p:spTgt spid="71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ln/>
        </p:spPr>
        <p:txBody>
          <a:bodyPr vert="horz" wrap="square" lIns="91440" tIns="45720" rIns="91440" bIns="45720" anchor="ctr" anchorCtr="0"/>
          <a:p>
            <a:pPr eaLnBrk="1" hangingPunct="1"/>
            <a:endParaRPr lang="en-US" altLang="en-US" dirty="0"/>
          </a:p>
        </p:txBody>
      </p:sp>
      <p:pic>
        <p:nvPicPr>
          <p:cNvPr id="14340" name="Picture 4"/>
          <p:cNvPicPr>
            <a:picLocks noChangeAspect="1"/>
          </p:cNvPicPr>
          <p:nvPr>
            <p:ph idx="1"/>
          </p:nvPr>
        </p:nvPicPr>
        <p:blipFill>
          <a:blip r:embed="rId1"/>
          <a:srcRect/>
          <a:stretch>
            <a:fillRect/>
          </a:stretch>
        </p:blipFill>
        <p:spPr>
          <a:xfrm>
            <a:off x="0" y="0"/>
            <a:ext cx="4876800" cy="2343150"/>
          </a:xfrm>
          <a:ln/>
        </p:spPr>
      </p:pic>
      <p:pic>
        <p:nvPicPr>
          <p:cNvPr id="14341" name="Picture 5"/>
          <p:cNvPicPr>
            <a:picLocks noChangeAspect="1"/>
          </p:cNvPicPr>
          <p:nvPr/>
        </p:nvPicPr>
        <p:blipFill>
          <a:blip r:embed="rId2"/>
          <a:stretch>
            <a:fillRect/>
          </a:stretch>
        </p:blipFill>
        <p:spPr>
          <a:xfrm>
            <a:off x="4800600" y="0"/>
            <a:ext cx="4343400" cy="2514600"/>
          </a:xfrm>
          <a:prstGeom prst="rect">
            <a:avLst/>
          </a:prstGeom>
          <a:noFill/>
          <a:ln w="9525">
            <a:noFill/>
          </a:ln>
        </p:spPr>
      </p:pic>
      <p:pic>
        <p:nvPicPr>
          <p:cNvPr id="14342" name="Picture 6"/>
          <p:cNvPicPr>
            <a:picLocks noChangeAspect="1"/>
          </p:cNvPicPr>
          <p:nvPr/>
        </p:nvPicPr>
        <p:blipFill>
          <a:blip r:embed="rId3"/>
          <a:stretch>
            <a:fillRect/>
          </a:stretch>
        </p:blipFill>
        <p:spPr>
          <a:xfrm>
            <a:off x="0" y="2400300"/>
            <a:ext cx="3733800" cy="2343150"/>
          </a:xfrm>
          <a:prstGeom prst="rect">
            <a:avLst/>
          </a:prstGeom>
          <a:noFill/>
          <a:ln w="9525">
            <a:noFill/>
          </a:ln>
        </p:spPr>
      </p:pic>
      <p:pic>
        <p:nvPicPr>
          <p:cNvPr id="14343" name="Picture 7"/>
          <p:cNvPicPr>
            <a:picLocks noChangeAspect="1"/>
          </p:cNvPicPr>
          <p:nvPr/>
        </p:nvPicPr>
        <p:blipFill>
          <a:blip r:embed="rId4"/>
          <a:stretch>
            <a:fillRect/>
          </a:stretch>
        </p:blipFill>
        <p:spPr>
          <a:xfrm>
            <a:off x="3733800" y="2514600"/>
            <a:ext cx="5410200" cy="2286000"/>
          </a:xfrm>
          <a:prstGeom prst="rect">
            <a:avLst/>
          </a:prstGeom>
          <a:noFill/>
          <a:ln w="9525">
            <a:noFill/>
          </a:ln>
        </p:spPr>
      </p:pic>
      <p:sp>
        <p:nvSpPr>
          <p:cNvPr id="17415" name="Text Box 8"/>
          <p:cNvSpPr txBox="1">
            <a:spLocks noChangeArrowheads="1"/>
          </p:cNvSpPr>
          <p:nvPr/>
        </p:nvSpPr>
        <p:spPr bwMode="auto">
          <a:xfrm>
            <a:off x="3200400" y="455295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FontTx/>
              <a:buNone/>
            </a:pPr>
            <a:r>
              <a:rPr lang="vi-VN" altLang="en-US" b="1" dirty="0">
                <a:solidFill>
                  <a:srgbClr val="FF0000"/>
                </a:solidFill>
                <a:latin typeface="Times New Roman" panose="02020603050405020304" pitchFamily="18" charset="0"/>
                <a:cs typeface="Arial" panose="020B0604020202020204" pitchFamily="34" charset="0"/>
              </a:rPr>
              <a:t>Nhuộm răng đen, ăn trầu</a:t>
            </a:r>
            <a:endParaRPr lang="vi-VN" altLang="en-US" b="1" dirty="0">
              <a:solidFill>
                <a:srgbClr val="FF0000"/>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amond(in)">
                                      <p:cBhvr>
                                        <p:cTn id="7" dur="2000"/>
                                        <p:tgtEl>
                                          <p:spTgt spid="14340"/>
                                        </p:tgtEl>
                                      </p:cBhvr>
                                    </p:animEffect>
                                  </p:childTnLst>
                                </p:cTn>
                              </p:par>
                              <p:par>
                                <p:cTn id="8" presetID="8" presetClass="entr" presetSubtype="16" fill="hold"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diamond(in)">
                                      <p:cBhvr>
                                        <p:cTn id="10" dur="2000"/>
                                        <p:tgtEl>
                                          <p:spTgt spid="14341"/>
                                        </p:tgtEl>
                                      </p:cBhvr>
                                    </p:animEffect>
                                  </p:childTnLst>
                                </p:cTn>
                              </p:par>
                              <p:par>
                                <p:cTn id="11" presetID="8" presetClass="entr" presetSubtype="16"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diamond(in)">
                                      <p:cBhvr>
                                        <p:cTn id="13" dur="2000"/>
                                        <p:tgtEl>
                                          <p:spTgt spid="14342"/>
                                        </p:tgtEl>
                                      </p:cBhvr>
                                    </p:animEffect>
                                  </p:childTnLst>
                                </p:cTn>
                              </p:par>
                              <p:par>
                                <p:cTn id="14" presetID="8" presetClass="entr" presetSubtype="16" fill="hold" nodeType="withEffect">
                                  <p:stCondLst>
                                    <p:cond delay="0"/>
                                  </p:stCondLst>
                                  <p:childTnLst>
                                    <p:set>
                                      <p:cBhvr>
                                        <p:cTn id="15" dur="1" fill="hold">
                                          <p:stCondLst>
                                            <p:cond delay="0"/>
                                          </p:stCondLst>
                                        </p:cTn>
                                        <p:tgtEl>
                                          <p:spTgt spid="14343"/>
                                        </p:tgtEl>
                                        <p:attrNameLst>
                                          <p:attrName>style.visibility</p:attrName>
                                        </p:attrNameLst>
                                      </p:cBhvr>
                                      <p:to>
                                        <p:strVal val="visible"/>
                                      </p:to>
                                    </p:set>
                                    <p:animEffect transition="in" filter="diamond(in)">
                                      <p:cBhvr>
                                        <p:cTn id="16" dur="2000"/>
                                        <p:tgtEl>
                                          <p:spTgt spid="1434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7415"/>
                                        </p:tgtEl>
                                        <p:attrNameLst>
                                          <p:attrName>style.visibility</p:attrName>
                                        </p:attrNameLst>
                                      </p:cBhvr>
                                      <p:to>
                                        <p:strVal val="visible"/>
                                      </p:to>
                                    </p:set>
                                    <p:animEffect transition="in" filter="diamond(in)">
                                      <p:cBhvr>
                                        <p:cTn id="21"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2" descr="van lang_12"/>
          <p:cNvPicPr>
            <a:picLocks noChangeAspect="1"/>
          </p:cNvPicPr>
          <p:nvPr/>
        </p:nvPicPr>
        <p:blipFill>
          <a:blip r:embed="rId1"/>
          <a:stretch>
            <a:fillRect/>
          </a:stretch>
        </p:blipFill>
        <p:spPr>
          <a:xfrm>
            <a:off x="2089150" y="1200150"/>
            <a:ext cx="5302250" cy="3886200"/>
          </a:xfrm>
          <a:prstGeom prst="rect">
            <a:avLst/>
          </a:prstGeom>
          <a:noFill/>
          <a:ln w="57150" cap="flat" cmpd="sng">
            <a:solidFill>
              <a:schemeClr val="folHlink"/>
            </a:solidFill>
            <a:prstDash val="solid"/>
            <a:miter/>
            <a:headEnd type="none" w="med" len="med"/>
            <a:tailEnd type="none" w="med" len="med"/>
          </a:ln>
        </p:spPr>
      </p:pic>
      <p:sp>
        <p:nvSpPr>
          <p:cNvPr id="8195" name="Text Box 3"/>
          <p:cNvSpPr txBox="1"/>
          <p:nvPr/>
        </p:nvSpPr>
        <p:spPr>
          <a:xfrm>
            <a:off x="0" y="57150"/>
            <a:ext cx="91440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dirty="0">
                <a:solidFill>
                  <a:srgbClr val="002060"/>
                </a:solidFill>
                <a:latin typeface="Times New Roman" panose="02020603050405020304" pitchFamily="18" charset="0"/>
              </a:rPr>
              <a:t>   Đồng thời, dân ta cũng biết tiếp thu nghề làm giấy, làm đồ thuỷ tinh, làm đồ trang sức bằng vàng,bạc… của người dân phương Bắc.</a:t>
            </a:r>
            <a:endParaRPr lang="en-US" altLang="en-US" sz="28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edge">
                                      <p:cBhvr>
                                        <p:cTn id="7" dur="2000"/>
                                        <p:tgtEl>
                                          <p:spTgt spid="819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8195"/>
                                        </p:tgtEl>
                                        <p:attrNameLst>
                                          <p:attrName>style.visibility</p:attrName>
                                        </p:attrNameLst>
                                      </p:cBhvr>
                                      <p:to>
                                        <p:strVal val="visible"/>
                                      </p:to>
                                    </p:set>
                                    <p:anim calcmode="discrete" valueType="clr">
                                      <p:cBhvr override="childStyle">
                                        <p:cTn id="11" dur="80"/>
                                        <p:tgtEl>
                                          <p:spTgt spid="819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8195"/>
                                        </p:tgtEl>
                                        <p:attrNameLst>
                                          <p:attrName>fillcolor</p:attrName>
                                        </p:attrNameLst>
                                      </p:cBhvr>
                                      <p:tavLst>
                                        <p:tav tm="0">
                                          <p:val>
                                            <p:clrVal>
                                              <a:schemeClr val="accent2"/>
                                            </p:clrVal>
                                          </p:val>
                                        </p:tav>
                                        <p:tav tm="50000">
                                          <p:val>
                                            <p:clrVal>
                                              <a:schemeClr val="hlink"/>
                                            </p:clrVal>
                                          </p:val>
                                        </p:tav>
                                      </p:tavLst>
                                    </p:anim>
                                    <p:set>
                                      <p:cBhvr>
                                        <p:cTn id="13" dur="80"/>
                                        <p:tgtEl>
                                          <p:spTgt spid="81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ph type="title"/>
          </p:nvPr>
        </p:nvSpPr>
        <p:spPr>
          <a:xfrm>
            <a:off x="1600200" y="4543425"/>
            <a:ext cx="5410200" cy="857250"/>
          </a:xfrm>
          <a:ln/>
        </p:spPr>
        <p:txBody>
          <a:bodyPr vert="horz" wrap="square" lIns="91440" tIns="45720" rIns="91440" bIns="45720" anchor="ctr" anchorCtr="0"/>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Nghề l</a:t>
            </a:r>
            <a:r>
              <a:rPr lang="en-US" altLang="en-US" sz="2800" dirty="0">
                <a:solidFill>
                  <a:srgbClr val="FF0000"/>
                </a:solidFill>
                <a:latin typeface="Times New Roman" panose="02020603050405020304" pitchFamily="18" charset="0"/>
                <a:ea typeface="Times New Roman" panose="02020603050405020304" pitchFamily="18" charset="0"/>
              </a:rPr>
              <a:t>à</a:t>
            </a:r>
            <a:r>
              <a:rPr lang="en-US" altLang="en-US" sz="2800" dirty="0">
                <a:solidFill>
                  <a:srgbClr val="FF0000"/>
                </a:solidFill>
                <a:latin typeface="Times New Roman" panose="02020603050405020304" pitchFamily="18" charset="0"/>
                <a:cs typeface="Times New Roman" panose="02020603050405020304" pitchFamily="18" charset="0"/>
              </a:rPr>
              <a:t>m giấy ở Việt Nam</a:t>
            </a:r>
            <a:endParaRPr lang="vi-VN" altLang="en-US" sz="2800" dirty="0">
              <a:solidFill>
                <a:srgbClr val="FF0000"/>
              </a:solidFill>
              <a:latin typeface="Times New Roman" panose="02020603050405020304" pitchFamily="18" charset="0"/>
              <a:ea typeface="Times New Roman" panose="02020603050405020304" pitchFamily="18" charset="0"/>
            </a:endParaRPr>
          </a:p>
        </p:txBody>
      </p:sp>
      <p:pic>
        <p:nvPicPr>
          <p:cNvPr id="10244" name="Picture 4"/>
          <p:cNvPicPr>
            <a:picLocks noChangeAspect="1"/>
          </p:cNvPicPr>
          <p:nvPr/>
        </p:nvPicPr>
        <p:blipFill>
          <a:blip r:embed="rId1"/>
          <a:stretch>
            <a:fillRect/>
          </a:stretch>
        </p:blipFill>
        <p:spPr>
          <a:xfrm>
            <a:off x="0" y="0"/>
            <a:ext cx="3810000" cy="4743450"/>
          </a:xfrm>
          <a:prstGeom prst="rect">
            <a:avLst/>
          </a:prstGeom>
          <a:noFill/>
          <a:ln w="9525">
            <a:noFill/>
          </a:ln>
        </p:spPr>
      </p:pic>
      <p:pic>
        <p:nvPicPr>
          <p:cNvPr id="10245" name="Picture 5"/>
          <p:cNvPicPr>
            <a:picLocks noChangeAspect="1"/>
          </p:cNvPicPr>
          <p:nvPr>
            <p:ph idx="1"/>
          </p:nvPr>
        </p:nvPicPr>
        <p:blipFill>
          <a:blip r:embed="rId2"/>
          <a:srcRect/>
          <a:stretch>
            <a:fillRect/>
          </a:stretch>
        </p:blipFill>
        <p:spPr>
          <a:xfrm>
            <a:off x="3886200" y="0"/>
            <a:ext cx="5257800" cy="4800600"/>
          </a:xfrm>
          <a:ln/>
        </p:spPr>
      </p:pic>
      <p:sp>
        <p:nvSpPr>
          <p:cNvPr id="18437" name="AutoShape 6">
            <a:hlinkClick r:id="rId3" action="ppaction://hlinksldjump"/>
          </p:cNvPr>
          <p:cNvSpPr/>
          <p:nvPr/>
        </p:nvSpPr>
        <p:spPr>
          <a:xfrm>
            <a:off x="8534400" y="4972050"/>
            <a:ext cx="609600" cy="171450"/>
          </a:xfrm>
          <a:prstGeom prst="actionButtonEnd">
            <a:avLst/>
          </a:prstGeom>
          <a:solidFill>
            <a:schemeClr val="accent1"/>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en-US" altLang="en-US" sz="18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2000"/>
                                        <p:tgtEl>
                                          <p:spTgt spid="10244"/>
                                        </p:tgtEl>
                                      </p:cBhvr>
                                    </p:animEffect>
                                  </p:childTnLst>
                                </p:cTn>
                              </p:par>
                              <p:par>
                                <p:cTn id="8" presetID="8" presetClass="entr" presetSubtype="16"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diamond(in)">
                                      <p:cBhvr>
                                        <p:cTn id="10" dur="2000"/>
                                        <p:tgtEl>
                                          <p:spTgt spid="1024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diamond(in)">
                                      <p:cBhvr>
                                        <p:cTn id="13"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 Box 7"/>
          <p:cNvSpPr txBox="1"/>
          <p:nvPr/>
        </p:nvSpPr>
        <p:spPr>
          <a:xfrm>
            <a:off x="30163" y="333375"/>
            <a:ext cx="91440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1. Chính sách áp bức bóc lột của các triều đại phong kiến phương Bắc đối với nước ta.</a:t>
            </a:r>
            <a:endParaRPr lang="en-US" altLang="en-US" sz="2400" b="1" dirty="0">
              <a:solidFill>
                <a:srgbClr val="C00000"/>
              </a:solidFill>
              <a:latin typeface="Times New Roman" panose="02020603050405020304" pitchFamily="18" charset="0"/>
            </a:endParaRPr>
          </a:p>
        </p:txBody>
      </p:sp>
      <p:sp>
        <p:nvSpPr>
          <p:cNvPr id="19459" name="Text Box 7"/>
          <p:cNvSpPr txBox="1"/>
          <p:nvPr/>
        </p:nvSpPr>
        <p:spPr>
          <a:xfrm>
            <a:off x="52388" y="1095375"/>
            <a:ext cx="9144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Bọn quan lại đô hộ bắt dân ta phải cống nạp các sản vật quý.</a:t>
            </a:r>
            <a:endParaRPr lang="en-US" altLang="en-US" sz="2400" dirty="0">
              <a:solidFill>
                <a:srgbClr val="002060"/>
              </a:solidFill>
              <a:latin typeface="Times New Roman" panose="02020603050405020304" pitchFamily="18" charset="0"/>
            </a:endParaRPr>
          </a:p>
        </p:txBody>
      </p:sp>
      <p:sp>
        <p:nvSpPr>
          <p:cNvPr id="19460" name="Text Box 8"/>
          <p:cNvSpPr txBox="1"/>
          <p:nvPr/>
        </p:nvSpPr>
        <p:spPr>
          <a:xfrm>
            <a:off x="52388" y="1524000"/>
            <a:ext cx="9144000" cy="831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Chúng đưa người Hán sang ở lẫn với dân ta, bắt dân ta phải học chữ Hán sống theo phong tục của người Hán.</a:t>
            </a:r>
            <a:endParaRPr lang="en-US" altLang="en-US" sz="2400" dirty="0">
              <a:solidFill>
                <a:srgbClr val="002060"/>
              </a:solidFill>
              <a:latin typeface="Times New Roman" panose="02020603050405020304" pitchFamily="18" charset="0"/>
            </a:endParaRPr>
          </a:p>
        </p:txBody>
      </p:sp>
      <p:sp>
        <p:nvSpPr>
          <p:cNvPr id="19461" name="Text Box 5"/>
          <p:cNvSpPr txBox="1"/>
          <p:nvPr/>
        </p:nvSpPr>
        <p:spPr>
          <a:xfrm>
            <a:off x="17463" y="2624138"/>
            <a:ext cx="9126537"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2. Các cuộc khởi nghĩa chống ách đô hộ của phong kiến phương Bắc.</a:t>
            </a:r>
            <a:endParaRPr lang="en-US" altLang="en-US" sz="2400" b="1" dirty="0">
              <a:solidFill>
                <a:srgbClr val="C00000"/>
              </a:solidFill>
              <a:latin typeface="Times New Roman" panose="02020603050405020304" pitchFamily="18" charset="0"/>
            </a:endParaRPr>
          </a:p>
        </p:txBody>
      </p:sp>
      <p:sp>
        <p:nvSpPr>
          <p:cNvPr id="9" name="Text Box 7"/>
          <p:cNvSpPr txBox="1"/>
          <p:nvPr/>
        </p:nvSpPr>
        <p:spPr>
          <a:xfrm>
            <a:off x="52388" y="3086100"/>
            <a:ext cx="91440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B050"/>
                </a:solidFill>
                <a:latin typeface="Times New Roman" panose="02020603050405020304" pitchFamily="18" charset="0"/>
              </a:rPr>
              <a:t> Kể tên một số cuộc khởi nghĩa của nhân dân ta chống lại ách đô hộ của các triều đại phong kiến phương Bắc?</a:t>
            </a:r>
            <a:endParaRPr lang="en-US" altLang="en-US" sz="2400" dirty="0">
              <a:solidFill>
                <a:srgbClr val="00B05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2" descr="van lang_13"/>
          <p:cNvPicPr>
            <a:picLocks noChangeAspect="1"/>
          </p:cNvPicPr>
          <p:nvPr/>
        </p:nvPicPr>
        <p:blipFill>
          <a:blip r:embed="rId1"/>
          <a:srcRect r="2480" b="1538"/>
          <a:stretch>
            <a:fillRect/>
          </a:stretch>
        </p:blipFill>
        <p:spPr>
          <a:xfrm>
            <a:off x="2336800" y="1314450"/>
            <a:ext cx="4749800" cy="3771900"/>
          </a:xfrm>
          <a:prstGeom prst="rect">
            <a:avLst/>
          </a:prstGeom>
          <a:noFill/>
          <a:ln w="76200" cap="flat" cmpd="sng">
            <a:solidFill>
              <a:schemeClr val="folHlink"/>
            </a:solidFill>
            <a:prstDash val="solid"/>
            <a:miter/>
            <a:headEnd type="none" w="med" len="med"/>
            <a:tailEnd type="none" w="med" len="med"/>
          </a:ln>
        </p:spPr>
      </p:pic>
      <p:sp>
        <p:nvSpPr>
          <p:cNvPr id="9219" name="Text Box 3"/>
          <p:cNvSpPr txBox="1"/>
          <p:nvPr/>
        </p:nvSpPr>
        <p:spPr>
          <a:xfrm>
            <a:off x="0" y="93663"/>
            <a:ext cx="9144000" cy="10160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b="1" dirty="0">
                <a:latin typeface="Times New Roman" panose="02020603050405020304" pitchFamily="18" charset="0"/>
              </a:rPr>
              <a:t>        </a:t>
            </a:r>
            <a:r>
              <a:rPr lang="en-US" altLang="en-US" sz="2800" dirty="0">
                <a:solidFill>
                  <a:srgbClr val="002060"/>
                </a:solidFill>
                <a:latin typeface="Times New Roman" panose="02020603050405020304" pitchFamily="18" charset="0"/>
              </a:rPr>
              <a:t>Không  cam chịu sự áp bức, bóc lột của bọn thống trị, nhân dân ta liên tục nổi dậy, đánh đuổi quân đô hộ.</a:t>
            </a:r>
            <a:endParaRPr lang="en-US" altLang="en-US" sz="28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edge">
                                      <p:cBhvr>
                                        <p:cTn id="7" dur="2000"/>
                                        <p:tgtEl>
                                          <p:spTgt spid="9218"/>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9219"/>
                                        </p:tgtEl>
                                        <p:attrNameLst>
                                          <p:attrName>style.visibility</p:attrName>
                                        </p:attrNameLst>
                                      </p:cBhvr>
                                      <p:to>
                                        <p:strVal val="visible"/>
                                      </p:to>
                                    </p:set>
                                    <p:anim calcmode="discrete" valueType="clr">
                                      <p:cBhvr override="childStyle">
                                        <p:cTn id="11"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9219"/>
                                        </p:tgtEl>
                                        <p:attrNameLst>
                                          <p:attrName>fillcolor</p:attrName>
                                        </p:attrNameLst>
                                      </p:cBhvr>
                                      <p:tavLst>
                                        <p:tav tm="0">
                                          <p:val>
                                            <p:clrVal>
                                              <a:schemeClr val="accent2"/>
                                            </p:clrVal>
                                          </p:val>
                                        </p:tav>
                                        <p:tav tm="50000">
                                          <p:val>
                                            <p:clrVal>
                                              <a:schemeClr val="hlink"/>
                                            </p:clrVal>
                                          </p:val>
                                        </p:tav>
                                      </p:tavLst>
                                    </p:anim>
                                    <p:set>
                                      <p:cBhvr>
                                        <p:cTn id="13" dur="80"/>
                                        <p:tgtEl>
                                          <p:spTgt spid="92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90" name="Oval 18"/>
          <p:cNvSpPr/>
          <p:nvPr/>
        </p:nvSpPr>
        <p:spPr>
          <a:xfrm>
            <a:off x="76200" y="3902075"/>
            <a:ext cx="457200" cy="400050"/>
          </a:xfrm>
          <a:prstGeom prst="ellipse">
            <a:avLst/>
          </a:prstGeom>
          <a:solidFill>
            <a:schemeClr val="bg1"/>
          </a:solidFill>
          <a:ln w="28575" cap="flat" cmpd="sng">
            <a:solidFill>
              <a:srgbClr val="CC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b="1" dirty="0">
              <a:latin typeface="Arial" panose="020B0604020202020204" pitchFamily="34" charset="0"/>
            </a:endParaRPr>
          </a:p>
        </p:txBody>
      </p:sp>
      <p:sp>
        <p:nvSpPr>
          <p:cNvPr id="54289" name="Oval 17"/>
          <p:cNvSpPr/>
          <p:nvPr/>
        </p:nvSpPr>
        <p:spPr>
          <a:xfrm>
            <a:off x="38100" y="2684463"/>
            <a:ext cx="381000" cy="342900"/>
          </a:xfrm>
          <a:prstGeom prst="ellipse">
            <a:avLst/>
          </a:prstGeom>
          <a:solidFill>
            <a:schemeClr val="bg1"/>
          </a:solidFill>
          <a:ln w="28575" cap="flat" cmpd="sng">
            <a:solidFill>
              <a:srgbClr val="CC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vi-VN" altLang="en-US" sz="1800" b="1" dirty="0">
              <a:solidFill>
                <a:srgbClr val="CC0000"/>
              </a:solidFill>
              <a:latin typeface="Arial" panose="020B0604020202020204" pitchFamily="34" charset="0"/>
            </a:endParaRPr>
          </a:p>
        </p:txBody>
      </p:sp>
      <p:sp>
        <p:nvSpPr>
          <p:cNvPr id="54279" name="Text Box 7"/>
          <p:cNvSpPr txBox="1"/>
          <p:nvPr/>
        </p:nvSpPr>
        <p:spPr>
          <a:xfrm>
            <a:off x="0" y="895350"/>
            <a:ext cx="9144000" cy="82994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FF0000"/>
                </a:solidFill>
                <a:latin typeface="Times New Roman" panose="02020603050405020304" pitchFamily="18" charset="0"/>
              </a:rPr>
              <a:t>Câu 1:  Cuối thế kỷ III TCN, thành tựu đặc sắc nhất về quốc phòng của người dân Âu Lạc là: </a:t>
            </a:r>
            <a:endParaRPr lang="en-US" altLang="en-US" sz="2400" b="1" dirty="0">
              <a:solidFill>
                <a:srgbClr val="FF0000"/>
              </a:solidFill>
              <a:latin typeface="Times New Roman" panose="02020603050405020304" pitchFamily="18" charset="0"/>
            </a:endParaRPr>
          </a:p>
        </p:txBody>
      </p:sp>
      <p:sp>
        <p:nvSpPr>
          <p:cNvPr id="54280" name="Text Box 8"/>
          <p:cNvSpPr txBox="1"/>
          <p:nvPr/>
        </p:nvSpPr>
        <p:spPr>
          <a:xfrm>
            <a:off x="0" y="280988"/>
            <a:ext cx="8382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B050"/>
                </a:solidFill>
                <a:latin typeface="Times New Roman" panose="02020603050405020304" pitchFamily="18" charset="0"/>
              </a:rPr>
              <a:t>Khoanh tròn trước ý trả lời đúng: </a:t>
            </a:r>
            <a:endParaRPr lang="en-US" altLang="en-US" sz="2400" b="1" dirty="0">
              <a:solidFill>
                <a:srgbClr val="00B050"/>
              </a:solidFill>
              <a:latin typeface="Times New Roman" panose="02020603050405020304" pitchFamily="18" charset="0"/>
            </a:endParaRPr>
          </a:p>
        </p:txBody>
      </p:sp>
      <p:sp>
        <p:nvSpPr>
          <p:cNvPr id="54281" name="Text Box 9"/>
          <p:cNvSpPr txBox="1"/>
          <p:nvPr/>
        </p:nvSpPr>
        <p:spPr>
          <a:xfrm>
            <a:off x="55563" y="1844675"/>
            <a:ext cx="3810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A. Chế tạo ra máy bay. </a:t>
            </a:r>
            <a:endParaRPr lang="en-US" altLang="en-US" sz="2400" b="1" dirty="0">
              <a:solidFill>
                <a:srgbClr val="002060"/>
              </a:solidFill>
              <a:latin typeface="Times New Roman" panose="02020603050405020304" pitchFamily="18" charset="0"/>
            </a:endParaRPr>
          </a:p>
        </p:txBody>
      </p:sp>
      <p:sp>
        <p:nvSpPr>
          <p:cNvPr id="54282" name="Text Box 10"/>
          <p:cNvSpPr txBox="1"/>
          <p:nvPr/>
        </p:nvSpPr>
        <p:spPr>
          <a:xfrm>
            <a:off x="38100" y="2232025"/>
            <a:ext cx="9144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B. Chế tạo ra nỏ bắn được nhiều mũi tên và máy bay. </a:t>
            </a:r>
            <a:endParaRPr lang="en-US" altLang="en-US" sz="2400" b="1" dirty="0">
              <a:solidFill>
                <a:srgbClr val="002060"/>
              </a:solidFill>
              <a:latin typeface="Times New Roman" panose="02020603050405020304" pitchFamily="18" charset="0"/>
            </a:endParaRPr>
          </a:p>
        </p:txBody>
      </p:sp>
      <p:sp>
        <p:nvSpPr>
          <p:cNvPr id="54283" name="Text Box 11"/>
          <p:cNvSpPr txBox="1"/>
          <p:nvPr/>
        </p:nvSpPr>
        <p:spPr>
          <a:xfrm>
            <a:off x="0" y="2641600"/>
            <a:ext cx="9144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C. Chế tạo ra nỏ bắn được nhiều mũi tên và xây dựng thành Cổ Loa. </a:t>
            </a:r>
            <a:endParaRPr lang="en-US" altLang="en-US" sz="2400" b="1" dirty="0">
              <a:solidFill>
                <a:srgbClr val="002060"/>
              </a:solidFill>
              <a:latin typeface="Times New Roman" panose="02020603050405020304" pitchFamily="18" charset="0"/>
            </a:endParaRPr>
          </a:p>
        </p:txBody>
      </p:sp>
      <p:sp>
        <p:nvSpPr>
          <p:cNvPr id="54284" name="Text Box 12"/>
          <p:cNvSpPr txBox="1"/>
          <p:nvPr/>
        </p:nvSpPr>
        <p:spPr>
          <a:xfrm>
            <a:off x="0" y="3100388"/>
            <a:ext cx="91440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FF0000"/>
                </a:solidFill>
                <a:latin typeface="Times New Roman" panose="02020603050405020304" pitchFamily="18" charset="0"/>
              </a:rPr>
              <a:t>Câu 2:  Thành Cổ Loa có dạng hình: </a:t>
            </a:r>
            <a:endParaRPr lang="en-US" altLang="en-US" sz="2400" b="1" dirty="0">
              <a:solidFill>
                <a:srgbClr val="FF0000"/>
              </a:solidFill>
              <a:latin typeface="Times New Roman" panose="02020603050405020304" pitchFamily="18" charset="0"/>
            </a:endParaRPr>
          </a:p>
        </p:txBody>
      </p:sp>
      <p:sp>
        <p:nvSpPr>
          <p:cNvPr id="54285" name="Text Box 13"/>
          <p:cNvSpPr txBox="1"/>
          <p:nvPr/>
        </p:nvSpPr>
        <p:spPr>
          <a:xfrm>
            <a:off x="28575" y="3378200"/>
            <a:ext cx="38100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A. Hình tròn</a:t>
            </a:r>
            <a:r>
              <a:rPr lang="en-US" altLang="en-US" sz="2800" b="1" dirty="0">
                <a:solidFill>
                  <a:srgbClr val="002060"/>
                </a:solidFill>
                <a:latin typeface="Times New Roman" panose="02020603050405020304" pitchFamily="18" charset="0"/>
              </a:rPr>
              <a:t> </a:t>
            </a:r>
            <a:endParaRPr lang="en-US" altLang="en-US" sz="2800" b="1" dirty="0">
              <a:solidFill>
                <a:srgbClr val="002060"/>
              </a:solidFill>
              <a:latin typeface="Times New Roman" panose="02020603050405020304" pitchFamily="18" charset="0"/>
            </a:endParaRPr>
          </a:p>
        </p:txBody>
      </p:sp>
      <p:sp>
        <p:nvSpPr>
          <p:cNvPr id="54287" name="Text Box 15"/>
          <p:cNvSpPr txBox="1"/>
          <p:nvPr/>
        </p:nvSpPr>
        <p:spPr>
          <a:xfrm>
            <a:off x="76200" y="4167188"/>
            <a:ext cx="88392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C. Hình thang</a:t>
            </a:r>
            <a:endParaRPr lang="en-US" altLang="en-US" sz="2400" b="1" dirty="0">
              <a:solidFill>
                <a:srgbClr val="002060"/>
              </a:solidFill>
              <a:latin typeface="Times New Roman" panose="02020603050405020304" pitchFamily="18" charset="0"/>
            </a:endParaRPr>
          </a:p>
        </p:txBody>
      </p:sp>
      <p:sp>
        <p:nvSpPr>
          <p:cNvPr id="54288" name="Text Box 16"/>
          <p:cNvSpPr txBox="1"/>
          <p:nvPr/>
        </p:nvSpPr>
        <p:spPr>
          <a:xfrm>
            <a:off x="49213" y="3857625"/>
            <a:ext cx="8839200" cy="4603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002060"/>
                </a:solidFill>
                <a:latin typeface="Times New Roman" panose="02020603050405020304" pitchFamily="18" charset="0"/>
              </a:rPr>
              <a:t>B. Hình xoáy trôn ốc</a:t>
            </a:r>
            <a:endParaRPr lang="en-US" altLang="en-US" sz="2400" b="1"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blinds(horizontal)">
                                      <p:cBhvr>
                                        <p:cTn id="7" dur="500"/>
                                        <p:tgtEl>
                                          <p:spTgt spid="542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4279"/>
                                        </p:tgtEl>
                                        <p:attrNameLst>
                                          <p:attrName>style.visibility</p:attrName>
                                        </p:attrNameLst>
                                      </p:cBhvr>
                                      <p:to>
                                        <p:strVal val="visible"/>
                                      </p:to>
                                    </p:set>
                                    <p:animEffect transition="in" filter="checkerboard(across)">
                                      <p:cBhvr>
                                        <p:cTn id="12" dur="500"/>
                                        <p:tgtEl>
                                          <p:spTgt spid="542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81"/>
                                        </p:tgtEl>
                                        <p:attrNameLst>
                                          <p:attrName>style.visibility</p:attrName>
                                        </p:attrNameLst>
                                      </p:cBhvr>
                                      <p:to>
                                        <p:strVal val="visible"/>
                                      </p:to>
                                    </p:set>
                                    <p:animEffect transition="in" filter="blinds(horizontal)">
                                      <p:cBhvr>
                                        <p:cTn id="17" dur="500"/>
                                        <p:tgtEl>
                                          <p:spTgt spid="54281"/>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54282"/>
                                        </p:tgtEl>
                                        <p:attrNameLst>
                                          <p:attrName>style.visibility</p:attrName>
                                        </p:attrNameLst>
                                      </p:cBhvr>
                                      <p:to>
                                        <p:strVal val="visible"/>
                                      </p:to>
                                    </p:set>
                                    <p:animEffect transition="in" filter="blinds(horizontal)">
                                      <p:cBhvr>
                                        <p:cTn id="21" dur="500"/>
                                        <p:tgtEl>
                                          <p:spTgt spid="54282"/>
                                        </p:tgtEl>
                                      </p:cBhvr>
                                    </p:animEffect>
                                  </p:childTnLst>
                                </p:cTn>
                              </p:par>
                            </p:childTnLst>
                          </p:cTn>
                        </p:par>
                        <p:par>
                          <p:cTn id="22" fill="hold">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54283"/>
                                        </p:tgtEl>
                                        <p:attrNameLst>
                                          <p:attrName>style.visibility</p:attrName>
                                        </p:attrNameLst>
                                      </p:cBhvr>
                                      <p:to>
                                        <p:strVal val="visible"/>
                                      </p:to>
                                    </p:set>
                                    <p:animEffect transition="in" filter="blinds(horizontal)">
                                      <p:cBhvr>
                                        <p:cTn id="25" dur="500"/>
                                        <p:tgtEl>
                                          <p:spTgt spid="54283"/>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54289"/>
                                        </p:tgtEl>
                                        <p:attrNameLst>
                                          <p:attrName>style.visibility</p:attrName>
                                        </p:attrNameLst>
                                      </p:cBhvr>
                                      <p:to>
                                        <p:strVal val="visible"/>
                                      </p:to>
                                    </p:set>
                                    <p:animEffect transition="in" filter="wedge">
                                      <p:cBhvr>
                                        <p:cTn id="30" dur="2000"/>
                                        <p:tgtEl>
                                          <p:spTgt spid="5428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4284"/>
                                        </p:tgtEl>
                                        <p:attrNameLst>
                                          <p:attrName>style.visibility</p:attrName>
                                        </p:attrNameLst>
                                      </p:cBhvr>
                                      <p:to>
                                        <p:strVal val="visible"/>
                                      </p:to>
                                    </p:set>
                                    <p:animEffect transition="in" filter="blinds(horizontal)">
                                      <p:cBhvr>
                                        <p:cTn id="35" dur="500"/>
                                        <p:tgtEl>
                                          <p:spTgt spid="5428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4285"/>
                                        </p:tgtEl>
                                        <p:attrNameLst>
                                          <p:attrName>style.visibility</p:attrName>
                                        </p:attrNameLst>
                                      </p:cBhvr>
                                      <p:to>
                                        <p:strVal val="visible"/>
                                      </p:to>
                                    </p:set>
                                    <p:animEffect transition="in" filter="blinds(horizontal)">
                                      <p:cBhvr>
                                        <p:cTn id="40" dur="500"/>
                                        <p:tgtEl>
                                          <p:spTgt spid="54285"/>
                                        </p:tgtEl>
                                      </p:cBhvr>
                                    </p:animEffec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54288"/>
                                        </p:tgtEl>
                                        <p:attrNameLst>
                                          <p:attrName>style.visibility</p:attrName>
                                        </p:attrNameLst>
                                      </p:cBhvr>
                                      <p:to>
                                        <p:strVal val="visible"/>
                                      </p:to>
                                    </p:set>
                                    <p:animEffect transition="in" filter="blinds(horizontal)">
                                      <p:cBhvr>
                                        <p:cTn id="44" dur="500"/>
                                        <p:tgtEl>
                                          <p:spTgt spid="54288"/>
                                        </p:tgtEl>
                                      </p:cBhvr>
                                    </p:animEffect>
                                  </p:childTnLst>
                                </p:cTn>
                              </p:par>
                            </p:childTnLst>
                          </p:cTn>
                        </p:par>
                        <p:par>
                          <p:cTn id="45" fill="hold">
                            <p:stCondLst>
                              <p:cond delay="1000"/>
                            </p:stCondLst>
                            <p:childTnLst>
                              <p:par>
                                <p:cTn id="46" presetID="3" presetClass="entr" presetSubtype="10" fill="hold" grpId="0" nodeType="afterEffect">
                                  <p:stCondLst>
                                    <p:cond delay="0"/>
                                  </p:stCondLst>
                                  <p:childTnLst>
                                    <p:set>
                                      <p:cBhvr>
                                        <p:cTn id="47" dur="1" fill="hold">
                                          <p:stCondLst>
                                            <p:cond delay="0"/>
                                          </p:stCondLst>
                                        </p:cTn>
                                        <p:tgtEl>
                                          <p:spTgt spid="54287"/>
                                        </p:tgtEl>
                                        <p:attrNameLst>
                                          <p:attrName>style.visibility</p:attrName>
                                        </p:attrNameLst>
                                      </p:cBhvr>
                                      <p:to>
                                        <p:strVal val="visible"/>
                                      </p:to>
                                    </p:set>
                                    <p:animEffect transition="in" filter="blinds(horizontal)">
                                      <p:cBhvr>
                                        <p:cTn id="48" dur="500"/>
                                        <p:tgtEl>
                                          <p:spTgt spid="54287"/>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54290"/>
                                        </p:tgtEl>
                                        <p:attrNameLst>
                                          <p:attrName>style.visibility</p:attrName>
                                        </p:attrNameLst>
                                      </p:cBhvr>
                                      <p:to>
                                        <p:strVal val="visible"/>
                                      </p:to>
                                    </p:set>
                                    <p:animEffect transition="in" filter="wedge">
                                      <p:cBhvr>
                                        <p:cTn id="53" dur="2000"/>
                                        <p:tgtEl>
                                          <p:spTgt spid="54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0" grpId="0" bldLvl="0" animBg="1"/>
      <p:bldP spid="54289" grpId="0" bldLvl="0" animBg="1"/>
      <p:bldP spid="54279" grpId="0"/>
      <p:bldP spid="54280" grpId="0"/>
      <p:bldP spid="54281" grpId="0"/>
      <p:bldP spid="54282" grpId="0"/>
      <p:bldP spid="54283" grpId="0"/>
      <p:bldP spid="54284" grpId="0"/>
      <p:bldP spid="54285" grpId="0"/>
      <p:bldP spid="54287" grpId="0"/>
      <p:bldP spid="542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descr="image003"/>
          <p:cNvPicPr>
            <a:picLocks noChangeAspect="1"/>
          </p:cNvPicPr>
          <p:nvPr/>
        </p:nvPicPr>
        <p:blipFill>
          <a:blip r:embed="rId1"/>
          <a:stretch>
            <a:fillRect/>
          </a:stretch>
        </p:blipFill>
        <p:spPr>
          <a:xfrm>
            <a:off x="1797050" y="971550"/>
            <a:ext cx="6203950" cy="4159250"/>
          </a:xfrm>
          <a:prstGeom prst="rect">
            <a:avLst/>
          </a:prstGeom>
          <a:noFill/>
          <a:ln w="9525">
            <a:noFill/>
          </a:ln>
        </p:spPr>
      </p:pic>
      <p:pic>
        <p:nvPicPr>
          <p:cNvPr id="10242" name="Picture 2" descr="van lang_14"/>
          <p:cNvPicPr>
            <a:picLocks noChangeAspect="1"/>
          </p:cNvPicPr>
          <p:nvPr/>
        </p:nvPicPr>
        <p:blipFill>
          <a:blip r:embed="rId2"/>
          <a:srcRect l="3334" t="17778"/>
          <a:stretch>
            <a:fillRect/>
          </a:stretch>
        </p:blipFill>
        <p:spPr>
          <a:xfrm>
            <a:off x="1828800" y="1003300"/>
            <a:ext cx="6096000" cy="4140200"/>
          </a:xfrm>
          <a:prstGeom prst="rect">
            <a:avLst/>
          </a:prstGeom>
          <a:noFill/>
          <a:ln w="57150" cap="flat" cmpd="sng">
            <a:solidFill>
              <a:schemeClr val="folHlink"/>
            </a:solidFill>
            <a:prstDash val="solid"/>
            <a:miter/>
            <a:headEnd type="none" w="med" len="med"/>
            <a:tailEnd type="none" w="med" len="med"/>
          </a:ln>
        </p:spPr>
      </p:pic>
      <p:sp>
        <p:nvSpPr>
          <p:cNvPr id="10243" name="Text Box 3"/>
          <p:cNvSpPr txBox="1"/>
          <p:nvPr/>
        </p:nvSpPr>
        <p:spPr>
          <a:xfrm>
            <a:off x="0" y="0"/>
            <a:ext cx="91440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800" dirty="0">
                <a:solidFill>
                  <a:srgbClr val="002060"/>
                </a:solidFill>
                <a:latin typeface="Times New Roman" panose="02020603050405020304" pitchFamily="18" charset="0"/>
              </a:rPr>
              <a:t>   Mở đầu là cuộc khởi nghĩa </a:t>
            </a:r>
            <a:r>
              <a:rPr lang="en-US" altLang="en-US" sz="2800" dirty="0">
                <a:solidFill>
                  <a:srgbClr val="FF0000"/>
                </a:solidFill>
                <a:latin typeface="Times New Roman" panose="02020603050405020304" pitchFamily="18" charset="0"/>
              </a:rPr>
              <a:t>Hai Bà Trưng</a:t>
            </a:r>
            <a:r>
              <a:rPr lang="en-US" altLang="en-US" sz="2800" dirty="0">
                <a:solidFill>
                  <a:srgbClr val="002060"/>
                </a:solidFill>
                <a:latin typeface="Times New Roman" panose="02020603050405020304" pitchFamily="18" charset="0"/>
              </a:rPr>
              <a:t> (năm 40), tiếp theo là các cuộc khởi nghĩa của </a:t>
            </a:r>
            <a:r>
              <a:rPr lang="en-US" altLang="en-US" sz="2800" dirty="0">
                <a:solidFill>
                  <a:srgbClr val="FF0000"/>
                </a:solidFill>
                <a:latin typeface="Times New Roman" panose="02020603050405020304" pitchFamily="18" charset="0"/>
              </a:rPr>
              <a:t>Bà Triệu </a:t>
            </a:r>
            <a:r>
              <a:rPr lang="en-US" altLang="en-US" sz="2800" dirty="0">
                <a:solidFill>
                  <a:srgbClr val="002060"/>
                </a:solidFill>
                <a:latin typeface="Times New Roman" panose="02020603050405020304" pitchFamily="18" charset="0"/>
              </a:rPr>
              <a:t>(năm 248) , </a:t>
            </a:r>
            <a:r>
              <a:rPr lang="en-US" altLang="en-US" sz="2800" dirty="0">
                <a:solidFill>
                  <a:srgbClr val="FF0000"/>
                </a:solidFill>
                <a:latin typeface="Times New Roman" panose="02020603050405020304" pitchFamily="18" charset="0"/>
              </a:rPr>
              <a:t>Lý Bí  </a:t>
            </a:r>
            <a:r>
              <a:rPr lang="en-US" altLang="en-US" sz="2800" dirty="0">
                <a:solidFill>
                  <a:srgbClr val="002060"/>
                </a:solidFill>
                <a:latin typeface="Times New Roman" panose="02020603050405020304" pitchFamily="18" charset="0"/>
              </a:rPr>
              <a:t>(năm 542)  </a:t>
            </a:r>
            <a:endParaRPr lang="en-US" altLang="en-US" sz="28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edge">
                                      <p:cBhvr>
                                        <p:cTn id="12" dur="2000"/>
                                        <p:tgtEl>
                                          <p:spTgt spid="10242"/>
                                        </p:tgtEl>
                                      </p:cBhvr>
                                    </p:animEffect>
                                  </p:childTnLst>
                                </p:cTn>
                              </p:par>
                            </p:childTnLst>
                          </p:cTn>
                        </p:par>
                        <p:par>
                          <p:cTn id="13" fill="hold">
                            <p:stCondLst>
                              <p:cond delay="20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0243"/>
                                        </p:tgtEl>
                                        <p:attrNameLst>
                                          <p:attrName>style.visibility</p:attrName>
                                        </p:attrNameLst>
                                      </p:cBhvr>
                                      <p:to>
                                        <p:strVal val="visible"/>
                                      </p:to>
                                    </p:set>
                                    <p:anim calcmode="discrete" valueType="clr">
                                      <p:cBhvr override="childStyle">
                                        <p:cTn id="16"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0243"/>
                                        </p:tgtEl>
                                        <p:attrNameLst>
                                          <p:attrName>fillcolor</p:attrName>
                                        </p:attrNameLst>
                                      </p:cBhvr>
                                      <p:tavLst>
                                        <p:tav tm="0">
                                          <p:val>
                                            <p:clrVal>
                                              <a:schemeClr val="accent2"/>
                                            </p:clrVal>
                                          </p:val>
                                        </p:tav>
                                        <p:tav tm="50000">
                                          <p:val>
                                            <p:clrVal>
                                              <a:schemeClr val="hlink"/>
                                            </p:clrVal>
                                          </p:val>
                                        </p:tav>
                                      </p:tavLst>
                                    </p:anim>
                                    <p:set>
                                      <p:cBhvr>
                                        <p:cTn id="18" dur="80"/>
                                        <p:tgtEl>
                                          <p:spTgt spid="102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2" descr="van lang_15"/>
          <p:cNvPicPr>
            <a:picLocks noChangeAspect="1"/>
          </p:cNvPicPr>
          <p:nvPr/>
        </p:nvPicPr>
        <p:blipFill>
          <a:blip r:embed="rId1"/>
          <a:stretch>
            <a:fillRect/>
          </a:stretch>
        </p:blipFill>
        <p:spPr>
          <a:xfrm>
            <a:off x="4724400" y="971550"/>
            <a:ext cx="4419600" cy="2952750"/>
          </a:xfrm>
          <a:prstGeom prst="rect">
            <a:avLst/>
          </a:prstGeom>
          <a:noFill/>
          <a:ln w="57150" cap="flat" cmpd="sng">
            <a:solidFill>
              <a:schemeClr val="folHlink"/>
            </a:solidFill>
            <a:prstDash val="solid"/>
            <a:miter/>
            <a:headEnd type="none" w="med" len="med"/>
            <a:tailEnd type="none" w="med" len="med"/>
          </a:ln>
        </p:spPr>
      </p:pic>
      <p:sp>
        <p:nvSpPr>
          <p:cNvPr id="22531" name="Text Box 3"/>
          <p:cNvSpPr txBox="1"/>
          <p:nvPr/>
        </p:nvSpPr>
        <p:spPr>
          <a:xfrm>
            <a:off x="381000" y="342900"/>
            <a:ext cx="83058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en-US" sz="1800" dirty="0">
              <a:latin typeface="Arial" panose="020B0604020202020204" pitchFamily="34" charset="0"/>
            </a:endParaRPr>
          </a:p>
        </p:txBody>
      </p:sp>
      <p:sp>
        <p:nvSpPr>
          <p:cNvPr id="11270" name="Rectangle 6"/>
          <p:cNvSpPr/>
          <p:nvPr/>
        </p:nvSpPr>
        <p:spPr>
          <a:xfrm>
            <a:off x="76200" y="430213"/>
            <a:ext cx="5257800" cy="39703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800" b="1" dirty="0">
                <a:solidFill>
                  <a:srgbClr val="FF0000"/>
                </a:solidFill>
                <a:latin typeface="Times New Roman" panose="02020603050405020304" pitchFamily="18" charset="0"/>
              </a:rPr>
              <a:t>Triệu Quang Phục </a:t>
            </a:r>
            <a:r>
              <a:rPr lang="en-US" altLang="en-US" sz="2800" b="1" dirty="0">
                <a:latin typeface="Times New Roman" panose="02020603050405020304" pitchFamily="18" charset="0"/>
              </a:rPr>
              <a:t>(năm 550) ,</a:t>
            </a:r>
            <a:endParaRPr lang="en-US" altLang="en-US" sz="2800" b="1" dirty="0">
              <a:latin typeface="Times New Roman" panose="02020603050405020304" pitchFamily="18" charset="0"/>
            </a:endParaRPr>
          </a:p>
          <a:p>
            <a:pPr marL="0" lvl="0" indent="0">
              <a:spcBef>
                <a:spcPct val="0"/>
              </a:spcBef>
              <a:buFontTx/>
              <a:buNone/>
            </a:pPr>
            <a:r>
              <a:rPr lang="en-US" altLang="en-US" sz="2800" b="1" dirty="0">
                <a:latin typeface="Times New Roman" panose="02020603050405020304" pitchFamily="18" charset="0"/>
              </a:rPr>
              <a:t> </a:t>
            </a:r>
            <a:endParaRPr lang="en-US" altLang="en-US" sz="2800" b="1" dirty="0">
              <a:latin typeface="Times New Roman" panose="02020603050405020304" pitchFamily="18" charset="0"/>
            </a:endParaRPr>
          </a:p>
          <a:p>
            <a:pPr marL="0" lvl="0" indent="0">
              <a:spcBef>
                <a:spcPct val="0"/>
              </a:spcBef>
              <a:buFontTx/>
              <a:buNone/>
            </a:pPr>
            <a:r>
              <a:rPr lang="en-US" altLang="en-US" sz="2800" b="1" dirty="0">
                <a:solidFill>
                  <a:srgbClr val="FF0000"/>
                </a:solidFill>
                <a:latin typeface="Times New Roman" panose="02020603050405020304" pitchFamily="18" charset="0"/>
              </a:rPr>
              <a:t>Mai Thúc Loan </a:t>
            </a:r>
            <a:r>
              <a:rPr lang="en-US" altLang="en-US" sz="2800" b="1" dirty="0">
                <a:latin typeface="Times New Roman" panose="02020603050405020304" pitchFamily="18" charset="0"/>
              </a:rPr>
              <a:t>(năm 772 ) , </a:t>
            </a:r>
            <a:endParaRPr lang="en-US" altLang="en-US" sz="2800" b="1" dirty="0">
              <a:latin typeface="Times New Roman" panose="02020603050405020304" pitchFamily="18" charset="0"/>
            </a:endParaRPr>
          </a:p>
          <a:p>
            <a:pPr marL="0" lvl="0" indent="0">
              <a:spcBef>
                <a:spcPct val="0"/>
              </a:spcBef>
              <a:buFontTx/>
              <a:buNone/>
            </a:pPr>
            <a:endParaRPr lang="en-US" altLang="en-US" sz="2800" b="1" dirty="0">
              <a:latin typeface="Times New Roman" panose="02020603050405020304" pitchFamily="18" charset="0"/>
            </a:endParaRPr>
          </a:p>
          <a:p>
            <a:pPr marL="0" lvl="0" indent="0">
              <a:spcBef>
                <a:spcPct val="0"/>
              </a:spcBef>
              <a:buFontTx/>
              <a:buNone/>
            </a:pPr>
            <a:r>
              <a:rPr lang="en-US" altLang="en-US" sz="2800" b="1" dirty="0">
                <a:solidFill>
                  <a:srgbClr val="FF0000"/>
                </a:solidFill>
                <a:latin typeface="Times New Roman" panose="02020603050405020304" pitchFamily="18" charset="0"/>
              </a:rPr>
              <a:t>Phùng Hưng  </a:t>
            </a:r>
            <a:r>
              <a:rPr lang="en-US" altLang="en-US" sz="2800" b="1" dirty="0">
                <a:latin typeface="Times New Roman" panose="02020603050405020304" pitchFamily="18" charset="0"/>
              </a:rPr>
              <a:t>(năm 776 ), </a:t>
            </a:r>
            <a:endParaRPr lang="en-US" altLang="en-US" sz="2800" b="1" dirty="0">
              <a:latin typeface="Times New Roman" panose="02020603050405020304" pitchFamily="18" charset="0"/>
            </a:endParaRPr>
          </a:p>
          <a:p>
            <a:pPr marL="0" lvl="0" indent="0">
              <a:spcBef>
                <a:spcPct val="0"/>
              </a:spcBef>
              <a:buFontTx/>
              <a:buNone/>
            </a:pPr>
            <a:endParaRPr lang="en-US" altLang="en-US" sz="2800" b="1" dirty="0">
              <a:latin typeface="Times New Roman" panose="02020603050405020304" pitchFamily="18" charset="0"/>
            </a:endParaRPr>
          </a:p>
          <a:p>
            <a:pPr marL="0" lvl="0" indent="0">
              <a:spcBef>
                <a:spcPct val="0"/>
              </a:spcBef>
              <a:buFontTx/>
              <a:buNone/>
            </a:pPr>
            <a:r>
              <a:rPr lang="en-US" altLang="en-US" sz="2800" b="1" dirty="0">
                <a:solidFill>
                  <a:srgbClr val="FF0000"/>
                </a:solidFill>
                <a:latin typeface="Times New Roman" panose="02020603050405020304" pitchFamily="18" charset="0"/>
              </a:rPr>
              <a:t>Khúc Thừa Dụ  </a:t>
            </a:r>
            <a:r>
              <a:rPr lang="en-US" altLang="en-US" sz="2800" b="1" dirty="0">
                <a:latin typeface="Times New Roman" panose="02020603050405020304" pitchFamily="18" charset="0"/>
              </a:rPr>
              <a:t>(năm 905 ) , </a:t>
            </a:r>
            <a:endParaRPr lang="en-US" altLang="en-US" sz="2800" b="1" dirty="0">
              <a:latin typeface="Times New Roman" panose="02020603050405020304" pitchFamily="18" charset="0"/>
            </a:endParaRPr>
          </a:p>
          <a:p>
            <a:pPr marL="0" lvl="0" indent="0">
              <a:spcBef>
                <a:spcPct val="0"/>
              </a:spcBef>
              <a:buFontTx/>
              <a:buNone/>
            </a:pPr>
            <a:endParaRPr lang="en-US" altLang="en-US" sz="2800" b="1" dirty="0">
              <a:latin typeface="Times New Roman" panose="02020603050405020304" pitchFamily="18" charset="0"/>
            </a:endParaRPr>
          </a:p>
          <a:p>
            <a:pPr marL="0" lvl="0" indent="0">
              <a:spcBef>
                <a:spcPct val="0"/>
              </a:spcBef>
              <a:buFontTx/>
              <a:buNone/>
            </a:pPr>
            <a:r>
              <a:rPr lang="en-US" altLang="en-US" sz="2800" b="1" dirty="0">
                <a:solidFill>
                  <a:srgbClr val="FF0000"/>
                </a:solidFill>
                <a:latin typeface="Times New Roman" panose="02020603050405020304" pitchFamily="18" charset="0"/>
              </a:rPr>
              <a:t>Dương Đình Nghệ </a:t>
            </a:r>
            <a:r>
              <a:rPr lang="en-US" altLang="en-US" sz="2800" b="1" dirty="0">
                <a:latin typeface="Times New Roman" panose="02020603050405020304" pitchFamily="18" charset="0"/>
              </a:rPr>
              <a:t>(năm 931) </a:t>
            </a:r>
            <a:endParaRPr lang="en-US" altLang="en-US" sz="28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edge">
                                      <p:cBhvr>
                                        <p:cTn id="7" dur="2000"/>
                                        <p:tgtEl>
                                          <p:spTgt spid="11266"/>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1270"/>
                                        </p:tgtEl>
                                        <p:attrNameLst>
                                          <p:attrName>style.visibility</p:attrName>
                                        </p:attrNameLst>
                                      </p:cBhvr>
                                      <p:to>
                                        <p:strVal val="visible"/>
                                      </p:to>
                                    </p:set>
                                    <p:anim calcmode="discrete" valueType="clr">
                                      <p:cBhvr override="childStyle">
                                        <p:cTn id="11" dur="80"/>
                                        <p:tgtEl>
                                          <p:spTgt spid="11270"/>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1270"/>
                                        </p:tgtEl>
                                        <p:attrNameLst>
                                          <p:attrName>fillcolor</p:attrName>
                                        </p:attrNameLst>
                                      </p:cBhvr>
                                      <p:tavLst>
                                        <p:tav tm="0">
                                          <p:val>
                                            <p:clrVal>
                                              <a:schemeClr val="accent2"/>
                                            </p:clrVal>
                                          </p:val>
                                        </p:tav>
                                        <p:tav tm="50000">
                                          <p:val>
                                            <p:clrVal>
                                              <a:schemeClr val="hlink"/>
                                            </p:clrVal>
                                          </p:val>
                                        </p:tav>
                                      </p:tavLst>
                                    </p:anim>
                                    <p:set>
                                      <p:cBhvr>
                                        <p:cTn id="13" dur="80"/>
                                        <p:tgtEl>
                                          <p:spTgt spid="112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2" descr="van lang_16"/>
          <p:cNvPicPr>
            <a:picLocks noChangeAspect="1"/>
          </p:cNvPicPr>
          <p:nvPr/>
        </p:nvPicPr>
        <p:blipFill>
          <a:blip r:embed="rId1"/>
          <a:srcRect l="11189" r="10190" b="2681"/>
          <a:stretch>
            <a:fillRect/>
          </a:stretch>
        </p:blipFill>
        <p:spPr>
          <a:xfrm>
            <a:off x="1600200" y="1809750"/>
            <a:ext cx="5638800" cy="3333750"/>
          </a:xfrm>
          <a:prstGeom prst="rect">
            <a:avLst/>
          </a:prstGeom>
          <a:noFill/>
          <a:ln w="57150" cap="flat" cmpd="sng">
            <a:solidFill>
              <a:schemeClr val="folHlink"/>
            </a:solidFill>
            <a:prstDash val="solid"/>
            <a:miter/>
            <a:headEnd type="none" w="med" len="med"/>
            <a:tailEnd type="none" w="med" len="med"/>
          </a:ln>
        </p:spPr>
      </p:pic>
      <p:sp>
        <p:nvSpPr>
          <p:cNvPr id="23555" name="Text Box 3"/>
          <p:cNvSpPr txBox="1"/>
          <p:nvPr/>
        </p:nvSpPr>
        <p:spPr>
          <a:xfrm>
            <a:off x="381000" y="342900"/>
            <a:ext cx="9144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endParaRPr lang="vi-VN" altLang="en-US" b="1" dirty="0">
              <a:latin typeface="Arial" panose="020B0604020202020204" pitchFamily="34" charset="0"/>
            </a:endParaRPr>
          </a:p>
        </p:txBody>
      </p:sp>
      <p:sp>
        <p:nvSpPr>
          <p:cNvPr id="12292" name="Rectangle 4"/>
          <p:cNvSpPr/>
          <p:nvPr/>
        </p:nvSpPr>
        <p:spPr>
          <a:xfrm>
            <a:off x="-457200" y="-6350"/>
            <a:ext cx="9753600" cy="1816100"/>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517525" lvl="0" indent="-60325">
              <a:spcBef>
                <a:spcPct val="0"/>
              </a:spcBef>
              <a:buFontTx/>
              <a:buNone/>
            </a:pPr>
            <a:r>
              <a:rPr lang="en-US" altLang="en-US" sz="2800" b="1" dirty="0">
                <a:latin typeface="Times New Roman" panose="02020603050405020304" pitchFamily="18" charset="0"/>
              </a:rPr>
              <a:t>       </a:t>
            </a:r>
            <a:r>
              <a:rPr lang="en-US" altLang="en-US" sz="2800" b="1" dirty="0">
                <a:solidFill>
                  <a:srgbClr val="002060"/>
                </a:solidFill>
                <a:latin typeface="Times New Roman" panose="02020603050405020304" pitchFamily="18" charset="0"/>
              </a:rPr>
              <a:t>Chiến thắng Bạch Đằng oanh liệt </a:t>
            </a:r>
            <a:r>
              <a:rPr lang="en-US" altLang="en-US" sz="2800" b="1" dirty="0">
                <a:solidFill>
                  <a:srgbClr val="FF0000"/>
                </a:solidFill>
                <a:latin typeface="Times New Roman" panose="02020603050405020304" pitchFamily="18" charset="0"/>
              </a:rPr>
              <a:t>của Ngô Quyền </a:t>
            </a:r>
            <a:r>
              <a:rPr lang="en-US" altLang="en-US" sz="2800" b="1" dirty="0">
                <a:solidFill>
                  <a:srgbClr val="002060"/>
                </a:solidFill>
                <a:latin typeface="Times New Roman" panose="02020603050405020304" pitchFamily="18" charset="0"/>
              </a:rPr>
              <a:t>(938 ) đã </a:t>
            </a:r>
            <a:r>
              <a:rPr lang="en-US" altLang="en-US" sz="2800" b="1" dirty="0">
                <a:solidFill>
                  <a:srgbClr val="FF0000"/>
                </a:solidFill>
                <a:latin typeface="Times New Roman" panose="02020603050405020304" pitchFamily="18" charset="0"/>
              </a:rPr>
              <a:t>kết thúc hơn một ngàn năm đô hộ </a:t>
            </a:r>
            <a:r>
              <a:rPr lang="en-US" altLang="en-US" sz="2800" b="1" dirty="0">
                <a:solidFill>
                  <a:srgbClr val="002060"/>
                </a:solidFill>
                <a:latin typeface="Times New Roman" panose="02020603050405020304" pitchFamily="18" charset="0"/>
              </a:rPr>
              <a:t>của các triều đại phong kiến phương Bắc, giành lại độc lập hoàn toàn cho đất nước ta . </a:t>
            </a:r>
            <a:endParaRPr lang="en-US" altLang="en-US" sz="2800" b="1"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edge">
                                      <p:cBhvr>
                                        <p:cTn id="7" dur="2000"/>
                                        <p:tgtEl>
                                          <p:spTgt spid="12290"/>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12292"/>
                                        </p:tgtEl>
                                        <p:attrNameLst>
                                          <p:attrName>style.visibility</p:attrName>
                                        </p:attrNameLst>
                                      </p:cBhvr>
                                      <p:to>
                                        <p:strVal val="visible"/>
                                      </p:to>
                                    </p:set>
                                    <p:anim calcmode="discrete" valueType="clr">
                                      <p:cBhvr override="childStyle">
                                        <p:cTn id="11" dur="80"/>
                                        <p:tgtEl>
                                          <p:spTgt spid="12292"/>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2292"/>
                                        </p:tgtEl>
                                        <p:attrNameLst>
                                          <p:attrName>fillcolor</p:attrName>
                                        </p:attrNameLst>
                                      </p:cBhvr>
                                      <p:tavLst>
                                        <p:tav tm="0">
                                          <p:val>
                                            <p:clrVal>
                                              <a:schemeClr val="accent2"/>
                                            </p:clrVal>
                                          </p:val>
                                        </p:tav>
                                        <p:tav tm="50000">
                                          <p:val>
                                            <p:clrVal>
                                              <a:schemeClr val="hlink"/>
                                            </p:clrVal>
                                          </p:val>
                                        </p:tav>
                                      </p:tavLst>
                                    </p:anim>
                                    <p:set>
                                      <p:cBhvr>
                                        <p:cTn id="13" dur="80"/>
                                        <p:tgtEl>
                                          <p:spTgt spid="122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 Box 7"/>
          <p:cNvSpPr txBox="1"/>
          <p:nvPr/>
        </p:nvSpPr>
        <p:spPr>
          <a:xfrm>
            <a:off x="30163" y="333375"/>
            <a:ext cx="9144000" cy="8302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1. Chính sách áp bức bóc lột của các triều đại phong kiến phương Bắc đối với nước ta.</a:t>
            </a:r>
            <a:endParaRPr lang="en-US" altLang="en-US" sz="2400" b="1" dirty="0">
              <a:solidFill>
                <a:srgbClr val="C00000"/>
              </a:solidFill>
              <a:latin typeface="Times New Roman" panose="02020603050405020304" pitchFamily="18" charset="0"/>
            </a:endParaRPr>
          </a:p>
        </p:txBody>
      </p:sp>
      <p:sp>
        <p:nvSpPr>
          <p:cNvPr id="24579" name="Text Box 7"/>
          <p:cNvSpPr txBox="1"/>
          <p:nvPr/>
        </p:nvSpPr>
        <p:spPr>
          <a:xfrm>
            <a:off x="52388" y="1095375"/>
            <a:ext cx="9144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Bọn quan lại đô hộ bắt dân ta phải cống nạp các sản vật quý.</a:t>
            </a:r>
            <a:endParaRPr lang="en-US" altLang="en-US" sz="2400" dirty="0">
              <a:solidFill>
                <a:srgbClr val="002060"/>
              </a:solidFill>
              <a:latin typeface="Times New Roman" panose="02020603050405020304" pitchFamily="18" charset="0"/>
            </a:endParaRPr>
          </a:p>
        </p:txBody>
      </p:sp>
      <p:sp>
        <p:nvSpPr>
          <p:cNvPr id="24580" name="Text Box 8"/>
          <p:cNvSpPr txBox="1"/>
          <p:nvPr/>
        </p:nvSpPr>
        <p:spPr>
          <a:xfrm>
            <a:off x="52388" y="1524000"/>
            <a:ext cx="9144000" cy="831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dirty="0">
                <a:solidFill>
                  <a:srgbClr val="002060"/>
                </a:solidFill>
                <a:latin typeface="Times New Roman" panose="02020603050405020304" pitchFamily="18" charset="0"/>
              </a:rPr>
              <a:t>- Chúng đưa người Hán sang ở lẫn với dân ta, bắt dân ta phải học chữ Hán sống theo phong tục của người Hán.</a:t>
            </a:r>
            <a:endParaRPr lang="en-US" altLang="en-US" sz="2400" dirty="0">
              <a:solidFill>
                <a:srgbClr val="002060"/>
              </a:solidFill>
              <a:latin typeface="Times New Roman" panose="02020603050405020304" pitchFamily="18" charset="0"/>
            </a:endParaRPr>
          </a:p>
        </p:txBody>
      </p:sp>
      <p:sp>
        <p:nvSpPr>
          <p:cNvPr id="24581" name="Text Box 5"/>
          <p:cNvSpPr txBox="1"/>
          <p:nvPr/>
        </p:nvSpPr>
        <p:spPr>
          <a:xfrm>
            <a:off x="11113" y="2455863"/>
            <a:ext cx="9126537"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2. Các cuộc khởi nghĩa chống ách đô hộ của phong kiến phương Bắc.</a:t>
            </a:r>
            <a:endParaRPr lang="en-US" altLang="en-US" sz="2400" b="1" dirty="0">
              <a:solidFill>
                <a:srgbClr val="C00000"/>
              </a:solidFill>
              <a:latin typeface="Times New Roman" panose="02020603050405020304" pitchFamily="18" charset="0"/>
            </a:endParaRPr>
          </a:p>
        </p:txBody>
      </p:sp>
      <p:sp>
        <p:nvSpPr>
          <p:cNvPr id="24582" name="Rectangle 1"/>
          <p:cNvSpPr/>
          <p:nvPr/>
        </p:nvSpPr>
        <p:spPr>
          <a:xfrm>
            <a:off x="52388" y="2879725"/>
            <a:ext cx="8755062" cy="20621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lnSpc>
                <a:spcPct val="150000"/>
              </a:lnSpc>
              <a:spcBef>
                <a:spcPct val="50000"/>
              </a:spcBef>
              <a:buFontTx/>
              <a:buNone/>
            </a:pPr>
            <a:r>
              <a:rPr lang="en-US" altLang="en-US" sz="2200" dirty="0">
                <a:solidFill>
                  <a:srgbClr val="00206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nề,nhân dân ta vẫn không chịu khuất phục, không ngừng nổi dậy đấu tranh. Bằng chiến thắng Bạch Đằng vang dội, nhân dân ta đã gi</a:t>
            </a:r>
            <a:r>
              <a:rPr lang="en-US" altLang="en-US" sz="2200" dirty="0">
                <a:solidFill>
                  <a:srgbClr val="002060"/>
                </a:solidFill>
                <a:latin typeface="Times New Roman" panose="02020603050405020304" pitchFamily="18" charset="0"/>
                <a:ea typeface="Times New Roman" panose="02020603050405020304" pitchFamily="18" charset="0"/>
              </a:rPr>
              <a:t>à</a:t>
            </a:r>
            <a:r>
              <a:rPr lang="en-US" altLang="en-US" sz="2200" dirty="0">
                <a:solidFill>
                  <a:srgbClr val="002060"/>
                </a:solidFill>
                <a:latin typeface="Times New Roman" panose="02020603050405020304" pitchFamily="18" charset="0"/>
                <a:cs typeface="Times New Roman" panose="02020603050405020304" pitchFamily="18" charset="0"/>
              </a:rPr>
              <a:t>nh lại được độc lập ho</a:t>
            </a:r>
            <a:r>
              <a:rPr lang="en-US" altLang="en-US" sz="2200" dirty="0">
                <a:solidFill>
                  <a:srgbClr val="002060"/>
                </a:solidFill>
                <a:latin typeface="Times New Roman" panose="02020603050405020304" pitchFamily="18" charset="0"/>
                <a:ea typeface="Times New Roman" panose="02020603050405020304" pitchFamily="18" charset="0"/>
              </a:rPr>
              <a:t>à</a:t>
            </a:r>
            <a:r>
              <a:rPr lang="en-US" altLang="en-US" sz="2200" dirty="0">
                <a:solidFill>
                  <a:srgbClr val="002060"/>
                </a:solidFill>
                <a:latin typeface="Times New Roman" panose="02020603050405020304" pitchFamily="18" charset="0"/>
                <a:cs typeface="Times New Roman" panose="02020603050405020304" pitchFamily="18" charset="0"/>
              </a:rPr>
              <a:t>n to</a:t>
            </a:r>
            <a:r>
              <a:rPr lang="en-US" altLang="en-US" sz="2200" dirty="0">
                <a:solidFill>
                  <a:srgbClr val="002060"/>
                </a:solidFill>
                <a:latin typeface="Times New Roman" panose="02020603050405020304" pitchFamily="18" charset="0"/>
                <a:ea typeface="Times New Roman" panose="02020603050405020304" pitchFamily="18" charset="0"/>
              </a:rPr>
              <a:t>à</a:t>
            </a:r>
            <a:r>
              <a:rPr lang="en-US" altLang="en-US" sz="2200" dirty="0">
                <a:solidFill>
                  <a:srgbClr val="002060"/>
                </a:solidFill>
                <a:latin typeface="Times New Roman" panose="02020603050405020304" pitchFamily="18" charset="0"/>
                <a:cs typeface="Times New Roman" panose="02020603050405020304" pitchFamily="18" charset="0"/>
              </a:rPr>
              <a:t>n.</a:t>
            </a:r>
            <a:endParaRPr lang="en-US" altLang="en-US" sz="22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92" name="Rectangle 12"/>
          <p:cNvSpPr>
            <a:spLocks noGrp="1"/>
          </p:cNvSpPr>
          <p:nvPr>
            <p:ph type="title" idx="4294967295"/>
          </p:nvPr>
        </p:nvSpPr>
        <p:spPr>
          <a:xfrm>
            <a:off x="0" y="114300"/>
            <a:ext cx="9144000" cy="857250"/>
          </a:xfrm>
          <a:ln/>
        </p:spPr>
        <p:txBody>
          <a:bodyPr vert="horz" wrap="square" lIns="91440" tIns="45720" rIns="91440" bIns="45720" anchor="ctr" anchorCtr="0"/>
          <a:p>
            <a:pPr eaLnBrk="1" hangingPunct="1"/>
            <a:r>
              <a:rPr lang="en-US" altLang="en-US" sz="2800" b="1" dirty="0">
                <a:solidFill>
                  <a:srgbClr val="002060"/>
                </a:solidFill>
                <a:latin typeface="Times New Roman" panose="02020603050405020304" pitchFamily="18" charset="0"/>
                <a:cs typeface="Times New Roman" panose="02020603050405020304" pitchFamily="18" charset="0"/>
              </a:rPr>
              <a:t>Nối tên các cuộc khởi nghĩa với thời điểm thích hợp  </a:t>
            </a:r>
            <a:endParaRPr lang="en-US" altLang="en-US" sz="2800" b="1" dirty="0">
              <a:solidFill>
                <a:srgbClr val="002060"/>
              </a:solidFill>
              <a:latin typeface="Times New Roman" panose="02020603050405020304" pitchFamily="18" charset="0"/>
              <a:ea typeface="Times New Roman" panose="02020603050405020304" pitchFamily="18" charset="0"/>
            </a:endParaRPr>
          </a:p>
        </p:txBody>
      </p:sp>
      <p:sp>
        <p:nvSpPr>
          <p:cNvPr id="25603" name="Rectangle 14"/>
          <p:cNvSpPr/>
          <p:nvPr/>
        </p:nvSpPr>
        <p:spPr>
          <a:xfrm>
            <a:off x="533400" y="1047750"/>
            <a:ext cx="3505200" cy="4052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Hai B</a:t>
            </a:r>
            <a:r>
              <a:rPr lang="en-US" altLang="en-US" sz="2200" b="1" dirty="0">
                <a:solidFill>
                  <a:srgbClr val="FF0000"/>
                </a:solidFill>
                <a:latin typeface="Times New Roman" panose="02020603050405020304" pitchFamily="18" charset="0"/>
                <a:ea typeface="Times New Roman" panose="02020603050405020304" pitchFamily="18" charset="0"/>
              </a:rPr>
              <a:t>à</a:t>
            </a:r>
            <a:r>
              <a:rPr lang="en-US" altLang="en-US" sz="2200" b="1" dirty="0">
                <a:solidFill>
                  <a:srgbClr val="FF0000"/>
                </a:solidFill>
                <a:latin typeface="Times New Roman" panose="02020603050405020304" pitchFamily="18" charset="0"/>
                <a:cs typeface="Times New Roman" panose="02020603050405020304" pitchFamily="18" charset="0"/>
              </a:rPr>
              <a:t> Trưng</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B</a:t>
            </a:r>
            <a:r>
              <a:rPr lang="en-US" altLang="en-US" sz="2200" b="1" dirty="0">
                <a:solidFill>
                  <a:srgbClr val="FF0000"/>
                </a:solidFill>
                <a:latin typeface="Times New Roman" panose="02020603050405020304" pitchFamily="18" charset="0"/>
                <a:ea typeface="Times New Roman" panose="02020603050405020304" pitchFamily="18" charset="0"/>
              </a:rPr>
              <a:t>à</a:t>
            </a:r>
            <a:r>
              <a:rPr lang="en-US" altLang="en-US" sz="2200" b="1" dirty="0">
                <a:solidFill>
                  <a:srgbClr val="FF0000"/>
                </a:solidFill>
                <a:latin typeface="Times New Roman" panose="02020603050405020304" pitchFamily="18" charset="0"/>
                <a:cs typeface="Times New Roman" panose="02020603050405020304" pitchFamily="18" charset="0"/>
              </a:rPr>
              <a:t> Triệu</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Lý Bí</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Triệu Quang Phục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Mai Thúc Loan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Phùng Hưng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Khúc Thừa Dụ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Dương Đình Nghệ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gn="r">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Ngô Quyền </a:t>
            </a:r>
            <a:endParaRPr lang="en-US" altLang="en-US" sz="2200" b="1" dirty="0">
              <a:solidFill>
                <a:srgbClr val="FF0000"/>
              </a:solidFill>
              <a:latin typeface="Times New Roman" panose="02020603050405020304" pitchFamily="18" charset="0"/>
              <a:ea typeface="Times New Roman" panose="02020603050405020304" pitchFamily="18" charset="0"/>
            </a:endParaRPr>
          </a:p>
        </p:txBody>
      </p:sp>
      <p:sp>
        <p:nvSpPr>
          <p:cNvPr id="25604" name="Rectangle 15"/>
          <p:cNvSpPr/>
          <p:nvPr/>
        </p:nvSpPr>
        <p:spPr>
          <a:xfrm>
            <a:off x="5867400" y="1123950"/>
            <a:ext cx="1524000" cy="4052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248</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542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40</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722</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766</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550</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931</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938 </a:t>
            </a:r>
            <a:endParaRPr lang="en-US" altLang="en-US" sz="2200" b="1" dirty="0">
              <a:solidFill>
                <a:srgbClr val="FF0000"/>
              </a:solidFill>
              <a:latin typeface="Times New Roman" panose="02020603050405020304" pitchFamily="18" charset="0"/>
              <a:cs typeface="Times New Roman" panose="02020603050405020304" pitchFamily="18" charset="0"/>
            </a:endParaRPr>
          </a:p>
          <a:p>
            <a:pPr marL="0" lvl="0" indent="0">
              <a:lnSpc>
                <a:spcPct val="130000"/>
              </a:lnSpc>
              <a:spcBef>
                <a:spcPct val="0"/>
              </a:spcBef>
              <a:buFontTx/>
              <a:buNone/>
            </a:pPr>
            <a:r>
              <a:rPr lang="en-US" altLang="en-US" sz="2200" b="1" dirty="0">
                <a:solidFill>
                  <a:srgbClr val="FF0000"/>
                </a:solidFill>
                <a:latin typeface="Times New Roman" panose="02020603050405020304" pitchFamily="18" charset="0"/>
                <a:cs typeface="Times New Roman" panose="02020603050405020304" pitchFamily="18" charset="0"/>
              </a:rPr>
              <a:t>905</a:t>
            </a:r>
            <a:endParaRPr lang="en-US" altLang="en-US" sz="2200" b="1" dirty="0">
              <a:solidFill>
                <a:srgbClr val="FF0000"/>
              </a:solidFill>
              <a:latin typeface="Times New Roman" panose="02020603050405020304" pitchFamily="18" charset="0"/>
              <a:ea typeface="Times New Roman" panose="02020603050405020304" pitchFamily="18" charset="0"/>
            </a:endParaRPr>
          </a:p>
        </p:txBody>
      </p:sp>
      <p:grpSp>
        <p:nvGrpSpPr>
          <p:cNvPr id="25605" name="Group 25"/>
          <p:cNvGrpSpPr/>
          <p:nvPr/>
        </p:nvGrpSpPr>
        <p:grpSpPr>
          <a:xfrm>
            <a:off x="4095750" y="1371600"/>
            <a:ext cx="190500" cy="3443288"/>
            <a:chOff x="2580" y="1152"/>
            <a:chExt cx="120" cy="2892"/>
          </a:xfrm>
        </p:grpSpPr>
        <p:pic>
          <p:nvPicPr>
            <p:cNvPr id="25626" name="Picture 16" descr="Variados283"/>
            <p:cNvPicPr>
              <a:picLocks noChangeAspect="1"/>
            </p:cNvPicPr>
            <p:nvPr/>
          </p:nvPicPr>
          <p:blipFill>
            <a:blip r:embed="rId1"/>
            <a:stretch>
              <a:fillRect/>
            </a:stretch>
          </p:blipFill>
          <p:spPr>
            <a:xfrm>
              <a:off x="2592" y="1152"/>
              <a:ext cx="108" cy="108"/>
            </a:xfrm>
            <a:prstGeom prst="rect">
              <a:avLst/>
            </a:prstGeom>
            <a:noFill/>
            <a:ln w="9525">
              <a:noFill/>
            </a:ln>
          </p:spPr>
        </p:pic>
        <p:pic>
          <p:nvPicPr>
            <p:cNvPr id="25627" name="Picture 17" descr="Variados283"/>
            <p:cNvPicPr>
              <a:picLocks noChangeAspect="1"/>
            </p:cNvPicPr>
            <p:nvPr/>
          </p:nvPicPr>
          <p:blipFill>
            <a:blip r:embed="rId1"/>
            <a:stretch>
              <a:fillRect/>
            </a:stretch>
          </p:blipFill>
          <p:spPr>
            <a:xfrm>
              <a:off x="2592" y="1536"/>
              <a:ext cx="108" cy="108"/>
            </a:xfrm>
            <a:prstGeom prst="rect">
              <a:avLst/>
            </a:prstGeom>
            <a:noFill/>
            <a:ln w="9525">
              <a:noFill/>
            </a:ln>
          </p:spPr>
        </p:pic>
        <p:pic>
          <p:nvPicPr>
            <p:cNvPr id="25628" name="Picture 18" descr="Variados283"/>
            <p:cNvPicPr>
              <a:picLocks noChangeAspect="1"/>
            </p:cNvPicPr>
            <p:nvPr/>
          </p:nvPicPr>
          <p:blipFill>
            <a:blip r:embed="rId1"/>
            <a:stretch>
              <a:fillRect/>
            </a:stretch>
          </p:blipFill>
          <p:spPr>
            <a:xfrm>
              <a:off x="2592" y="1872"/>
              <a:ext cx="108" cy="108"/>
            </a:xfrm>
            <a:prstGeom prst="rect">
              <a:avLst/>
            </a:prstGeom>
            <a:noFill/>
            <a:ln w="9525">
              <a:noFill/>
            </a:ln>
          </p:spPr>
        </p:pic>
        <p:pic>
          <p:nvPicPr>
            <p:cNvPr id="25629" name="Picture 19" descr="Variados283"/>
            <p:cNvPicPr>
              <a:picLocks noChangeAspect="1"/>
            </p:cNvPicPr>
            <p:nvPr/>
          </p:nvPicPr>
          <p:blipFill>
            <a:blip r:embed="rId1"/>
            <a:stretch>
              <a:fillRect/>
            </a:stretch>
          </p:blipFill>
          <p:spPr>
            <a:xfrm>
              <a:off x="2592" y="2208"/>
              <a:ext cx="108" cy="108"/>
            </a:xfrm>
            <a:prstGeom prst="rect">
              <a:avLst/>
            </a:prstGeom>
            <a:noFill/>
            <a:ln w="9525">
              <a:noFill/>
            </a:ln>
          </p:spPr>
        </p:pic>
        <p:pic>
          <p:nvPicPr>
            <p:cNvPr id="25630" name="Picture 20" descr="Variados283"/>
            <p:cNvPicPr>
              <a:picLocks noChangeAspect="1"/>
            </p:cNvPicPr>
            <p:nvPr/>
          </p:nvPicPr>
          <p:blipFill>
            <a:blip r:embed="rId1"/>
            <a:stretch>
              <a:fillRect/>
            </a:stretch>
          </p:blipFill>
          <p:spPr>
            <a:xfrm>
              <a:off x="2592" y="2544"/>
              <a:ext cx="108" cy="108"/>
            </a:xfrm>
            <a:prstGeom prst="rect">
              <a:avLst/>
            </a:prstGeom>
            <a:noFill/>
            <a:ln w="9525">
              <a:noFill/>
            </a:ln>
          </p:spPr>
        </p:pic>
        <p:pic>
          <p:nvPicPr>
            <p:cNvPr id="25631" name="Picture 21" descr="Variados283"/>
            <p:cNvPicPr>
              <a:picLocks noChangeAspect="1"/>
            </p:cNvPicPr>
            <p:nvPr/>
          </p:nvPicPr>
          <p:blipFill>
            <a:blip r:embed="rId1"/>
            <a:stretch>
              <a:fillRect/>
            </a:stretch>
          </p:blipFill>
          <p:spPr>
            <a:xfrm>
              <a:off x="2580" y="2928"/>
              <a:ext cx="108" cy="108"/>
            </a:xfrm>
            <a:prstGeom prst="rect">
              <a:avLst/>
            </a:prstGeom>
            <a:noFill/>
            <a:ln w="9525">
              <a:noFill/>
            </a:ln>
          </p:spPr>
        </p:pic>
        <p:pic>
          <p:nvPicPr>
            <p:cNvPr id="25632" name="Picture 22" descr="Variados283"/>
            <p:cNvPicPr>
              <a:picLocks noChangeAspect="1"/>
            </p:cNvPicPr>
            <p:nvPr/>
          </p:nvPicPr>
          <p:blipFill>
            <a:blip r:embed="rId1"/>
            <a:stretch>
              <a:fillRect/>
            </a:stretch>
          </p:blipFill>
          <p:spPr>
            <a:xfrm>
              <a:off x="2580" y="3264"/>
              <a:ext cx="108" cy="108"/>
            </a:xfrm>
            <a:prstGeom prst="rect">
              <a:avLst/>
            </a:prstGeom>
            <a:noFill/>
            <a:ln w="9525">
              <a:noFill/>
            </a:ln>
          </p:spPr>
        </p:pic>
        <p:pic>
          <p:nvPicPr>
            <p:cNvPr id="25633" name="Picture 23" descr="Variados283"/>
            <p:cNvPicPr>
              <a:picLocks noChangeAspect="1"/>
            </p:cNvPicPr>
            <p:nvPr/>
          </p:nvPicPr>
          <p:blipFill>
            <a:blip r:embed="rId1"/>
            <a:stretch>
              <a:fillRect/>
            </a:stretch>
          </p:blipFill>
          <p:spPr>
            <a:xfrm>
              <a:off x="2580" y="3600"/>
              <a:ext cx="108" cy="108"/>
            </a:xfrm>
            <a:prstGeom prst="rect">
              <a:avLst/>
            </a:prstGeom>
            <a:noFill/>
            <a:ln w="9525">
              <a:noFill/>
            </a:ln>
          </p:spPr>
        </p:pic>
        <p:pic>
          <p:nvPicPr>
            <p:cNvPr id="25634" name="Picture 24" descr="Variados283"/>
            <p:cNvPicPr>
              <a:picLocks noChangeAspect="1"/>
            </p:cNvPicPr>
            <p:nvPr/>
          </p:nvPicPr>
          <p:blipFill>
            <a:blip r:embed="rId1"/>
            <a:stretch>
              <a:fillRect/>
            </a:stretch>
          </p:blipFill>
          <p:spPr>
            <a:xfrm>
              <a:off x="2580" y="3936"/>
              <a:ext cx="108" cy="108"/>
            </a:xfrm>
            <a:prstGeom prst="rect">
              <a:avLst/>
            </a:prstGeom>
            <a:noFill/>
            <a:ln w="9525">
              <a:noFill/>
            </a:ln>
          </p:spPr>
        </p:pic>
      </p:grpSp>
      <p:grpSp>
        <p:nvGrpSpPr>
          <p:cNvPr id="25606" name="Group 26"/>
          <p:cNvGrpSpPr/>
          <p:nvPr/>
        </p:nvGrpSpPr>
        <p:grpSpPr>
          <a:xfrm>
            <a:off x="5486400" y="1371600"/>
            <a:ext cx="190500" cy="3443288"/>
            <a:chOff x="2580" y="1152"/>
            <a:chExt cx="120" cy="2892"/>
          </a:xfrm>
        </p:grpSpPr>
        <p:pic>
          <p:nvPicPr>
            <p:cNvPr id="25617" name="Picture 27" descr="Variados283"/>
            <p:cNvPicPr>
              <a:picLocks noChangeAspect="1"/>
            </p:cNvPicPr>
            <p:nvPr/>
          </p:nvPicPr>
          <p:blipFill>
            <a:blip r:embed="rId1"/>
            <a:stretch>
              <a:fillRect/>
            </a:stretch>
          </p:blipFill>
          <p:spPr>
            <a:xfrm>
              <a:off x="2592" y="1152"/>
              <a:ext cx="108" cy="108"/>
            </a:xfrm>
            <a:prstGeom prst="rect">
              <a:avLst/>
            </a:prstGeom>
            <a:noFill/>
            <a:ln w="9525">
              <a:noFill/>
            </a:ln>
          </p:spPr>
        </p:pic>
        <p:pic>
          <p:nvPicPr>
            <p:cNvPr id="25618" name="Picture 28" descr="Variados283"/>
            <p:cNvPicPr>
              <a:picLocks noChangeAspect="1"/>
            </p:cNvPicPr>
            <p:nvPr/>
          </p:nvPicPr>
          <p:blipFill>
            <a:blip r:embed="rId1"/>
            <a:stretch>
              <a:fillRect/>
            </a:stretch>
          </p:blipFill>
          <p:spPr>
            <a:xfrm>
              <a:off x="2592" y="1536"/>
              <a:ext cx="108" cy="108"/>
            </a:xfrm>
            <a:prstGeom prst="rect">
              <a:avLst/>
            </a:prstGeom>
            <a:noFill/>
            <a:ln w="9525">
              <a:noFill/>
            </a:ln>
          </p:spPr>
        </p:pic>
        <p:pic>
          <p:nvPicPr>
            <p:cNvPr id="25619" name="Picture 29" descr="Variados283"/>
            <p:cNvPicPr>
              <a:picLocks noChangeAspect="1"/>
            </p:cNvPicPr>
            <p:nvPr/>
          </p:nvPicPr>
          <p:blipFill>
            <a:blip r:embed="rId1"/>
            <a:stretch>
              <a:fillRect/>
            </a:stretch>
          </p:blipFill>
          <p:spPr>
            <a:xfrm>
              <a:off x="2592" y="1872"/>
              <a:ext cx="108" cy="108"/>
            </a:xfrm>
            <a:prstGeom prst="rect">
              <a:avLst/>
            </a:prstGeom>
            <a:noFill/>
            <a:ln w="9525">
              <a:noFill/>
            </a:ln>
          </p:spPr>
        </p:pic>
        <p:pic>
          <p:nvPicPr>
            <p:cNvPr id="25620" name="Picture 30" descr="Variados283"/>
            <p:cNvPicPr>
              <a:picLocks noChangeAspect="1"/>
            </p:cNvPicPr>
            <p:nvPr/>
          </p:nvPicPr>
          <p:blipFill>
            <a:blip r:embed="rId1"/>
            <a:stretch>
              <a:fillRect/>
            </a:stretch>
          </p:blipFill>
          <p:spPr>
            <a:xfrm>
              <a:off x="2592" y="2208"/>
              <a:ext cx="108" cy="108"/>
            </a:xfrm>
            <a:prstGeom prst="rect">
              <a:avLst/>
            </a:prstGeom>
            <a:noFill/>
            <a:ln w="9525">
              <a:noFill/>
            </a:ln>
          </p:spPr>
        </p:pic>
        <p:pic>
          <p:nvPicPr>
            <p:cNvPr id="25621" name="Picture 31" descr="Variados283"/>
            <p:cNvPicPr>
              <a:picLocks noChangeAspect="1"/>
            </p:cNvPicPr>
            <p:nvPr/>
          </p:nvPicPr>
          <p:blipFill>
            <a:blip r:embed="rId1"/>
            <a:stretch>
              <a:fillRect/>
            </a:stretch>
          </p:blipFill>
          <p:spPr>
            <a:xfrm>
              <a:off x="2592" y="2544"/>
              <a:ext cx="108" cy="108"/>
            </a:xfrm>
            <a:prstGeom prst="rect">
              <a:avLst/>
            </a:prstGeom>
            <a:noFill/>
            <a:ln w="9525">
              <a:noFill/>
            </a:ln>
          </p:spPr>
        </p:pic>
        <p:pic>
          <p:nvPicPr>
            <p:cNvPr id="25622" name="Picture 32" descr="Variados283"/>
            <p:cNvPicPr>
              <a:picLocks noChangeAspect="1"/>
            </p:cNvPicPr>
            <p:nvPr/>
          </p:nvPicPr>
          <p:blipFill>
            <a:blip r:embed="rId1"/>
            <a:stretch>
              <a:fillRect/>
            </a:stretch>
          </p:blipFill>
          <p:spPr>
            <a:xfrm>
              <a:off x="2580" y="2928"/>
              <a:ext cx="108" cy="108"/>
            </a:xfrm>
            <a:prstGeom prst="rect">
              <a:avLst/>
            </a:prstGeom>
            <a:noFill/>
            <a:ln w="9525">
              <a:noFill/>
            </a:ln>
          </p:spPr>
        </p:pic>
        <p:pic>
          <p:nvPicPr>
            <p:cNvPr id="25623" name="Picture 33" descr="Variados283"/>
            <p:cNvPicPr>
              <a:picLocks noChangeAspect="1"/>
            </p:cNvPicPr>
            <p:nvPr/>
          </p:nvPicPr>
          <p:blipFill>
            <a:blip r:embed="rId1"/>
            <a:stretch>
              <a:fillRect/>
            </a:stretch>
          </p:blipFill>
          <p:spPr>
            <a:xfrm>
              <a:off x="2580" y="3264"/>
              <a:ext cx="108" cy="108"/>
            </a:xfrm>
            <a:prstGeom prst="rect">
              <a:avLst/>
            </a:prstGeom>
            <a:noFill/>
            <a:ln w="9525">
              <a:noFill/>
            </a:ln>
          </p:spPr>
        </p:pic>
        <p:pic>
          <p:nvPicPr>
            <p:cNvPr id="25624" name="Picture 34" descr="Variados283"/>
            <p:cNvPicPr>
              <a:picLocks noChangeAspect="1"/>
            </p:cNvPicPr>
            <p:nvPr/>
          </p:nvPicPr>
          <p:blipFill>
            <a:blip r:embed="rId1"/>
            <a:stretch>
              <a:fillRect/>
            </a:stretch>
          </p:blipFill>
          <p:spPr>
            <a:xfrm>
              <a:off x="2580" y="3600"/>
              <a:ext cx="108" cy="108"/>
            </a:xfrm>
            <a:prstGeom prst="rect">
              <a:avLst/>
            </a:prstGeom>
            <a:noFill/>
            <a:ln w="9525">
              <a:noFill/>
            </a:ln>
          </p:spPr>
        </p:pic>
        <p:pic>
          <p:nvPicPr>
            <p:cNvPr id="25625" name="Picture 35" descr="Variados283"/>
            <p:cNvPicPr>
              <a:picLocks noChangeAspect="1"/>
            </p:cNvPicPr>
            <p:nvPr/>
          </p:nvPicPr>
          <p:blipFill>
            <a:blip r:embed="rId1"/>
            <a:stretch>
              <a:fillRect/>
            </a:stretch>
          </p:blipFill>
          <p:spPr>
            <a:xfrm>
              <a:off x="2580" y="3936"/>
              <a:ext cx="108" cy="108"/>
            </a:xfrm>
            <a:prstGeom prst="rect">
              <a:avLst/>
            </a:prstGeom>
            <a:noFill/>
            <a:ln w="9525">
              <a:noFill/>
            </a:ln>
          </p:spPr>
        </p:pic>
      </p:grpSp>
      <p:sp>
        <p:nvSpPr>
          <p:cNvPr id="46116" name="Line 36"/>
          <p:cNvSpPr/>
          <p:nvPr/>
        </p:nvSpPr>
        <p:spPr>
          <a:xfrm>
            <a:off x="4267200" y="1428750"/>
            <a:ext cx="1219200" cy="838200"/>
          </a:xfrm>
          <a:prstGeom prst="line">
            <a:avLst/>
          </a:prstGeom>
          <a:ln w="76200" cap="flat" cmpd="sng">
            <a:solidFill>
              <a:srgbClr val="0000FF"/>
            </a:solidFill>
            <a:prstDash val="solid"/>
            <a:headEnd type="none" w="med" len="med"/>
            <a:tailEnd type="none" w="med" len="med"/>
          </a:ln>
        </p:spPr>
      </p:sp>
      <p:sp>
        <p:nvSpPr>
          <p:cNvPr id="46117" name="Line 37"/>
          <p:cNvSpPr/>
          <p:nvPr/>
        </p:nvSpPr>
        <p:spPr>
          <a:xfrm flipV="1">
            <a:off x="4267200" y="1485900"/>
            <a:ext cx="1219200" cy="400050"/>
          </a:xfrm>
          <a:prstGeom prst="line">
            <a:avLst/>
          </a:prstGeom>
          <a:ln w="76200" cap="flat" cmpd="sng">
            <a:solidFill>
              <a:srgbClr val="0000FF"/>
            </a:solidFill>
            <a:prstDash val="solid"/>
            <a:headEnd type="none" w="med" len="med"/>
            <a:tailEnd type="none" w="med" len="med"/>
          </a:ln>
        </p:spPr>
      </p:sp>
      <p:sp>
        <p:nvSpPr>
          <p:cNvPr id="46118" name="Line 38"/>
          <p:cNvSpPr/>
          <p:nvPr/>
        </p:nvSpPr>
        <p:spPr>
          <a:xfrm flipV="1">
            <a:off x="4267200" y="1885950"/>
            <a:ext cx="1219200" cy="381000"/>
          </a:xfrm>
          <a:prstGeom prst="line">
            <a:avLst/>
          </a:prstGeom>
          <a:ln w="76200" cap="flat" cmpd="sng">
            <a:solidFill>
              <a:srgbClr val="0000FF"/>
            </a:solidFill>
            <a:prstDash val="solid"/>
            <a:headEnd type="none" w="med" len="med"/>
            <a:tailEnd type="none" w="med" len="med"/>
          </a:ln>
        </p:spPr>
      </p:sp>
      <p:sp>
        <p:nvSpPr>
          <p:cNvPr id="46119" name="Line 39"/>
          <p:cNvSpPr/>
          <p:nvPr/>
        </p:nvSpPr>
        <p:spPr>
          <a:xfrm>
            <a:off x="4343400" y="2686050"/>
            <a:ext cx="1143000" cy="857250"/>
          </a:xfrm>
          <a:prstGeom prst="line">
            <a:avLst/>
          </a:prstGeom>
          <a:ln w="76200" cap="flat" cmpd="sng">
            <a:solidFill>
              <a:srgbClr val="0000FF"/>
            </a:solidFill>
            <a:prstDash val="solid"/>
            <a:headEnd type="none" w="med" len="med"/>
            <a:tailEnd type="none" w="med" len="med"/>
          </a:ln>
        </p:spPr>
      </p:sp>
      <p:sp>
        <p:nvSpPr>
          <p:cNvPr id="46120" name="Line 40"/>
          <p:cNvSpPr/>
          <p:nvPr/>
        </p:nvSpPr>
        <p:spPr>
          <a:xfrm flipV="1">
            <a:off x="4267200" y="2647950"/>
            <a:ext cx="1295400" cy="381000"/>
          </a:xfrm>
          <a:prstGeom prst="line">
            <a:avLst/>
          </a:prstGeom>
          <a:ln w="76200" cap="flat" cmpd="sng">
            <a:solidFill>
              <a:srgbClr val="0000FF"/>
            </a:solidFill>
            <a:prstDash val="solid"/>
            <a:headEnd type="none" w="med" len="med"/>
            <a:tailEnd type="none" w="med" len="med"/>
          </a:ln>
        </p:spPr>
      </p:sp>
      <p:sp>
        <p:nvSpPr>
          <p:cNvPr id="46121" name="Line 41"/>
          <p:cNvSpPr/>
          <p:nvPr/>
        </p:nvSpPr>
        <p:spPr>
          <a:xfrm flipV="1">
            <a:off x="4191000" y="3105150"/>
            <a:ext cx="1295400" cy="457200"/>
          </a:xfrm>
          <a:prstGeom prst="line">
            <a:avLst/>
          </a:prstGeom>
          <a:ln w="76200" cap="flat" cmpd="sng">
            <a:solidFill>
              <a:srgbClr val="0000FF"/>
            </a:solidFill>
            <a:prstDash val="solid"/>
            <a:headEnd type="none" w="med" len="med"/>
            <a:tailEnd type="none" w="med" len="med"/>
          </a:ln>
        </p:spPr>
      </p:sp>
      <p:sp>
        <p:nvSpPr>
          <p:cNvPr id="46122" name="Line 42"/>
          <p:cNvSpPr/>
          <p:nvPr/>
        </p:nvSpPr>
        <p:spPr>
          <a:xfrm>
            <a:off x="4267200" y="3943350"/>
            <a:ext cx="1219200" cy="742950"/>
          </a:xfrm>
          <a:prstGeom prst="line">
            <a:avLst/>
          </a:prstGeom>
          <a:ln w="76200" cap="flat" cmpd="sng">
            <a:solidFill>
              <a:srgbClr val="0000FF"/>
            </a:solidFill>
            <a:prstDash val="solid"/>
            <a:headEnd type="none" w="med" len="med"/>
            <a:tailEnd type="none" w="med" len="med"/>
          </a:ln>
        </p:spPr>
      </p:sp>
      <p:sp>
        <p:nvSpPr>
          <p:cNvPr id="46123" name="Line 43"/>
          <p:cNvSpPr/>
          <p:nvPr/>
        </p:nvSpPr>
        <p:spPr>
          <a:xfrm flipV="1">
            <a:off x="4267200" y="4000500"/>
            <a:ext cx="1219200" cy="342900"/>
          </a:xfrm>
          <a:prstGeom prst="line">
            <a:avLst/>
          </a:prstGeom>
          <a:ln w="76200" cap="flat" cmpd="sng">
            <a:solidFill>
              <a:srgbClr val="0000FF"/>
            </a:solidFill>
            <a:prstDash val="solid"/>
            <a:headEnd type="none" w="med" len="med"/>
            <a:tailEnd type="none" w="med" len="med"/>
          </a:ln>
        </p:spPr>
      </p:sp>
      <p:sp>
        <p:nvSpPr>
          <p:cNvPr id="46124" name="Line 44"/>
          <p:cNvSpPr/>
          <p:nvPr/>
        </p:nvSpPr>
        <p:spPr>
          <a:xfrm flipV="1">
            <a:off x="4267200" y="4400550"/>
            <a:ext cx="1219200" cy="342900"/>
          </a:xfrm>
          <a:prstGeom prst="line">
            <a:avLst/>
          </a:prstGeom>
          <a:ln w="76200" cap="flat" cmpd="sng">
            <a:solidFill>
              <a:srgbClr val="0000FF"/>
            </a:solidFill>
            <a:prstDash val="solid"/>
            <a:headEnd type="none" w="med" len="med"/>
            <a:tailEnd type="none" w="med" len="med"/>
          </a:ln>
        </p:spPr>
      </p:sp>
      <p:pic>
        <p:nvPicPr>
          <p:cNvPr id="25616" name="Picture 45" descr="Variados284"/>
          <p:cNvPicPr>
            <a:picLocks noChangeAspect="1"/>
          </p:cNvPicPr>
          <p:nvPr/>
        </p:nvPicPr>
        <p:blipFill>
          <a:blip r:embed="rId2"/>
          <a:stretch>
            <a:fillRect/>
          </a:stretch>
        </p:blipFill>
        <p:spPr>
          <a:xfrm>
            <a:off x="7086600" y="1047750"/>
            <a:ext cx="514350" cy="7143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6092"/>
                                        </p:tgtEl>
                                        <p:attrNameLst>
                                          <p:attrName>style.visibility</p:attrName>
                                        </p:attrNameLst>
                                      </p:cBhvr>
                                      <p:to>
                                        <p:strVal val="visible"/>
                                      </p:to>
                                    </p:set>
                                    <p:anim calcmode="discrete" valueType="clr">
                                      <p:cBhvr override="childStyle">
                                        <p:cTn id="7" dur="80"/>
                                        <p:tgtEl>
                                          <p:spTgt spid="460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92"/>
                                        </p:tgtEl>
                                        <p:attrNameLst>
                                          <p:attrName>fillcolor</p:attrName>
                                        </p:attrNameLst>
                                      </p:cBhvr>
                                      <p:tavLst>
                                        <p:tav tm="0">
                                          <p:val>
                                            <p:clrVal>
                                              <a:schemeClr val="accent2"/>
                                            </p:clrVal>
                                          </p:val>
                                        </p:tav>
                                        <p:tav tm="50000">
                                          <p:val>
                                            <p:clrVal>
                                              <a:schemeClr val="hlink"/>
                                            </p:clrVal>
                                          </p:val>
                                        </p:tav>
                                      </p:tavLst>
                                    </p:anim>
                                    <p:set>
                                      <p:cBhvr>
                                        <p:cTn id="9" dur="80"/>
                                        <p:tgtEl>
                                          <p:spTgt spid="4609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6116"/>
                                        </p:tgtEl>
                                        <p:attrNameLst>
                                          <p:attrName>style.visibility</p:attrName>
                                        </p:attrNameLst>
                                      </p:cBhvr>
                                      <p:to>
                                        <p:strVal val="visible"/>
                                      </p:to>
                                    </p:set>
                                    <p:anim calcmode="lin" valueType="num">
                                      <p:cBhvr>
                                        <p:cTn id="14" dur="500" fill="hold"/>
                                        <p:tgtEl>
                                          <p:spTgt spid="46116"/>
                                        </p:tgtEl>
                                        <p:attrNameLst>
                                          <p:attrName>ppt_w</p:attrName>
                                        </p:attrNameLst>
                                      </p:cBhvr>
                                      <p:tavLst>
                                        <p:tav tm="0">
                                          <p:val>
                                            <p:fltVal val="0.000000"/>
                                          </p:val>
                                        </p:tav>
                                        <p:tav tm="100000">
                                          <p:val>
                                            <p:strVal val="#ppt_w"/>
                                          </p:val>
                                        </p:tav>
                                      </p:tavLst>
                                    </p:anim>
                                    <p:anim calcmode="lin" valueType="num">
                                      <p:cBhvr>
                                        <p:cTn id="15" dur="500" fill="hold"/>
                                        <p:tgtEl>
                                          <p:spTgt spid="46116"/>
                                        </p:tgtEl>
                                        <p:attrNameLst>
                                          <p:attrName>ppt_h</p:attrName>
                                        </p:attrNameLst>
                                      </p:cBhvr>
                                      <p:tavLst>
                                        <p:tav tm="0">
                                          <p:val>
                                            <p:fltVal val="0.000000"/>
                                          </p:val>
                                        </p:tav>
                                        <p:tav tm="100000">
                                          <p:val>
                                            <p:strVal val="#ppt_h"/>
                                          </p:val>
                                        </p:tav>
                                      </p:tavLst>
                                    </p:anim>
                                    <p:animEffect transition="in" filter="fade">
                                      <p:cBhvr>
                                        <p:cTn id="16" dur="500"/>
                                        <p:tgtEl>
                                          <p:spTgt spid="461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117"/>
                                        </p:tgtEl>
                                        <p:attrNameLst>
                                          <p:attrName>style.visibility</p:attrName>
                                        </p:attrNameLst>
                                      </p:cBhvr>
                                      <p:to>
                                        <p:strVal val="visible"/>
                                      </p:to>
                                    </p:set>
                                    <p:anim calcmode="lin" valueType="num">
                                      <p:cBhvr>
                                        <p:cTn id="21" dur="500" fill="hold"/>
                                        <p:tgtEl>
                                          <p:spTgt spid="46117"/>
                                        </p:tgtEl>
                                        <p:attrNameLst>
                                          <p:attrName>ppt_w</p:attrName>
                                        </p:attrNameLst>
                                      </p:cBhvr>
                                      <p:tavLst>
                                        <p:tav tm="0">
                                          <p:val>
                                            <p:fltVal val="0.000000"/>
                                          </p:val>
                                        </p:tav>
                                        <p:tav tm="100000">
                                          <p:val>
                                            <p:strVal val="#ppt_w"/>
                                          </p:val>
                                        </p:tav>
                                      </p:tavLst>
                                    </p:anim>
                                    <p:anim calcmode="lin" valueType="num">
                                      <p:cBhvr>
                                        <p:cTn id="22" dur="500" fill="hold"/>
                                        <p:tgtEl>
                                          <p:spTgt spid="46117"/>
                                        </p:tgtEl>
                                        <p:attrNameLst>
                                          <p:attrName>ppt_h</p:attrName>
                                        </p:attrNameLst>
                                      </p:cBhvr>
                                      <p:tavLst>
                                        <p:tav tm="0">
                                          <p:val>
                                            <p:fltVal val="0.000000"/>
                                          </p:val>
                                        </p:tav>
                                        <p:tav tm="100000">
                                          <p:val>
                                            <p:strVal val="#ppt_h"/>
                                          </p:val>
                                        </p:tav>
                                      </p:tavLst>
                                    </p:anim>
                                    <p:animEffect transition="in" filter="fade">
                                      <p:cBhvr>
                                        <p:cTn id="23" dur="500"/>
                                        <p:tgtEl>
                                          <p:spTgt spid="461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118"/>
                                        </p:tgtEl>
                                        <p:attrNameLst>
                                          <p:attrName>style.visibility</p:attrName>
                                        </p:attrNameLst>
                                      </p:cBhvr>
                                      <p:to>
                                        <p:strVal val="visible"/>
                                      </p:to>
                                    </p:set>
                                    <p:anim calcmode="lin" valueType="num">
                                      <p:cBhvr>
                                        <p:cTn id="28" dur="500" fill="hold"/>
                                        <p:tgtEl>
                                          <p:spTgt spid="46118"/>
                                        </p:tgtEl>
                                        <p:attrNameLst>
                                          <p:attrName>ppt_w</p:attrName>
                                        </p:attrNameLst>
                                      </p:cBhvr>
                                      <p:tavLst>
                                        <p:tav tm="0">
                                          <p:val>
                                            <p:fltVal val="0.000000"/>
                                          </p:val>
                                        </p:tav>
                                        <p:tav tm="100000">
                                          <p:val>
                                            <p:strVal val="#ppt_w"/>
                                          </p:val>
                                        </p:tav>
                                      </p:tavLst>
                                    </p:anim>
                                    <p:anim calcmode="lin" valueType="num">
                                      <p:cBhvr>
                                        <p:cTn id="29" dur="500" fill="hold"/>
                                        <p:tgtEl>
                                          <p:spTgt spid="46118"/>
                                        </p:tgtEl>
                                        <p:attrNameLst>
                                          <p:attrName>ppt_h</p:attrName>
                                        </p:attrNameLst>
                                      </p:cBhvr>
                                      <p:tavLst>
                                        <p:tav tm="0">
                                          <p:val>
                                            <p:fltVal val="0.000000"/>
                                          </p:val>
                                        </p:tav>
                                        <p:tav tm="100000">
                                          <p:val>
                                            <p:strVal val="#ppt_h"/>
                                          </p:val>
                                        </p:tav>
                                      </p:tavLst>
                                    </p:anim>
                                    <p:animEffect transition="in" filter="fade">
                                      <p:cBhvr>
                                        <p:cTn id="30" dur="500"/>
                                        <p:tgtEl>
                                          <p:spTgt spid="461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6119"/>
                                        </p:tgtEl>
                                        <p:attrNameLst>
                                          <p:attrName>style.visibility</p:attrName>
                                        </p:attrNameLst>
                                      </p:cBhvr>
                                      <p:to>
                                        <p:strVal val="visible"/>
                                      </p:to>
                                    </p:set>
                                    <p:anim calcmode="lin" valueType="num">
                                      <p:cBhvr>
                                        <p:cTn id="35" dur="500" fill="hold"/>
                                        <p:tgtEl>
                                          <p:spTgt spid="46119"/>
                                        </p:tgtEl>
                                        <p:attrNameLst>
                                          <p:attrName>ppt_w</p:attrName>
                                        </p:attrNameLst>
                                      </p:cBhvr>
                                      <p:tavLst>
                                        <p:tav tm="0">
                                          <p:val>
                                            <p:fltVal val="0.000000"/>
                                          </p:val>
                                        </p:tav>
                                        <p:tav tm="100000">
                                          <p:val>
                                            <p:strVal val="#ppt_w"/>
                                          </p:val>
                                        </p:tav>
                                      </p:tavLst>
                                    </p:anim>
                                    <p:anim calcmode="lin" valueType="num">
                                      <p:cBhvr>
                                        <p:cTn id="36" dur="500" fill="hold"/>
                                        <p:tgtEl>
                                          <p:spTgt spid="46119"/>
                                        </p:tgtEl>
                                        <p:attrNameLst>
                                          <p:attrName>ppt_h</p:attrName>
                                        </p:attrNameLst>
                                      </p:cBhvr>
                                      <p:tavLst>
                                        <p:tav tm="0">
                                          <p:val>
                                            <p:fltVal val="0.000000"/>
                                          </p:val>
                                        </p:tav>
                                        <p:tav tm="100000">
                                          <p:val>
                                            <p:strVal val="#ppt_h"/>
                                          </p:val>
                                        </p:tav>
                                      </p:tavLst>
                                    </p:anim>
                                    <p:animEffect transition="in" filter="fade">
                                      <p:cBhvr>
                                        <p:cTn id="37" dur="500"/>
                                        <p:tgtEl>
                                          <p:spTgt spid="461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6120"/>
                                        </p:tgtEl>
                                        <p:attrNameLst>
                                          <p:attrName>style.visibility</p:attrName>
                                        </p:attrNameLst>
                                      </p:cBhvr>
                                      <p:to>
                                        <p:strVal val="visible"/>
                                      </p:to>
                                    </p:set>
                                    <p:anim calcmode="lin" valueType="num">
                                      <p:cBhvr>
                                        <p:cTn id="42" dur="500" fill="hold"/>
                                        <p:tgtEl>
                                          <p:spTgt spid="46120"/>
                                        </p:tgtEl>
                                        <p:attrNameLst>
                                          <p:attrName>ppt_w</p:attrName>
                                        </p:attrNameLst>
                                      </p:cBhvr>
                                      <p:tavLst>
                                        <p:tav tm="0">
                                          <p:val>
                                            <p:fltVal val="0.000000"/>
                                          </p:val>
                                        </p:tav>
                                        <p:tav tm="100000">
                                          <p:val>
                                            <p:strVal val="#ppt_w"/>
                                          </p:val>
                                        </p:tav>
                                      </p:tavLst>
                                    </p:anim>
                                    <p:anim calcmode="lin" valueType="num">
                                      <p:cBhvr>
                                        <p:cTn id="43" dur="500" fill="hold"/>
                                        <p:tgtEl>
                                          <p:spTgt spid="46120"/>
                                        </p:tgtEl>
                                        <p:attrNameLst>
                                          <p:attrName>ppt_h</p:attrName>
                                        </p:attrNameLst>
                                      </p:cBhvr>
                                      <p:tavLst>
                                        <p:tav tm="0">
                                          <p:val>
                                            <p:fltVal val="0.000000"/>
                                          </p:val>
                                        </p:tav>
                                        <p:tav tm="100000">
                                          <p:val>
                                            <p:strVal val="#ppt_h"/>
                                          </p:val>
                                        </p:tav>
                                      </p:tavLst>
                                    </p:anim>
                                    <p:animEffect transition="in" filter="fade">
                                      <p:cBhvr>
                                        <p:cTn id="44" dur="500"/>
                                        <p:tgtEl>
                                          <p:spTgt spid="461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121"/>
                                        </p:tgtEl>
                                        <p:attrNameLst>
                                          <p:attrName>style.visibility</p:attrName>
                                        </p:attrNameLst>
                                      </p:cBhvr>
                                      <p:to>
                                        <p:strVal val="visible"/>
                                      </p:to>
                                    </p:set>
                                    <p:anim calcmode="lin" valueType="num">
                                      <p:cBhvr>
                                        <p:cTn id="49" dur="500" fill="hold"/>
                                        <p:tgtEl>
                                          <p:spTgt spid="46121"/>
                                        </p:tgtEl>
                                        <p:attrNameLst>
                                          <p:attrName>ppt_w</p:attrName>
                                        </p:attrNameLst>
                                      </p:cBhvr>
                                      <p:tavLst>
                                        <p:tav tm="0">
                                          <p:val>
                                            <p:fltVal val="0.000000"/>
                                          </p:val>
                                        </p:tav>
                                        <p:tav tm="100000">
                                          <p:val>
                                            <p:strVal val="#ppt_w"/>
                                          </p:val>
                                        </p:tav>
                                      </p:tavLst>
                                    </p:anim>
                                    <p:anim calcmode="lin" valueType="num">
                                      <p:cBhvr>
                                        <p:cTn id="50" dur="500" fill="hold"/>
                                        <p:tgtEl>
                                          <p:spTgt spid="46121"/>
                                        </p:tgtEl>
                                        <p:attrNameLst>
                                          <p:attrName>ppt_h</p:attrName>
                                        </p:attrNameLst>
                                      </p:cBhvr>
                                      <p:tavLst>
                                        <p:tav tm="0">
                                          <p:val>
                                            <p:fltVal val="0.000000"/>
                                          </p:val>
                                        </p:tav>
                                        <p:tav tm="100000">
                                          <p:val>
                                            <p:strVal val="#ppt_h"/>
                                          </p:val>
                                        </p:tav>
                                      </p:tavLst>
                                    </p:anim>
                                    <p:animEffect transition="in" filter="fade">
                                      <p:cBhvr>
                                        <p:cTn id="51" dur="500"/>
                                        <p:tgtEl>
                                          <p:spTgt spid="461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6122"/>
                                        </p:tgtEl>
                                        <p:attrNameLst>
                                          <p:attrName>style.visibility</p:attrName>
                                        </p:attrNameLst>
                                      </p:cBhvr>
                                      <p:to>
                                        <p:strVal val="visible"/>
                                      </p:to>
                                    </p:set>
                                    <p:anim calcmode="lin" valueType="num">
                                      <p:cBhvr>
                                        <p:cTn id="56" dur="500" fill="hold"/>
                                        <p:tgtEl>
                                          <p:spTgt spid="46122"/>
                                        </p:tgtEl>
                                        <p:attrNameLst>
                                          <p:attrName>ppt_w</p:attrName>
                                        </p:attrNameLst>
                                      </p:cBhvr>
                                      <p:tavLst>
                                        <p:tav tm="0">
                                          <p:val>
                                            <p:fltVal val="0.000000"/>
                                          </p:val>
                                        </p:tav>
                                        <p:tav tm="100000">
                                          <p:val>
                                            <p:strVal val="#ppt_w"/>
                                          </p:val>
                                        </p:tav>
                                      </p:tavLst>
                                    </p:anim>
                                    <p:anim calcmode="lin" valueType="num">
                                      <p:cBhvr>
                                        <p:cTn id="57" dur="500" fill="hold"/>
                                        <p:tgtEl>
                                          <p:spTgt spid="46122"/>
                                        </p:tgtEl>
                                        <p:attrNameLst>
                                          <p:attrName>ppt_h</p:attrName>
                                        </p:attrNameLst>
                                      </p:cBhvr>
                                      <p:tavLst>
                                        <p:tav tm="0">
                                          <p:val>
                                            <p:fltVal val="0.000000"/>
                                          </p:val>
                                        </p:tav>
                                        <p:tav tm="100000">
                                          <p:val>
                                            <p:strVal val="#ppt_h"/>
                                          </p:val>
                                        </p:tav>
                                      </p:tavLst>
                                    </p:anim>
                                    <p:animEffect transition="in" filter="fade">
                                      <p:cBhvr>
                                        <p:cTn id="58" dur="500"/>
                                        <p:tgtEl>
                                          <p:spTgt spid="4612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6123"/>
                                        </p:tgtEl>
                                        <p:attrNameLst>
                                          <p:attrName>style.visibility</p:attrName>
                                        </p:attrNameLst>
                                      </p:cBhvr>
                                      <p:to>
                                        <p:strVal val="visible"/>
                                      </p:to>
                                    </p:set>
                                    <p:anim calcmode="lin" valueType="num">
                                      <p:cBhvr>
                                        <p:cTn id="63" dur="500" fill="hold"/>
                                        <p:tgtEl>
                                          <p:spTgt spid="46123"/>
                                        </p:tgtEl>
                                        <p:attrNameLst>
                                          <p:attrName>ppt_w</p:attrName>
                                        </p:attrNameLst>
                                      </p:cBhvr>
                                      <p:tavLst>
                                        <p:tav tm="0">
                                          <p:val>
                                            <p:fltVal val="0.000000"/>
                                          </p:val>
                                        </p:tav>
                                        <p:tav tm="100000">
                                          <p:val>
                                            <p:strVal val="#ppt_w"/>
                                          </p:val>
                                        </p:tav>
                                      </p:tavLst>
                                    </p:anim>
                                    <p:anim calcmode="lin" valueType="num">
                                      <p:cBhvr>
                                        <p:cTn id="64" dur="500" fill="hold"/>
                                        <p:tgtEl>
                                          <p:spTgt spid="46123"/>
                                        </p:tgtEl>
                                        <p:attrNameLst>
                                          <p:attrName>ppt_h</p:attrName>
                                        </p:attrNameLst>
                                      </p:cBhvr>
                                      <p:tavLst>
                                        <p:tav tm="0">
                                          <p:val>
                                            <p:fltVal val="0.000000"/>
                                          </p:val>
                                        </p:tav>
                                        <p:tav tm="100000">
                                          <p:val>
                                            <p:strVal val="#ppt_h"/>
                                          </p:val>
                                        </p:tav>
                                      </p:tavLst>
                                    </p:anim>
                                    <p:animEffect transition="in" filter="fade">
                                      <p:cBhvr>
                                        <p:cTn id="65" dur="500"/>
                                        <p:tgtEl>
                                          <p:spTgt spid="4612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46124"/>
                                        </p:tgtEl>
                                        <p:attrNameLst>
                                          <p:attrName>style.visibility</p:attrName>
                                        </p:attrNameLst>
                                      </p:cBhvr>
                                      <p:to>
                                        <p:strVal val="visible"/>
                                      </p:to>
                                    </p:set>
                                    <p:anim calcmode="lin" valueType="num">
                                      <p:cBhvr>
                                        <p:cTn id="70" dur="500" fill="hold"/>
                                        <p:tgtEl>
                                          <p:spTgt spid="46124"/>
                                        </p:tgtEl>
                                        <p:attrNameLst>
                                          <p:attrName>ppt_w</p:attrName>
                                        </p:attrNameLst>
                                      </p:cBhvr>
                                      <p:tavLst>
                                        <p:tav tm="0">
                                          <p:val>
                                            <p:fltVal val="0.000000"/>
                                          </p:val>
                                        </p:tav>
                                        <p:tav tm="100000">
                                          <p:val>
                                            <p:strVal val="#ppt_w"/>
                                          </p:val>
                                        </p:tav>
                                      </p:tavLst>
                                    </p:anim>
                                    <p:anim calcmode="lin" valueType="num">
                                      <p:cBhvr>
                                        <p:cTn id="71" dur="500" fill="hold"/>
                                        <p:tgtEl>
                                          <p:spTgt spid="46124"/>
                                        </p:tgtEl>
                                        <p:attrNameLst>
                                          <p:attrName>ppt_h</p:attrName>
                                        </p:attrNameLst>
                                      </p:cBhvr>
                                      <p:tavLst>
                                        <p:tav tm="0">
                                          <p:val>
                                            <p:fltVal val="0.000000"/>
                                          </p:val>
                                        </p:tav>
                                        <p:tav tm="100000">
                                          <p:val>
                                            <p:strVal val="#ppt_h"/>
                                          </p:val>
                                        </p:tav>
                                      </p:tavLst>
                                    </p:anim>
                                    <p:animEffect transition="in" filter="fade">
                                      <p:cBhvr>
                                        <p:cTn id="72" dur="500"/>
                                        <p:tgtEl>
                                          <p:spTgt spid="46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64" name="Picture 4" descr="hai ba trung (2)"/>
          <p:cNvPicPr>
            <a:picLocks noChangeAspect="1"/>
          </p:cNvPicPr>
          <p:nvPr/>
        </p:nvPicPr>
        <p:blipFill>
          <a:blip r:embed="rId1"/>
          <a:stretch>
            <a:fillRect/>
          </a:stretch>
        </p:blipFill>
        <p:spPr>
          <a:xfrm>
            <a:off x="0" y="3175"/>
            <a:ext cx="4648200" cy="2454275"/>
          </a:xfrm>
          <a:prstGeom prst="rect">
            <a:avLst/>
          </a:prstGeom>
          <a:noFill/>
          <a:ln w="9525">
            <a:noFill/>
          </a:ln>
        </p:spPr>
      </p:pic>
      <p:pic>
        <p:nvPicPr>
          <p:cNvPr id="92165" name="Picture 5" descr="5105 ba trieu"/>
          <p:cNvPicPr>
            <a:picLocks noChangeAspect="1"/>
          </p:cNvPicPr>
          <p:nvPr/>
        </p:nvPicPr>
        <p:blipFill>
          <a:blip r:embed="rId2"/>
          <a:stretch>
            <a:fillRect/>
          </a:stretch>
        </p:blipFill>
        <p:spPr>
          <a:xfrm>
            <a:off x="4724400" y="0"/>
            <a:ext cx="4419600" cy="2457450"/>
          </a:xfrm>
          <a:prstGeom prst="rect">
            <a:avLst/>
          </a:prstGeom>
          <a:noFill/>
          <a:ln w="9525">
            <a:noFill/>
          </a:ln>
        </p:spPr>
      </p:pic>
      <p:pic>
        <p:nvPicPr>
          <p:cNvPr id="92166" name="Picture 6" descr="220px-DenPhungHung1"/>
          <p:cNvPicPr>
            <a:picLocks noChangeAspect="1"/>
          </p:cNvPicPr>
          <p:nvPr/>
        </p:nvPicPr>
        <p:blipFill>
          <a:blip r:embed="rId3"/>
          <a:stretch>
            <a:fillRect/>
          </a:stretch>
        </p:blipFill>
        <p:spPr>
          <a:xfrm>
            <a:off x="0" y="2857500"/>
            <a:ext cx="4495800" cy="2000250"/>
          </a:xfrm>
          <a:prstGeom prst="rect">
            <a:avLst/>
          </a:prstGeom>
          <a:noFill/>
          <a:ln w="9525">
            <a:noFill/>
          </a:ln>
        </p:spPr>
      </p:pic>
      <p:pic>
        <p:nvPicPr>
          <p:cNvPr id="92168" name="Picture 8" descr="khuc thua du(2)"/>
          <p:cNvPicPr>
            <a:picLocks noChangeAspect="1"/>
          </p:cNvPicPr>
          <p:nvPr/>
        </p:nvPicPr>
        <p:blipFill>
          <a:blip r:embed="rId4"/>
          <a:stretch>
            <a:fillRect/>
          </a:stretch>
        </p:blipFill>
        <p:spPr>
          <a:xfrm>
            <a:off x="4648200" y="2800350"/>
            <a:ext cx="4267200" cy="2000250"/>
          </a:xfrm>
          <a:prstGeom prst="rect">
            <a:avLst/>
          </a:prstGeom>
          <a:noFill/>
          <a:ln w="9525">
            <a:noFill/>
          </a:ln>
        </p:spPr>
      </p:pic>
      <p:sp>
        <p:nvSpPr>
          <p:cNvPr id="92169" name="Text Box 9"/>
          <p:cNvSpPr txBox="1"/>
          <p:nvPr/>
        </p:nvSpPr>
        <p:spPr>
          <a:xfrm>
            <a:off x="533400" y="2343150"/>
            <a:ext cx="36576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chemeClr val="hlink"/>
                </a:solidFill>
                <a:latin typeface="Times New Roman" panose="02020603050405020304" pitchFamily="18" charset="0"/>
              </a:rPr>
              <a:t>Đền thờ Hai Bà Trưng</a:t>
            </a:r>
            <a:endParaRPr lang="en-US" altLang="en-US" sz="2400" b="1" dirty="0">
              <a:solidFill>
                <a:schemeClr val="hlink"/>
              </a:solidFill>
              <a:latin typeface="Times New Roman" panose="02020603050405020304" pitchFamily="18" charset="0"/>
            </a:endParaRPr>
          </a:p>
        </p:txBody>
      </p:sp>
      <p:sp>
        <p:nvSpPr>
          <p:cNvPr id="92170" name="Text Box 10"/>
          <p:cNvSpPr txBox="1"/>
          <p:nvPr/>
        </p:nvSpPr>
        <p:spPr>
          <a:xfrm>
            <a:off x="5611813" y="2343150"/>
            <a:ext cx="3200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chemeClr val="hlink"/>
                </a:solidFill>
                <a:latin typeface="Times New Roman" panose="02020603050405020304" pitchFamily="18" charset="0"/>
              </a:rPr>
              <a:t>Đền thờ Bà Triệu</a:t>
            </a:r>
            <a:endParaRPr lang="en-US" altLang="en-US" sz="2400" b="1" dirty="0">
              <a:solidFill>
                <a:schemeClr val="hlink"/>
              </a:solidFill>
              <a:latin typeface="Times New Roman" panose="02020603050405020304" pitchFamily="18" charset="0"/>
            </a:endParaRPr>
          </a:p>
        </p:txBody>
      </p:sp>
      <p:sp>
        <p:nvSpPr>
          <p:cNvPr id="92171" name="Text Box 11"/>
          <p:cNvSpPr txBox="1"/>
          <p:nvPr/>
        </p:nvSpPr>
        <p:spPr>
          <a:xfrm>
            <a:off x="685800" y="4781550"/>
            <a:ext cx="32004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chemeClr val="hlink"/>
                </a:solidFill>
                <a:latin typeface="Times New Roman" panose="02020603050405020304" pitchFamily="18" charset="0"/>
              </a:rPr>
              <a:t>Đền thờ Phùng Hưng</a:t>
            </a:r>
            <a:endParaRPr lang="en-US" altLang="en-US" sz="2400" b="1" dirty="0">
              <a:solidFill>
                <a:schemeClr val="hlink"/>
              </a:solidFill>
              <a:latin typeface="Times New Roman" panose="02020603050405020304" pitchFamily="18" charset="0"/>
            </a:endParaRPr>
          </a:p>
        </p:txBody>
      </p:sp>
      <p:sp>
        <p:nvSpPr>
          <p:cNvPr id="92172" name="Text Box 12"/>
          <p:cNvSpPr txBox="1"/>
          <p:nvPr/>
        </p:nvSpPr>
        <p:spPr>
          <a:xfrm>
            <a:off x="5257800" y="4705350"/>
            <a:ext cx="37338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chemeClr val="hlink"/>
                </a:solidFill>
                <a:latin typeface="Times New Roman" panose="02020603050405020304" pitchFamily="18" charset="0"/>
              </a:rPr>
              <a:t>Đền thờ Khúc Thừa Dụ</a:t>
            </a:r>
            <a:endParaRPr lang="en-US" altLang="en-US" sz="2400" b="1" dirty="0">
              <a:solidFill>
                <a:schemeClr val="hlink"/>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diamond(in)">
                                      <p:cBhvr>
                                        <p:cTn id="7" dur="2000"/>
                                        <p:tgtEl>
                                          <p:spTgt spid="92164"/>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92169"/>
                                        </p:tgtEl>
                                        <p:attrNameLst>
                                          <p:attrName>style.visibility</p:attrName>
                                        </p:attrNameLst>
                                      </p:cBhvr>
                                      <p:to>
                                        <p:strVal val="visible"/>
                                      </p:to>
                                    </p:set>
                                    <p:animEffect transition="in" filter="blinds(horizontal)">
                                      <p:cBhvr>
                                        <p:cTn id="11" dur="500"/>
                                        <p:tgtEl>
                                          <p:spTgt spid="92169"/>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92165"/>
                                        </p:tgtEl>
                                        <p:attrNameLst>
                                          <p:attrName>style.visibility</p:attrName>
                                        </p:attrNameLst>
                                      </p:cBhvr>
                                      <p:to>
                                        <p:strVal val="visible"/>
                                      </p:to>
                                    </p:set>
                                    <p:animEffect transition="in" filter="wedge">
                                      <p:cBhvr>
                                        <p:cTn id="16" dur="2000"/>
                                        <p:tgtEl>
                                          <p:spTgt spid="92165"/>
                                        </p:tgtEl>
                                      </p:cBhvr>
                                    </p:animEffect>
                                  </p:childTnLst>
                                </p:cTn>
                              </p:par>
                            </p:childTnLst>
                          </p:cTn>
                        </p:par>
                        <p:par>
                          <p:cTn id="17" fill="hold">
                            <p:stCondLst>
                              <p:cond delay="2000"/>
                            </p:stCondLst>
                            <p:childTnLst>
                              <p:par>
                                <p:cTn id="18" presetID="3" presetClass="entr" presetSubtype="10" fill="hold" grpId="0" nodeType="afterEffect">
                                  <p:stCondLst>
                                    <p:cond delay="0"/>
                                  </p:stCondLst>
                                  <p:childTnLst>
                                    <p:set>
                                      <p:cBhvr>
                                        <p:cTn id="19" dur="1" fill="hold">
                                          <p:stCondLst>
                                            <p:cond delay="0"/>
                                          </p:stCondLst>
                                        </p:cTn>
                                        <p:tgtEl>
                                          <p:spTgt spid="92170"/>
                                        </p:tgtEl>
                                        <p:attrNameLst>
                                          <p:attrName>style.visibility</p:attrName>
                                        </p:attrNameLst>
                                      </p:cBhvr>
                                      <p:to>
                                        <p:strVal val="visible"/>
                                      </p:to>
                                    </p:set>
                                    <p:animEffect transition="in" filter="blinds(horizontal)">
                                      <p:cBhvr>
                                        <p:cTn id="20" dur="500"/>
                                        <p:tgtEl>
                                          <p:spTgt spid="92170"/>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92166"/>
                                        </p:tgtEl>
                                        <p:attrNameLst>
                                          <p:attrName>style.visibility</p:attrName>
                                        </p:attrNameLst>
                                      </p:cBhvr>
                                      <p:to>
                                        <p:strVal val="visible"/>
                                      </p:to>
                                    </p:set>
                                    <p:animEffect transition="in" filter="plus(in)">
                                      <p:cBhvr>
                                        <p:cTn id="25" dur="2000"/>
                                        <p:tgtEl>
                                          <p:spTgt spid="92166"/>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92171"/>
                                        </p:tgtEl>
                                        <p:attrNameLst>
                                          <p:attrName>style.visibility</p:attrName>
                                        </p:attrNameLst>
                                      </p:cBhvr>
                                      <p:to>
                                        <p:strVal val="visible"/>
                                      </p:to>
                                    </p:set>
                                    <p:animEffect transition="in" filter="blinds(horizontal)">
                                      <p:cBhvr>
                                        <p:cTn id="29" dur="500"/>
                                        <p:tgtEl>
                                          <p:spTgt spid="9217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92168"/>
                                        </p:tgtEl>
                                        <p:attrNameLst>
                                          <p:attrName>style.visibility</p:attrName>
                                        </p:attrNameLst>
                                      </p:cBhvr>
                                      <p:to>
                                        <p:strVal val="visible"/>
                                      </p:to>
                                    </p:set>
                                    <p:animEffect transition="in" filter="wheel(4)">
                                      <p:cBhvr>
                                        <p:cTn id="34" dur="2000"/>
                                        <p:tgtEl>
                                          <p:spTgt spid="92168"/>
                                        </p:tgtEl>
                                      </p:cBhvr>
                                    </p:animEffect>
                                  </p:childTnLst>
                                </p:cTn>
                              </p:par>
                            </p:childTnLst>
                          </p:cTn>
                        </p:par>
                        <p:par>
                          <p:cTn id="35" fill="hold">
                            <p:stCondLst>
                              <p:cond delay="2000"/>
                            </p:stCondLst>
                            <p:childTnLst>
                              <p:par>
                                <p:cTn id="36" presetID="4" presetClass="entr" presetSubtype="16" fill="hold" grpId="0" nodeType="afterEffect">
                                  <p:stCondLst>
                                    <p:cond delay="0"/>
                                  </p:stCondLst>
                                  <p:childTnLst>
                                    <p:set>
                                      <p:cBhvr>
                                        <p:cTn id="37" dur="1" fill="hold">
                                          <p:stCondLst>
                                            <p:cond delay="0"/>
                                          </p:stCondLst>
                                        </p:cTn>
                                        <p:tgtEl>
                                          <p:spTgt spid="92172"/>
                                        </p:tgtEl>
                                        <p:attrNameLst>
                                          <p:attrName>style.visibility</p:attrName>
                                        </p:attrNameLst>
                                      </p:cBhvr>
                                      <p:to>
                                        <p:strVal val="visible"/>
                                      </p:to>
                                    </p:set>
                                    <p:animEffect transition="in" filter="box(in)">
                                      <p:cBhvr>
                                        <p:cTn id="38" dur="500"/>
                                        <p:tgtEl>
                                          <p:spTgt spid="92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9" grpId="0"/>
      <p:bldP spid="92170" grpId="0"/>
      <p:bldP spid="92171" grpId="0"/>
      <p:bldP spid="921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3188" name="Picture 4" descr="dung dinh nghe(2)"/>
          <p:cNvPicPr>
            <a:picLocks noChangeAspect="1"/>
          </p:cNvPicPr>
          <p:nvPr/>
        </p:nvPicPr>
        <p:blipFill>
          <a:blip r:embed="rId1"/>
          <a:stretch>
            <a:fillRect/>
          </a:stretch>
        </p:blipFill>
        <p:spPr>
          <a:xfrm>
            <a:off x="0" y="0"/>
            <a:ext cx="4191000" cy="4457700"/>
          </a:xfrm>
          <a:prstGeom prst="rect">
            <a:avLst/>
          </a:prstGeom>
          <a:noFill/>
          <a:ln w="9525">
            <a:noFill/>
          </a:ln>
        </p:spPr>
      </p:pic>
      <p:pic>
        <p:nvPicPr>
          <p:cNvPr id="93189" name="Picture 5" descr="ngo quen 1 (2)"/>
          <p:cNvPicPr>
            <a:picLocks noChangeAspect="1"/>
          </p:cNvPicPr>
          <p:nvPr/>
        </p:nvPicPr>
        <p:blipFill>
          <a:blip r:embed="rId2"/>
          <a:stretch>
            <a:fillRect/>
          </a:stretch>
        </p:blipFill>
        <p:spPr>
          <a:xfrm>
            <a:off x="4191000" y="0"/>
            <a:ext cx="4953000" cy="4457700"/>
          </a:xfrm>
          <a:prstGeom prst="rect">
            <a:avLst/>
          </a:prstGeom>
          <a:noFill/>
          <a:ln w="9525">
            <a:noFill/>
          </a:ln>
        </p:spPr>
      </p:pic>
      <p:sp>
        <p:nvSpPr>
          <p:cNvPr id="93190" name="Text Box 6"/>
          <p:cNvSpPr txBox="1"/>
          <p:nvPr/>
        </p:nvSpPr>
        <p:spPr>
          <a:xfrm>
            <a:off x="228600" y="4572000"/>
            <a:ext cx="3810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2400" b="1" dirty="0">
                <a:solidFill>
                  <a:schemeClr val="hlink"/>
                </a:solidFill>
                <a:latin typeface="Times New Roman" panose="02020603050405020304" pitchFamily="18" charset="0"/>
              </a:rPr>
              <a:t>Đền thờ Dương Đình Nghệ</a:t>
            </a:r>
            <a:endParaRPr lang="en-US" altLang="en-US" sz="2400" b="1" dirty="0">
              <a:solidFill>
                <a:schemeClr val="hlink"/>
              </a:solidFill>
              <a:latin typeface="Times New Roman" panose="02020603050405020304" pitchFamily="18" charset="0"/>
            </a:endParaRPr>
          </a:p>
        </p:txBody>
      </p:sp>
      <p:sp>
        <p:nvSpPr>
          <p:cNvPr id="93191" name="Text Box 7"/>
          <p:cNvSpPr txBox="1"/>
          <p:nvPr/>
        </p:nvSpPr>
        <p:spPr>
          <a:xfrm>
            <a:off x="4800600" y="4629150"/>
            <a:ext cx="381000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50000"/>
              </a:spcBef>
              <a:buFontTx/>
              <a:buNone/>
            </a:pPr>
            <a:r>
              <a:rPr lang="en-US" altLang="en-US" sz="2400" b="1" dirty="0">
                <a:solidFill>
                  <a:schemeClr val="hlink"/>
                </a:solidFill>
                <a:latin typeface="Times New Roman" panose="02020603050405020304" pitchFamily="18" charset="0"/>
              </a:rPr>
              <a:t>Đền thờ Ngô Quyền</a:t>
            </a:r>
            <a:endParaRPr lang="en-US" altLang="en-US" sz="2400" b="1" dirty="0">
              <a:solidFill>
                <a:schemeClr val="hlink"/>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wheel(4)">
                                      <p:cBhvr>
                                        <p:cTn id="7" dur="2000"/>
                                        <p:tgtEl>
                                          <p:spTgt spid="93188"/>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93190"/>
                                        </p:tgtEl>
                                        <p:attrNameLst>
                                          <p:attrName>style.visibility</p:attrName>
                                        </p:attrNameLst>
                                      </p:cBhvr>
                                      <p:to>
                                        <p:strVal val="visible"/>
                                      </p:to>
                                    </p:set>
                                    <p:animEffect transition="in" filter="blinds(horizontal)">
                                      <p:cBhvr>
                                        <p:cTn id="11" dur="500"/>
                                        <p:tgtEl>
                                          <p:spTgt spid="93190"/>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93189"/>
                                        </p:tgtEl>
                                        <p:attrNameLst>
                                          <p:attrName>style.visibility</p:attrName>
                                        </p:attrNameLst>
                                      </p:cBhvr>
                                      <p:to>
                                        <p:strVal val="visible"/>
                                      </p:to>
                                    </p:set>
                                    <p:animEffect transition="in" filter="diamond(in)">
                                      <p:cBhvr>
                                        <p:cTn id="16" dur="2000"/>
                                        <p:tgtEl>
                                          <p:spTgt spid="93189"/>
                                        </p:tgtEl>
                                      </p:cBhvr>
                                    </p:animEffect>
                                  </p:childTnLst>
                                </p:cTn>
                              </p:par>
                            </p:childTnLst>
                          </p:cTn>
                        </p:par>
                        <p:par>
                          <p:cTn id="17" fill="hold">
                            <p:stCondLst>
                              <p:cond delay="2000"/>
                            </p:stCondLst>
                            <p:childTnLst>
                              <p:par>
                                <p:cTn id="18" presetID="3" presetClass="entr" presetSubtype="10" fill="hold" grpId="0" nodeType="afterEffect">
                                  <p:stCondLst>
                                    <p:cond delay="0"/>
                                  </p:stCondLst>
                                  <p:childTnLst>
                                    <p:set>
                                      <p:cBhvr>
                                        <p:cTn id="19" dur="1" fill="hold">
                                          <p:stCondLst>
                                            <p:cond delay="0"/>
                                          </p:stCondLst>
                                        </p:cTn>
                                        <p:tgtEl>
                                          <p:spTgt spid="93191"/>
                                        </p:tgtEl>
                                        <p:attrNameLst>
                                          <p:attrName>style.visibility</p:attrName>
                                        </p:attrNameLst>
                                      </p:cBhvr>
                                      <p:to>
                                        <p:strVal val="visible"/>
                                      </p:to>
                                    </p:set>
                                    <p:animEffect transition="in" filter="blinds(horizontal)">
                                      <p:cBhvr>
                                        <p:cTn id="20" dur="500"/>
                                        <p:tgtEl>
                                          <p:spTgt spid="93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p:bldP spid="931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a:stretch>
            <a:fillRect/>
          </a:stretch>
        </p:blipFill>
        <p:spPr>
          <a:xfrm>
            <a:off x="3171986" y="166552"/>
            <a:ext cx="2512680" cy="1513108"/>
          </a:xfrm>
          <a:prstGeom prst="rect">
            <a:avLst/>
          </a:prstGeom>
        </p:spPr>
      </p:pic>
      <p:pic>
        <p:nvPicPr>
          <p:cNvPr id="17" name="图片 16"/>
          <p:cNvPicPr>
            <a:picLocks noChangeAspect="1"/>
          </p:cNvPicPr>
          <p:nvPr/>
        </p:nvPicPr>
        <p:blipFill>
          <a:blip r:embed="rId2" cstate="screen"/>
          <a:stretch>
            <a:fillRect/>
          </a:stretch>
        </p:blipFill>
        <p:spPr>
          <a:xfrm rot="16200000">
            <a:off x="2807090" y="-1920881"/>
            <a:ext cx="3428678" cy="8427954"/>
          </a:xfrm>
          <a:prstGeom prst="rect">
            <a:avLst/>
          </a:prstGeom>
        </p:spPr>
      </p:pic>
      <p:sp>
        <p:nvSpPr>
          <p:cNvPr id="2" name="文本框 1"/>
          <p:cNvSpPr txBox="1"/>
          <p:nvPr/>
        </p:nvSpPr>
        <p:spPr>
          <a:xfrm>
            <a:off x="3629803" y="1088332"/>
            <a:ext cx="1257935" cy="46037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smtClean="0">
                <a:ln>
                  <a:noFill/>
                </a:ln>
                <a:solidFill>
                  <a:srgbClr val="FF2D4E"/>
                </a:solidFill>
                <a:effectLst/>
                <a:uLnTx/>
                <a:uFillTx/>
                <a:latin typeface="Times New Roman" panose="02020603050405020304" pitchFamily="18" charset="0"/>
                <a:ea typeface="汉仪乐喵体W" panose="00020600040101010101" pitchFamily="18" charset="-122"/>
                <a:cs typeface="Times New Roman" panose="02020603050405020304" pitchFamily="18" charset="0"/>
              </a:rPr>
              <a:t>Ghi nhớ</a:t>
            </a:r>
            <a:endParaRPr kumimoji="0" lang="zh-CN" altLang="en-US" sz="2400" b="1" i="0" u="none" strike="noStrike" kern="1200" cap="none" spc="0" normalizeH="0" baseline="0" noProof="0" dirty="0">
              <a:ln>
                <a:noFill/>
              </a:ln>
              <a:solidFill>
                <a:srgbClr val="FF2D4E"/>
              </a:solidFill>
              <a:effectLst/>
              <a:uLnTx/>
              <a:uFillTx/>
              <a:latin typeface="Times New Roman" panose="02020603050405020304" pitchFamily="18" charset="0"/>
              <a:ea typeface="汉仪乐喵体W" panose="00020600040101010101" pitchFamily="18" charset="-122"/>
              <a:cs typeface="Times New Roman" panose="02020603050405020304" pitchFamily="18" charset="0"/>
            </a:endParaRPr>
          </a:p>
        </p:txBody>
      </p:sp>
      <p:pic>
        <p:nvPicPr>
          <p:cNvPr id="7" name="图片 6"/>
          <p:cNvPicPr>
            <a:picLocks noChangeAspect="1"/>
          </p:cNvPicPr>
          <p:nvPr/>
        </p:nvPicPr>
        <p:blipFill rotWithShape="1">
          <a:blip r:embed="rId3" cstate="screen"/>
          <a:srcRect/>
          <a:stretch>
            <a:fillRect/>
          </a:stretch>
        </p:blipFill>
        <p:spPr>
          <a:xfrm>
            <a:off x="0" y="3966882"/>
            <a:ext cx="9144000" cy="1176618"/>
          </a:xfrm>
          <a:prstGeom prst="rect">
            <a:avLst/>
          </a:prstGeom>
        </p:spPr>
      </p:pic>
      <p:pic>
        <p:nvPicPr>
          <p:cNvPr id="10" name="图片 9"/>
          <p:cNvPicPr>
            <a:picLocks noChangeAspect="1"/>
          </p:cNvPicPr>
          <p:nvPr/>
        </p:nvPicPr>
        <p:blipFill rotWithShape="1">
          <a:blip r:embed="rId4" cstate="screen"/>
          <a:srcRect/>
          <a:stretch>
            <a:fillRect/>
          </a:stretch>
        </p:blipFill>
        <p:spPr>
          <a:xfrm>
            <a:off x="239645" y="2904841"/>
            <a:ext cx="2400300" cy="2279276"/>
          </a:xfrm>
          <a:prstGeom prst="rect">
            <a:avLst/>
          </a:prstGeom>
        </p:spPr>
      </p:pic>
      <p:pic>
        <p:nvPicPr>
          <p:cNvPr id="11" name="图片 10"/>
          <p:cNvPicPr>
            <a:picLocks noChangeAspect="1"/>
          </p:cNvPicPr>
          <p:nvPr/>
        </p:nvPicPr>
        <p:blipFill rotWithShape="1">
          <a:blip r:embed="rId5" cstate="screen"/>
          <a:srcRect/>
          <a:stretch>
            <a:fillRect/>
          </a:stretch>
        </p:blipFill>
        <p:spPr>
          <a:xfrm>
            <a:off x="7054874" y="2424881"/>
            <a:ext cx="1697471" cy="2870947"/>
          </a:xfrm>
          <a:prstGeom prst="rect">
            <a:avLst/>
          </a:prstGeom>
        </p:spPr>
      </p:pic>
      <p:pic>
        <p:nvPicPr>
          <p:cNvPr id="13" name="图片 12"/>
          <p:cNvPicPr>
            <a:picLocks noChangeAspect="1"/>
          </p:cNvPicPr>
          <p:nvPr/>
        </p:nvPicPr>
        <p:blipFill rotWithShape="1">
          <a:blip r:embed="rId6" cstate="screen"/>
          <a:srcRect/>
          <a:stretch>
            <a:fillRect/>
          </a:stretch>
        </p:blipFill>
        <p:spPr>
          <a:xfrm>
            <a:off x="4152661" y="4223408"/>
            <a:ext cx="551330" cy="432327"/>
          </a:xfrm>
          <a:prstGeom prst="rect">
            <a:avLst/>
          </a:prstGeom>
        </p:spPr>
      </p:pic>
      <p:pic>
        <p:nvPicPr>
          <p:cNvPr id="14" name="图片 13"/>
          <p:cNvPicPr>
            <a:picLocks noChangeAspect="1"/>
          </p:cNvPicPr>
          <p:nvPr/>
        </p:nvPicPr>
        <p:blipFill rotWithShape="1">
          <a:blip r:embed="rId7" cstate="screen"/>
          <a:srcRect/>
          <a:stretch>
            <a:fillRect/>
          </a:stretch>
        </p:blipFill>
        <p:spPr>
          <a:xfrm>
            <a:off x="4040281" y="3096978"/>
            <a:ext cx="1109382" cy="950443"/>
          </a:xfrm>
          <a:prstGeom prst="rect">
            <a:avLst/>
          </a:prstGeom>
        </p:spPr>
      </p:pic>
      <p:pic>
        <p:nvPicPr>
          <p:cNvPr id="15" name="图片 14"/>
          <p:cNvPicPr>
            <a:picLocks noChangeAspect="1"/>
          </p:cNvPicPr>
          <p:nvPr/>
        </p:nvPicPr>
        <p:blipFill rotWithShape="1">
          <a:blip r:embed="rId6" cstate="screen"/>
          <a:srcRect/>
          <a:stretch>
            <a:fillRect/>
          </a:stretch>
        </p:blipFill>
        <p:spPr>
          <a:xfrm>
            <a:off x="5299812" y="3577553"/>
            <a:ext cx="823633" cy="645854"/>
          </a:xfrm>
          <a:prstGeom prst="rect">
            <a:avLst/>
          </a:prstGeom>
        </p:spPr>
      </p:pic>
      <p:sp>
        <p:nvSpPr>
          <p:cNvPr id="16" name="PA_文本框 9"/>
          <p:cNvSpPr txBox="1"/>
          <p:nvPr>
            <p:custDataLst>
              <p:tags r:id="rId8"/>
            </p:custDataLst>
          </p:nvPr>
        </p:nvSpPr>
        <p:spPr>
          <a:xfrm>
            <a:off x="1580048" y="1555983"/>
            <a:ext cx="5882759" cy="1706880"/>
          </a:xfrm>
          <a:prstGeom prst="rect">
            <a:avLst/>
          </a:prstGeom>
          <a:noFill/>
        </p:spPr>
        <p:txBody>
          <a:bodyPr wrap="square" rtlCol="0">
            <a:spAutoFit/>
          </a:bodyPr>
          <a:lstStyle/>
          <a:p>
            <a:pPr algn="just"/>
            <a:r>
              <a:rPr lang="en-US" altLang="en-US" sz="2100" b="1">
                <a:solidFill>
                  <a:srgbClr val="0000CC"/>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a:t>
            </a:r>
            <a:r>
              <a:rPr lang="en-US" altLang="en-US" sz="2100" b="1" smtClean="0">
                <a:solidFill>
                  <a:srgbClr val="0000CC"/>
                </a:solidFill>
                <a:latin typeface="Times New Roman" panose="02020603050405020304" pitchFamily="18" charset="0"/>
                <a:cs typeface="Times New Roman" panose="02020603050405020304" pitchFamily="18" charset="0"/>
              </a:rPr>
              <a:t>, nhân dân ta </a:t>
            </a:r>
            <a:r>
              <a:rPr lang="en-US" altLang="en-US" sz="2100" b="1">
                <a:solidFill>
                  <a:srgbClr val="0000CC"/>
                </a:solidFill>
                <a:latin typeface="Times New Roman" panose="02020603050405020304" pitchFamily="18" charset="0"/>
                <a:cs typeface="Times New Roman" panose="02020603050405020304" pitchFamily="18" charset="0"/>
              </a:rPr>
              <a:t>vẫn không chịu khuất phục, không ngừng nổi dậy đấu tranh.</a:t>
            </a:r>
            <a:endParaRPr lang="zh-CN" altLang="en-US" sz="2100" b="1" dirty="0">
              <a:solidFill>
                <a:schemeClr val="bg2">
                  <a:lumMod val="10000"/>
                </a:schemeClr>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Requires="p14" p14:dur="10">
        <p15:prstTrans prst="curtains"/>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309" name="Oval 13"/>
          <p:cNvSpPr/>
          <p:nvPr/>
        </p:nvSpPr>
        <p:spPr>
          <a:xfrm>
            <a:off x="0" y="2706688"/>
            <a:ext cx="533400" cy="342900"/>
          </a:xfrm>
          <a:prstGeom prst="ellipse">
            <a:avLst/>
          </a:prstGeom>
          <a:solidFill>
            <a:schemeClr val="bg1"/>
          </a:solidFill>
          <a:ln w="28575" cap="flat" cmpd="sng">
            <a:solidFill>
              <a:srgbClr val="CC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endParaRPr lang="vi-VN" altLang="en-US" sz="1800" b="1" dirty="0">
              <a:latin typeface="Arial" panose="020B0604020202020204" pitchFamily="34" charset="0"/>
            </a:endParaRPr>
          </a:p>
        </p:txBody>
      </p:sp>
      <p:sp>
        <p:nvSpPr>
          <p:cNvPr id="55300" name="Text Box 4"/>
          <p:cNvSpPr txBox="1"/>
          <p:nvPr/>
        </p:nvSpPr>
        <p:spPr>
          <a:xfrm>
            <a:off x="0" y="1047750"/>
            <a:ext cx="91440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u="sng" dirty="0">
                <a:solidFill>
                  <a:srgbClr val="FF0000"/>
                </a:solidFill>
                <a:latin typeface="Times New Roman" panose="02020603050405020304" pitchFamily="18" charset="0"/>
              </a:rPr>
              <a:t>Câu 3</a:t>
            </a:r>
            <a:r>
              <a:rPr lang="en-US" altLang="en-US" sz="2800" b="1" dirty="0">
                <a:solidFill>
                  <a:srgbClr val="FF0000"/>
                </a:solidFill>
                <a:latin typeface="Times New Roman" panose="02020603050405020304" pitchFamily="18" charset="0"/>
              </a:rPr>
              <a:t>:  Sau khi An Dương Vương thua trận, nước Âu Lạc thay đổi như thế nào? </a:t>
            </a:r>
            <a:endParaRPr lang="en-US" altLang="en-US" sz="2800" b="1" dirty="0">
              <a:solidFill>
                <a:srgbClr val="FF0000"/>
              </a:solidFill>
              <a:latin typeface="Times New Roman" panose="02020603050405020304" pitchFamily="18" charset="0"/>
            </a:endParaRPr>
          </a:p>
        </p:txBody>
      </p:sp>
      <p:sp>
        <p:nvSpPr>
          <p:cNvPr id="55301" name="Text Box 5"/>
          <p:cNvSpPr txBox="1"/>
          <p:nvPr/>
        </p:nvSpPr>
        <p:spPr>
          <a:xfrm>
            <a:off x="0" y="2038350"/>
            <a:ext cx="91440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solidFill>
                  <a:srgbClr val="002060"/>
                </a:solidFill>
                <a:latin typeface="Times New Roman" panose="02020603050405020304" pitchFamily="18" charset="0"/>
              </a:rPr>
              <a:t>A.  Nhân dân vẫn sống bình an, hạnh phúc.</a:t>
            </a:r>
            <a:endParaRPr lang="en-US" altLang="en-US" sz="2800" b="1" dirty="0">
              <a:solidFill>
                <a:srgbClr val="002060"/>
              </a:solidFill>
              <a:latin typeface="Times New Roman" panose="02020603050405020304" pitchFamily="18" charset="0"/>
            </a:endParaRPr>
          </a:p>
        </p:txBody>
      </p:sp>
      <p:sp>
        <p:nvSpPr>
          <p:cNvPr id="55302" name="Text Box 6"/>
          <p:cNvSpPr txBox="1"/>
          <p:nvPr/>
        </p:nvSpPr>
        <p:spPr>
          <a:xfrm>
            <a:off x="0" y="2608263"/>
            <a:ext cx="9525000" cy="95313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solidFill>
                  <a:srgbClr val="002060"/>
                </a:solidFill>
                <a:latin typeface="Times New Roman" panose="02020603050405020304" pitchFamily="18" charset="0"/>
              </a:rPr>
              <a:t>B.  Rơi vào ách đô hộ của các triều đại  phong kiến phương Bắc.</a:t>
            </a:r>
            <a:endParaRPr lang="en-US" altLang="en-US" sz="2800" b="1" dirty="0">
              <a:solidFill>
                <a:srgbClr val="002060"/>
              </a:solidFill>
              <a:latin typeface="Times New Roman" panose="02020603050405020304" pitchFamily="18" charset="0"/>
            </a:endParaRPr>
          </a:p>
        </p:txBody>
      </p:sp>
      <p:sp>
        <p:nvSpPr>
          <p:cNvPr id="55303" name="Text Box 7"/>
          <p:cNvSpPr txBox="1"/>
          <p:nvPr/>
        </p:nvSpPr>
        <p:spPr>
          <a:xfrm>
            <a:off x="0" y="3571875"/>
            <a:ext cx="91440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800" b="1" dirty="0">
                <a:solidFill>
                  <a:srgbClr val="002060"/>
                </a:solidFill>
                <a:latin typeface="Times New Roman" panose="02020603050405020304" pitchFamily="18" charset="0"/>
              </a:rPr>
              <a:t>C.  Vẫn là nước độc lập, tự chủ.</a:t>
            </a:r>
            <a:endParaRPr lang="en-US" altLang="en-US" sz="2800" b="1"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linds(horizontal)">
                                      <p:cBhvr>
                                        <p:cTn id="7" dur="500"/>
                                        <p:tgtEl>
                                          <p:spTgt spid="553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01"/>
                                        </p:tgtEl>
                                        <p:attrNameLst>
                                          <p:attrName>style.visibility</p:attrName>
                                        </p:attrNameLst>
                                      </p:cBhvr>
                                      <p:to>
                                        <p:strVal val="visible"/>
                                      </p:to>
                                    </p:set>
                                    <p:animEffect transition="in" filter="blinds(horizontal)">
                                      <p:cBhvr>
                                        <p:cTn id="12" dur="500"/>
                                        <p:tgtEl>
                                          <p:spTgt spid="5530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5302"/>
                                        </p:tgtEl>
                                        <p:attrNameLst>
                                          <p:attrName>style.visibility</p:attrName>
                                        </p:attrNameLst>
                                      </p:cBhvr>
                                      <p:to>
                                        <p:strVal val="visible"/>
                                      </p:to>
                                    </p:set>
                                    <p:animEffect transition="in" filter="blinds(horizontal)">
                                      <p:cBhvr>
                                        <p:cTn id="15" dur="500"/>
                                        <p:tgtEl>
                                          <p:spTgt spid="5530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Effect transition="in" filter="blinds(horizontal)">
                                      <p:cBhvr>
                                        <p:cTn id="18" dur="500"/>
                                        <p:tgtEl>
                                          <p:spTgt spid="55303"/>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55309"/>
                                        </p:tgtEl>
                                        <p:attrNameLst>
                                          <p:attrName>style.visibility</p:attrName>
                                        </p:attrNameLst>
                                      </p:cBhvr>
                                      <p:to>
                                        <p:strVal val="visible"/>
                                      </p:to>
                                    </p:set>
                                    <p:animEffect transition="in" filter="wedge">
                                      <p:cBhvr>
                                        <p:cTn id="23" dur="2000"/>
                                        <p:tgtEl>
                                          <p:spTgt spid="55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9" grpId="0" bldLvl="0" animBg="1"/>
      <p:bldP spid="55300" grpId="0"/>
      <p:bldP spid="55301" grpId="0"/>
      <p:bldP spid="55302" grpId="0"/>
      <p:bldP spid="553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en-US"/>
          </a:p>
        </p:txBody>
      </p:sp>
      <p:sp>
        <p:nvSpPr>
          <p:cNvPr id="3" name="Chỗ dành sẵn cho Nội dung 2"/>
          <p:cNvSpPr>
            <a:spLocks noGrp="1"/>
          </p:cNvSpPr>
          <p:nvPr>
            <p:ph idx="1"/>
          </p:nvPr>
        </p:nvSpPr>
        <p:spPr/>
        <p:txBody>
          <a:bodyPr/>
          <a:lstStyle/>
          <a:p>
            <a:endParaRPr lang="en-US"/>
          </a:p>
        </p:txBody>
      </p:sp>
      <p:pic>
        <p:nvPicPr>
          <p:cNvPr id="4" name="Hình ảnh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10"/>
          <p:cNvSpPr txBox="1"/>
          <p:nvPr/>
        </p:nvSpPr>
        <p:spPr>
          <a:xfrm>
            <a:off x="2934101" y="1031351"/>
            <a:ext cx="3124200" cy="460375"/>
          </a:xfrm>
          <a:prstGeom prst="rect">
            <a:avLst/>
          </a:prstGeom>
          <a:noFill/>
        </p:spPr>
        <p:txBody>
          <a:bodyPr wrap="square" rtlCol="0">
            <a:spAutoFit/>
          </a:bodyPr>
          <a:lstStyle/>
          <a:p>
            <a:pPr algn="ctr"/>
            <a:r>
              <a:rPr lang="en-US" sz="2400" b="1" u="sng" smtClean="0">
                <a:solidFill>
                  <a:schemeClr val="tx1">
                    <a:lumMod val="95000"/>
                    <a:lumOff val="5000"/>
                  </a:schemeClr>
                </a:solidFill>
                <a:latin typeface="Times New Roman" panose="02020603050405020304" pitchFamily="18" charset="0"/>
                <a:cs typeface="Times New Roman" panose="02020603050405020304" pitchFamily="18" charset="0"/>
              </a:rPr>
              <a:t>Lịch sử</a:t>
            </a:r>
            <a:endParaRPr lang="en-US" sz="2400" b="1" u="sng"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itle 5"/>
          <p:cNvSpPr txBox="1"/>
          <p:nvPr/>
        </p:nvSpPr>
        <p:spPr>
          <a:xfrm>
            <a:off x="940526" y="2180016"/>
            <a:ext cx="7413614" cy="85020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sz="2400" b="1">
                <a:solidFill>
                  <a:srgbClr val="FF0000"/>
                </a:solidFill>
                <a:latin typeface="Times New Roman" panose="02020603050405020304" pitchFamily="18" charset="0"/>
                <a:cs typeface="Times New Roman" panose="02020603050405020304" pitchFamily="18" charset="0"/>
              </a:rPr>
              <a:t>Nước ta dưới ách đô hộ của các triều </a:t>
            </a:r>
            <a:r>
              <a:rPr lang="en-US" altLang="en-US" sz="2400" b="1" smtClean="0">
                <a:solidFill>
                  <a:srgbClr val="FF0000"/>
                </a:solidFill>
                <a:latin typeface="Times New Roman" panose="02020603050405020304" pitchFamily="18" charset="0"/>
                <a:cs typeface="Times New Roman" panose="02020603050405020304" pitchFamily="18" charset="0"/>
              </a:rPr>
              <a:t>đại phong </a:t>
            </a:r>
            <a:r>
              <a:rPr lang="en-US" altLang="en-US" sz="2400" b="1">
                <a:solidFill>
                  <a:srgbClr val="FF0000"/>
                </a:solidFill>
                <a:latin typeface="Times New Roman" panose="02020603050405020304" pitchFamily="18" charset="0"/>
                <a:cs typeface="Times New Roman" panose="02020603050405020304" pitchFamily="18" charset="0"/>
              </a:rPr>
              <a:t>kiến phương </a:t>
            </a:r>
            <a:r>
              <a:rPr lang="en-US" altLang="en-US" sz="2400" b="1" smtClean="0">
                <a:solidFill>
                  <a:srgbClr val="FF0000"/>
                </a:solidFill>
                <a:latin typeface="Times New Roman" panose="02020603050405020304" pitchFamily="18" charset="0"/>
                <a:cs typeface="Times New Roman" panose="02020603050405020304" pitchFamily="18" charset="0"/>
              </a:rPr>
              <a:t>Bắc</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7" name="Title 5"/>
          <p:cNvSpPr txBox="1"/>
          <p:nvPr/>
        </p:nvSpPr>
        <p:spPr>
          <a:xfrm>
            <a:off x="940526" y="1401504"/>
            <a:ext cx="7413614" cy="85020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sz="2400" b="1" smtClean="0">
                <a:solidFill>
                  <a:schemeClr val="tx1"/>
                </a:solidFill>
                <a:latin typeface="Times New Roman" panose="02020603050405020304" pitchFamily="18" charset="0"/>
                <a:cs typeface="Times New Roman" panose="02020603050405020304" pitchFamily="18" charset="0"/>
              </a:rPr>
              <a:t>HƠN MỘT NGHÌN NĂM ĐẤU TRANH GIÀNH LẠI ĐỘC LẬP (Từ năm 179 TCN đến năm 938)</a:t>
            </a: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1861185" y="399574"/>
            <a:ext cx="5226844" cy="495935"/>
          </a:xfrm>
          <a:prstGeom prst="rect">
            <a:avLst/>
          </a:prstGeom>
          <a:noFill/>
        </p:spPr>
        <p:txBody>
          <a:bodyPr wrap="square" rtlCol="0">
            <a:spAutoFit/>
          </a:bodyPr>
          <a:p>
            <a:r>
              <a:rPr lang="en-US" sz="2625" b="1">
                <a:latin typeface="Times New Roman" panose="02020603050405020304" pitchFamily="18" charset="0"/>
                <a:cs typeface="Times New Roman" panose="02020603050405020304" pitchFamily="18" charset="0"/>
              </a:rPr>
              <a:t>Thứ hai ngày 3 tháng 10 năm 2022</a:t>
            </a:r>
            <a:endParaRPr lang="en-US" sz="2625"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310767"/>
            <a:ext cx="4897516" cy="709424"/>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Tx/>
              <a:buChar char="-"/>
            </a:pPr>
            <a:r>
              <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rPr>
              <a:t>Sách giáo khoa trang 17, 18</a:t>
            </a:r>
            <a:endPar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ectangle 2"/>
          <p:cNvSpPr txBox="1">
            <a:spLocks noChangeArrowheads="1"/>
          </p:cNvSpPr>
          <p:nvPr/>
        </p:nvSpPr>
        <p:spPr>
          <a:xfrm>
            <a:off x="-3862" y="1732871"/>
            <a:ext cx="3795356" cy="1010330"/>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lgn="just">
              <a:buFontTx/>
              <a:buChar char="-"/>
            </a:pPr>
            <a:r>
              <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rPr>
              <a:t>Đọc đoạn “Sau khi </a:t>
            </a:r>
            <a:endPar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rPr>
              <a:t>Triệu Đà.. người Hán.”</a:t>
            </a:r>
            <a:endParaRPr lang="en-US" altLang="en-US" sz="2250" b="1">
              <a:solidFill>
                <a:schemeClr val="tx1">
                  <a:lumMod val="95000"/>
                  <a:lumOff val="5000"/>
                </a:schemeClr>
              </a:solidFill>
              <a:latin typeface="Times New Roman" panose="02020603050405020304" pitchFamily="18" charset="0"/>
              <a:cs typeface="Times New Roman" panose="02020603050405020304" pitchFamily="18" charset="0"/>
            </a:endParaRPr>
          </a:p>
          <a:p>
            <a:pPr marL="571500" indent="-571500" algn="just">
              <a:buFontTx/>
              <a:buChar char="-"/>
            </a:pPr>
            <a:endParaRPr lang="en-US" altLang="en-US" sz="2250" b="1"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3" name="Nhóm 12"/>
          <p:cNvGrpSpPr/>
          <p:nvPr/>
        </p:nvGrpSpPr>
        <p:grpSpPr>
          <a:xfrm>
            <a:off x="3990286" y="-3274"/>
            <a:ext cx="5153715" cy="5078194"/>
            <a:chOff x="6143897" y="-4365"/>
            <a:chExt cx="6048103" cy="5882184"/>
          </a:xfrm>
        </p:grpSpPr>
        <p:pic>
          <p:nvPicPr>
            <p:cNvPr id="2" name="Hình ảnh 1"/>
            <p:cNvPicPr>
              <a:picLocks noChangeAspect="1"/>
            </p:cNvPicPr>
            <p:nvPr/>
          </p:nvPicPr>
          <p:blipFill rotWithShape="1">
            <a:blip r:embed="rId1"/>
            <a:srcRect l="24231" t="18125" r="28180" b="20625"/>
            <a:stretch>
              <a:fillRect/>
            </a:stretch>
          </p:blipFill>
          <p:spPr>
            <a:xfrm>
              <a:off x="6143897" y="-4365"/>
              <a:ext cx="6048103" cy="5882184"/>
            </a:xfrm>
            <a:prstGeom prst="rect">
              <a:avLst/>
            </a:prstGeom>
          </p:spPr>
        </p:pic>
        <p:pic>
          <p:nvPicPr>
            <p:cNvPr id="3" name="Hình ảnh 2"/>
            <p:cNvPicPr>
              <a:picLocks noChangeAspect="1"/>
            </p:cNvPicPr>
            <p:nvPr/>
          </p:nvPicPr>
          <p:blipFill rotWithShape="1">
            <a:blip r:embed="rId2"/>
            <a:srcRect l="33003" t="16429" r="35644" b="75035"/>
            <a:stretch>
              <a:fillRect/>
            </a:stretch>
          </p:blipFill>
          <p:spPr>
            <a:xfrm>
              <a:off x="6530021" y="5041329"/>
              <a:ext cx="5661979" cy="836490"/>
            </a:xfrm>
            <a:prstGeom prst="rect">
              <a:avLst/>
            </a:prstGeom>
          </p:spPr>
        </p:pic>
      </p:grpSp>
      <p:sp>
        <p:nvSpPr>
          <p:cNvPr id="14" name="Freeform 7"/>
          <p:cNvSpPr/>
          <p:nvPr/>
        </p:nvSpPr>
        <p:spPr>
          <a:xfrm>
            <a:off x="626402" y="200861"/>
            <a:ext cx="2929925" cy="773792"/>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solidFill>
            <a:srgbClr val="002060"/>
          </a:solid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030" tIns="70995" rIns="70995" bIns="70995" numCol="1" spcCol="1691" anchor="ctr" anchorCtr="0">
            <a:noAutofit/>
          </a:bodyPr>
          <a:lstStyle/>
          <a:p>
            <a:pPr defTabSz="1656715">
              <a:lnSpc>
                <a:spcPct val="90000"/>
              </a:lnSpc>
              <a:spcBef>
                <a:spcPct val="0"/>
              </a:spcBef>
              <a:spcAft>
                <a:spcPct val="35000"/>
              </a:spcAft>
            </a:pPr>
            <a:r>
              <a:rPr lang="en-US" sz="2775" b="1" smtClean="0">
                <a:solidFill>
                  <a:srgbClr val="FF99CC"/>
                </a:solidFill>
                <a:latin typeface="Arial" panose="020B0604020202020204" pitchFamily="34" charset="0"/>
                <a:cs typeface="Arial" panose="020B0604020202020204" pitchFamily="34" charset="0"/>
              </a:rPr>
              <a:t>KHÁM PHÁ</a:t>
            </a:r>
            <a:endParaRPr lang="en-US" sz="2775" b="1">
              <a:solidFill>
                <a:srgbClr val="FF99CC"/>
              </a:solidFill>
              <a:latin typeface="Arial" panose="020B0604020202020204" pitchFamily="34" charset="0"/>
              <a:cs typeface="Arial" panose="020B0604020202020204" pitchFamily="34" charset="0"/>
            </a:endParaRPr>
          </a:p>
        </p:txBody>
      </p:sp>
      <p:sp>
        <p:nvSpPr>
          <p:cNvPr id="15" name="Oval 8"/>
          <p:cNvSpPr/>
          <p:nvPr/>
        </p:nvSpPr>
        <p:spPr>
          <a:xfrm>
            <a:off x="119659" y="99260"/>
            <a:ext cx="1013486" cy="1016000"/>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1280" tIns="45639" rIns="91280" bIns="45639"/>
          <a:lstStyle/>
          <a:p>
            <a:pPr algn="ctr" defTabSz="1217295"/>
            <a:r>
              <a:rPr lang="en-US" sz="3975" b="1">
                <a:solidFill>
                  <a:prstClr val="white"/>
                </a:solidFill>
                <a:latin typeface="Arial" panose="020B0604020202020204" pitchFamily="34" charset="0"/>
                <a:cs typeface="Arial" panose="020B0604020202020204" pitchFamily="34" charset="0"/>
              </a:rPr>
              <a:t>2</a:t>
            </a:r>
            <a:endParaRPr lang="en-US" sz="3975" b="1">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sndAc>
          <p:stSnd>
            <p:snd r:embed="rId3" name="suction.wav"/>
          </p:stSnd>
        </p:sndAc>
      </p:transition>
    </mc:Choice>
    <mc:Fallback>
      <p:transition spd="slow">
        <p:sndAc>
          <p:stSnd>
            <p:snd r:embed="rId3"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o-Châu-dưới-sự-cai-trị-của-nhà-Hán-lan-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81066" y="224852"/>
            <a:ext cx="8713033" cy="48185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Text Box 4"/>
          <p:cNvSpPr txBox="1"/>
          <p:nvPr/>
        </p:nvSpPr>
        <p:spPr>
          <a:xfrm>
            <a:off x="0" y="57150"/>
            <a:ext cx="9144000" cy="11382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000" b="1" u="sng" dirty="0">
                <a:solidFill>
                  <a:srgbClr val="002060"/>
                </a:solidFill>
                <a:latin typeface="Times New Roman" panose="02020603050405020304" pitchFamily="18" charset="0"/>
              </a:rPr>
              <a:t>Lịch sử</a:t>
            </a:r>
            <a:endParaRPr lang="en-US" altLang="en-US" sz="2000" b="1" u="sng" dirty="0">
              <a:solidFill>
                <a:srgbClr val="002060"/>
              </a:solidFill>
              <a:latin typeface="Times New Roman" panose="02020603050405020304" pitchFamily="18" charset="0"/>
            </a:endParaRPr>
          </a:p>
          <a:p>
            <a:pPr marL="0" lvl="0" indent="0" algn="ctr">
              <a:spcBef>
                <a:spcPct val="0"/>
              </a:spcBef>
              <a:buFontTx/>
              <a:buNone/>
            </a:pPr>
            <a:r>
              <a:rPr lang="en-US" altLang="en-US" sz="2400" b="1" dirty="0">
                <a:solidFill>
                  <a:srgbClr val="FF0000"/>
                </a:solidFill>
                <a:latin typeface="Times New Roman" panose="02020603050405020304" pitchFamily="18" charset="0"/>
              </a:rPr>
              <a:t>Nước ta dưới ách đô hộ </a:t>
            </a:r>
            <a:endParaRPr lang="en-US" altLang="en-US" sz="2400" b="1" dirty="0">
              <a:solidFill>
                <a:srgbClr val="FF0000"/>
              </a:solidFill>
              <a:latin typeface="Times New Roman" panose="02020603050405020304" pitchFamily="18" charset="0"/>
            </a:endParaRPr>
          </a:p>
          <a:p>
            <a:pPr marL="0" lvl="0" indent="0" algn="ctr">
              <a:spcBef>
                <a:spcPct val="0"/>
              </a:spcBef>
              <a:buFontTx/>
              <a:buNone/>
            </a:pPr>
            <a:r>
              <a:rPr lang="en-US" altLang="en-US" sz="2400" b="1" dirty="0">
                <a:solidFill>
                  <a:srgbClr val="FF0000"/>
                </a:solidFill>
                <a:latin typeface="Times New Roman" panose="02020603050405020304" pitchFamily="18" charset="0"/>
              </a:rPr>
              <a:t>của các triều đại phong kiến phương Bắc</a:t>
            </a:r>
            <a:endParaRPr lang="en-US" altLang="en-US" sz="2400" b="1" dirty="0">
              <a:solidFill>
                <a:srgbClr val="FF0000"/>
              </a:solidFill>
              <a:latin typeface="Times New Roman" panose="02020603050405020304" pitchFamily="18" charset="0"/>
            </a:endParaRPr>
          </a:p>
        </p:txBody>
      </p:sp>
      <p:sp>
        <p:nvSpPr>
          <p:cNvPr id="56327" name="Text Box 7"/>
          <p:cNvSpPr txBox="1"/>
          <p:nvPr/>
        </p:nvSpPr>
        <p:spPr>
          <a:xfrm>
            <a:off x="30163" y="1195388"/>
            <a:ext cx="9144000" cy="461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50000"/>
              </a:spcBef>
              <a:buFontTx/>
              <a:buNone/>
            </a:pPr>
            <a:r>
              <a:rPr lang="en-US" altLang="en-US" sz="2400" b="1" dirty="0">
                <a:solidFill>
                  <a:srgbClr val="C00000"/>
                </a:solidFill>
                <a:latin typeface="Times New Roman" panose="02020603050405020304" pitchFamily="18" charset="0"/>
              </a:rPr>
              <a:t>1. Tình hình n</a:t>
            </a:r>
            <a:r>
              <a:rPr lang="vi-VN" altLang="en-US" sz="2400" b="1" dirty="0">
                <a:solidFill>
                  <a:srgbClr val="C00000"/>
                </a:solidFill>
                <a:latin typeface="Times New Roman" panose="02020603050405020304" pitchFamily="18" charset="0"/>
              </a:rPr>
              <a:t>ướ</a:t>
            </a:r>
            <a:r>
              <a:rPr lang="en-US" altLang="en-US" sz="2400" b="1" dirty="0">
                <a:solidFill>
                  <a:srgbClr val="C00000"/>
                </a:solidFill>
                <a:latin typeface="Times New Roman" panose="02020603050405020304" pitchFamily="18" charset="0"/>
              </a:rPr>
              <a:t>c ta tr</a:t>
            </a:r>
            <a:r>
              <a:rPr lang="vi-VN" altLang="en-US" sz="2400" b="1" dirty="0">
                <a:solidFill>
                  <a:srgbClr val="C00000"/>
                </a:solidFill>
                <a:latin typeface="Times New Roman" panose="02020603050405020304" pitchFamily="18" charset="0"/>
              </a:rPr>
              <a:t>ướ</a:t>
            </a:r>
            <a:r>
              <a:rPr lang="en-US" altLang="en-US" sz="2400" b="1" dirty="0">
                <a:solidFill>
                  <a:srgbClr val="C00000"/>
                </a:solidFill>
                <a:latin typeface="Times New Roman" panose="02020603050405020304" pitchFamily="18" charset="0"/>
              </a:rPr>
              <a:t>c và sau khi bị các triều đại PKPB đô hộ.</a:t>
            </a:r>
            <a:endParaRPr lang="en-US" altLang="en-US" sz="2400" b="1" dirty="0">
              <a:solidFill>
                <a:srgbClr val="C00000"/>
              </a:solidFill>
              <a:latin typeface="Times New Roman" panose="02020603050405020304" pitchFamily="18" charset="0"/>
            </a:endParaRPr>
          </a:p>
        </p:txBody>
      </p:sp>
      <p:sp>
        <p:nvSpPr>
          <p:cNvPr id="14376" name="Rectangle 41"/>
          <p:cNvSpPr/>
          <p:nvPr/>
        </p:nvSpPr>
        <p:spPr>
          <a:xfrm>
            <a:off x="76200" y="1885950"/>
            <a:ext cx="9144000" cy="9144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spcBef>
                <a:spcPct val="0"/>
              </a:spcBef>
              <a:buFontTx/>
              <a:buNone/>
            </a:pPr>
            <a:r>
              <a:rPr lang="en-US" altLang="en-US" sz="2800" dirty="0">
                <a:solidFill>
                  <a:srgbClr val="00B050"/>
                </a:solidFill>
                <a:latin typeface="Times New Roman" panose="02020603050405020304" pitchFamily="18" charset="0"/>
                <a:cs typeface="Times New Roman" panose="02020603050405020304" pitchFamily="18" charset="0"/>
              </a:rPr>
              <a:t>Sau khi thôn tính được nước ta, các triều đại phong kiến phương Bắc đã thi h</a:t>
            </a:r>
            <a:r>
              <a:rPr lang="en-US" altLang="en-US" sz="2800" dirty="0">
                <a:solidFill>
                  <a:srgbClr val="00B050"/>
                </a:solidFill>
                <a:latin typeface="Times New Roman" panose="02020603050405020304" pitchFamily="18" charset="0"/>
                <a:ea typeface="Times New Roman" panose="02020603050405020304" pitchFamily="18" charset="0"/>
              </a:rPr>
              <a:t>à</a:t>
            </a:r>
            <a:r>
              <a:rPr lang="en-US" altLang="en-US" sz="2800" dirty="0">
                <a:solidFill>
                  <a:srgbClr val="00B050"/>
                </a:solidFill>
                <a:latin typeface="Times New Roman" panose="02020603050405020304" pitchFamily="18" charset="0"/>
                <a:cs typeface="Times New Roman" panose="02020603050405020304" pitchFamily="18" charset="0"/>
              </a:rPr>
              <a:t>nh những </a:t>
            </a:r>
            <a:r>
              <a:rPr lang="en-US" altLang="en-US" sz="2800" dirty="0">
                <a:solidFill>
                  <a:srgbClr val="FF0000"/>
                </a:solidFill>
                <a:latin typeface="Times New Roman" panose="02020603050405020304" pitchFamily="18" charset="0"/>
                <a:cs typeface="Times New Roman" panose="02020603050405020304" pitchFamily="18" charset="0"/>
              </a:rPr>
              <a:t>chính sách áp bức, bóc lộ</a:t>
            </a:r>
            <a:r>
              <a:rPr lang="en-US" altLang="en-US" sz="2800" dirty="0">
                <a:solidFill>
                  <a:srgbClr val="00B050"/>
                </a:solidFill>
                <a:latin typeface="Times New Roman" panose="02020603050405020304" pitchFamily="18" charset="0"/>
                <a:cs typeface="Times New Roman" panose="02020603050405020304" pitchFamily="18" charset="0"/>
              </a:rPr>
              <a:t>t n</a:t>
            </a:r>
            <a:r>
              <a:rPr lang="en-US" altLang="en-US" sz="2800" dirty="0">
                <a:solidFill>
                  <a:srgbClr val="00B050"/>
                </a:solidFill>
                <a:latin typeface="Times New Roman" panose="02020603050405020304" pitchFamily="18" charset="0"/>
                <a:ea typeface="Times New Roman" panose="02020603050405020304" pitchFamily="18" charset="0"/>
              </a:rPr>
              <a:t>à</a:t>
            </a:r>
            <a:r>
              <a:rPr lang="en-US" altLang="en-US" sz="2800" dirty="0">
                <a:solidFill>
                  <a:srgbClr val="00B050"/>
                </a:solidFill>
                <a:latin typeface="Times New Roman" panose="02020603050405020304" pitchFamily="18" charset="0"/>
                <a:cs typeface="Times New Roman" panose="02020603050405020304" pitchFamily="18" charset="0"/>
              </a:rPr>
              <a:t>o đối với nhân dân ta ?</a:t>
            </a:r>
            <a:endParaRPr lang="en-US" altLang="en-US" sz="2800" dirty="0">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plus(in)">
                                      <p:cBhvr>
                                        <p:cTn id="7" dur="2000"/>
                                        <p:tgtEl>
                                          <p:spTgt spid="563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376"/>
                                        </p:tgtEl>
                                        <p:attrNameLst>
                                          <p:attrName>style.visibility</p:attrName>
                                        </p:attrNameLst>
                                      </p:cBhvr>
                                      <p:to>
                                        <p:strVal val="visible"/>
                                      </p:to>
                                    </p:set>
                                    <p:animEffect transition="in" filter="randombar(horizontal)">
                                      <p:cBhvr>
                                        <p:cTn id="12" dur="500"/>
                                        <p:tgtEl>
                                          <p:spTgt spid="14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p:bldP spid="143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2" descr="van lang_D"/>
          <p:cNvPicPr>
            <a:picLocks noChangeAspect="1"/>
          </p:cNvPicPr>
          <p:nvPr/>
        </p:nvPicPr>
        <p:blipFill>
          <a:blip r:embed="rId1"/>
          <a:srcRect l="815" r="2794" b="17204"/>
          <a:stretch>
            <a:fillRect/>
          </a:stretch>
        </p:blipFill>
        <p:spPr>
          <a:xfrm>
            <a:off x="1981200" y="1200150"/>
            <a:ext cx="5372100" cy="3792538"/>
          </a:xfrm>
          <a:prstGeom prst="rect">
            <a:avLst/>
          </a:prstGeom>
          <a:noFill/>
          <a:ln w="57150" cap="flat" cmpd="sng">
            <a:solidFill>
              <a:schemeClr val="folHlink"/>
            </a:solidFill>
            <a:prstDash val="solid"/>
            <a:miter/>
            <a:headEnd type="none" w="med" len="med"/>
            <a:tailEnd type="none" w="med" len="med"/>
          </a:ln>
        </p:spPr>
      </p:pic>
      <p:sp>
        <p:nvSpPr>
          <p:cNvPr id="3075" name="Text Box 3"/>
          <p:cNvSpPr txBox="1"/>
          <p:nvPr/>
        </p:nvSpPr>
        <p:spPr>
          <a:xfrm>
            <a:off x="-19050" y="133350"/>
            <a:ext cx="9372600" cy="8921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600" dirty="0">
                <a:solidFill>
                  <a:srgbClr val="002060"/>
                </a:solidFill>
                <a:latin typeface="Times New Roman" panose="02020603050405020304" pitchFamily="18" charset="0"/>
                <a:cs typeface="Times New Roman" panose="02020603050405020304" pitchFamily="18" charset="0"/>
              </a:rPr>
              <a:t>    Sau khi Triệu  Đ</a:t>
            </a:r>
            <a:r>
              <a:rPr lang="en-US" altLang="en-US" sz="2600" dirty="0">
                <a:solidFill>
                  <a:srgbClr val="002060"/>
                </a:solidFill>
                <a:latin typeface="Times New Roman" panose="02020603050405020304" pitchFamily="18" charset="0"/>
                <a:ea typeface="Times New Roman" panose="02020603050405020304" pitchFamily="18" charset="0"/>
              </a:rPr>
              <a:t>à</a:t>
            </a:r>
            <a:r>
              <a:rPr lang="en-US" altLang="en-US" sz="2600" dirty="0">
                <a:solidFill>
                  <a:srgbClr val="002060"/>
                </a:solidFill>
                <a:latin typeface="Times New Roman" panose="02020603050405020304" pitchFamily="18" charset="0"/>
                <a:cs typeface="Times New Roman" panose="02020603050405020304" pitchFamily="18" charset="0"/>
              </a:rPr>
              <a:t> thôn tính được Âu Lạc năm 179 TCN, các triều đại phong kiến phương Bắc nối tiếp nhau đô hộ nước ta. </a:t>
            </a:r>
            <a:endParaRPr lang="en-US" altLang="en-US" sz="26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75"/>
                                        </p:tgtEl>
                                        <p:attrNameLst>
                                          <p:attrName>style.visibility</p:attrName>
                                        </p:attrNameLst>
                                      </p:cBhvr>
                                      <p:to>
                                        <p:strVal val="visible"/>
                                      </p:to>
                                    </p:set>
                                    <p:anim calcmode="discrete" valueType="clr">
                                      <p:cBhvr override="childStyle">
                                        <p:cTn id="12" dur="80"/>
                                        <p:tgtEl>
                                          <p:spTgt spid="30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75"/>
                                        </p:tgtEl>
                                        <p:attrNameLst>
                                          <p:attrName>fillcolor</p:attrName>
                                        </p:attrNameLst>
                                      </p:cBhvr>
                                      <p:tavLst>
                                        <p:tav tm="0">
                                          <p:val>
                                            <p:clrVal>
                                              <a:schemeClr val="accent2"/>
                                            </p:clrVal>
                                          </p:val>
                                        </p:tav>
                                        <p:tav tm="50000">
                                          <p:val>
                                            <p:clrVal>
                                              <a:schemeClr val="hlink"/>
                                            </p:clrVal>
                                          </p:val>
                                        </p:tav>
                                      </p:tavLst>
                                    </p:anim>
                                    <p:set>
                                      <p:cBhvr>
                                        <p:cTn id="14" dur="80"/>
                                        <p:tgtEl>
                                          <p:spTgt spid="30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descr="van lang_E"/>
          <p:cNvPicPr>
            <a:picLocks noChangeAspect="1"/>
          </p:cNvPicPr>
          <p:nvPr/>
        </p:nvPicPr>
        <p:blipFill>
          <a:blip r:embed="rId1">
            <a:lum bright="17999" contrast="18000"/>
          </a:blip>
          <a:srcRect t="15555"/>
          <a:stretch>
            <a:fillRect/>
          </a:stretch>
        </p:blipFill>
        <p:spPr>
          <a:xfrm>
            <a:off x="1447800" y="1069975"/>
            <a:ext cx="6324600" cy="4073525"/>
          </a:xfrm>
          <a:prstGeom prst="rect">
            <a:avLst/>
          </a:prstGeom>
          <a:noFill/>
          <a:ln w="57150" cap="flat" cmpd="sng">
            <a:solidFill>
              <a:schemeClr val="folHlink"/>
            </a:solidFill>
            <a:prstDash val="solid"/>
            <a:miter/>
            <a:headEnd type="none" w="med" len="med"/>
            <a:tailEnd type="none" w="med" len="med"/>
          </a:ln>
        </p:spPr>
      </p:pic>
      <p:sp>
        <p:nvSpPr>
          <p:cNvPr id="4099" name="Text Box 3"/>
          <p:cNvSpPr txBox="1"/>
          <p:nvPr/>
        </p:nvSpPr>
        <p:spPr>
          <a:xfrm>
            <a:off x="0" y="-7937"/>
            <a:ext cx="8839200" cy="10779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dirty="0">
                <a:solidFill>
                  <a:srgbClr val="002060"/>
                </a:solidFill>
                <a:latin typeface="Times New Roman" panose="02020603050405020304" pitchFamily="18" charset="0"/>
              </a:rPr>
              <a:t>      Nước Âu Lạc bị chia thành quận, huyện do chính quyền người Hán cai quản  </a:t>
            </a:r>
            <a:endParaRPr lang="en-US" altLang="en-US"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edge">
                                      <p:cBhvr>
                                        <p:cTn id="7" dur="2000"/>
                                        <p:tgtEl>
                                          <p:spTgt spid="4098"/>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099"/>
                                        </p:tgtEl>
                                        <p:attrNameLst>
                                          <p:attrName>style.visibility</p:attrName>
                                        </p:attrNameLst>
                                      </p:cBhvr>
                                      <p:to>
                                        <p:strVal val="visible"/>
                                      </p:to>
                                    </p:set>
                                    <p:anim calcmode="discrete" valueType="clr">
                                      <p:cBhvr override="childStyle">
                                        <p:cTn id="11" dur="80"/>
                                        <p:tgtEl>
                                          <p:spTgt spid="409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099"/>
                                        </p:tgtEl>
                                        <p:attrNameLst>
                                          <p:attrName>fillcolor</p:attrName>
                                        </p:attrNameLst>
                                      </p:cBhvr>
                                      <p:tavLst>
                                        <p:tav tm="0">
                                          <p:val>
                                            <p:clrVal>
                                              <a:schemeClr val="accent2"/>
                                            </p:clrVal>
                                          </p:val>
                                        </p:tav>
                                        <p:tav tm="50000">
                                          <p:val>
                                            <p:clrVal>
                                              <a:schemeClr val="hlink"/>
                                            </p:clrVal>
                                          </p:val>
                                        </p:tav>
                                      </p:tavLst>
                                    </p:anim>
                                    <p:set>
                                      <p:cBhvr>
                                        <p:cTn id="13" dur="80"/>
                                        <p:tgtEl>
                                          <p:spTgt spid="40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tags/tag1.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4807</Words>
  <Application>WPS Presentation</Application>
  <PresentationFormat/>
  <Paragraphs>183</Paragraphs>
  <Slides>27</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SimSun</vt:lpstr>
      <vt:lpstr>Wingdings</vt:lpstr>
      <vt:lpstr>Calibri</vt:lpstr>
      <vt:lpstr>.VnAristote</vt:lpstr>
      <vt:lpstr>Times New Roman</vt:lpstr>
      <vt:lpstr>Microsoft YaHei</vt:lpstr>
      <vt:lpstr>Arial Unicode MS</vt:lpstr>
      <vt:lpstr>Cambria</vt:lpstr>
      <vt:lpstr>+mj-lt</vt:lpstr>
      <vt:lpstr>Caramel Sweets</vt:lpstr>
      <vt:lpstr>Arial Unicode MS</vt:lpstr>
      <vt:lpstr>等线</vt:lpstr>
      <vt:lpstr>汉仪乐喵体W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136</cp:revision>
  <dcterms:created xsi:type="dcterms:W3CDTF">2007-06-13T04:05:04Z</dcterms:created>
  <dcterms:modified xsi:type="dcterms:W3CDTF">2022-10-02T17:02:29Z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804AB871D25C4D93AC7232E58FA1F6FD</vt:lpwstr>
  </property>
  <property fmtid="{D5CDD505-2E9C-101B-9397-08002B2CF9AE}" pid="3" name="KSOProductBuildVer">
    <vt:lpwstr>1033-11.2.0.11341</vt:lpwstr>
  </property>
</Properties>
</file>