
<file path=[Content_Types].xml><?xml version="1.0" encoding="utf-8"?>
<Types xmlns="http://schemas.openxmlformats.org/package/2006/content-types">
  <Default Extension="jfif" ContentType="image/jpeg"/>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77" r:id="rId2"/>
    <p:sldId id="256" r:id="rId3"/>
    <p:sldId id="275" r:id="rId4"/>
    <p:sldId id="278" r:id="rId5"/>
    <p:sldId id="262" r:id="rId6"/>
    <p:sldId id="263" r:id="rId7"/>
    <p:sldId id="264" r:id="rId8"/>
    <p:sldId id="265" r:id="rId9"/>
    <p:sldId id="266" r:id="rId10"/>
    <p:sldId id="268" r:id="rId11"/>
    <p:sldId id="274"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6" d="100"/>
          <a:sy n="66" d="100"/>
        </p:scale>
        <p:origin x="142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79C705-E4D0-482D-A823-559FA2BE7EAA}" type="datetimeFigureOut">
              <a:rPr lang="en-US" smtClean="0"/>
              <a:t>9/29/2022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530E321-6296-427C-8C20-85E39D03CFBA}" type="slidenum">
              <a:rPr lang="en-US" smtClean="0"/>
              <a:t>‹#›</a:t>
            </a:fld>
            <a:endParaRPr lang="en-US"/>
          </a:p>
        </p:txBody>
      </p:sp>
    </p:spTree>
    <p:extLst>
      <p:ext uri="{BB962C8B-B14F-4D97-AF65-F5344CB8AC3E}">
        <p14:creationId xmlns:p14="http://schemas.microsoft.com/office/powerpoint/2010/main" val="320332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cs typeface="Arial" pitchFamily="34" charset="0"/>
              </a:defRPr>
            </a:lvl1pPr>
            <a:lvl2pPr marL="742950" indent="-285750">
              <a:defRPr sz="4800">
                <a:solidFill>
                  <a:schemeClr val="tx1"/>
                </a:solidFill>
                <a:latin typeface="Arial" pitchFamily="34" charset="0"/>
                <a:cs typeface="Arial" pitchFamily="34" charset="0"/>
              </a:defRPr>
            </a:lvl2pPr>
            <a:lvl3pPr marL="1143000" indent="-228600">
              <a:defRPr sz="4800">
                <a:solidFill>
                  <a:schemeClr val="tx1"/>
                </a:solidFill>
                <a:latin typeface="Arial" pitchFamily="34" charset="0"/>
                <a:cs typeface="Arial" pitchFamily="34" charset="0"/>
              </a:defRPr>
            </a:lvl3pPr>
            <a:lvl4pPr marL="1600200" indent="-228600">
              <a:defRPr sz="4800">
                <a:solidFill>
                  <a:schemeClr val="tx1"/>
                </a:solidFill>
                <a:latin typeface="Arial" pitchFamily="34" charset="0"/>
                <a:cs typeface="Arial" pitchFamily="34" charset="0"/>
              </a:defRPr>
            </a:lvl4pPr>
            <a:lvl5pPr marL="2057400" indent="-228600">
              <a:defRPr sz="4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4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4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4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4800">
                <a:solidFill>
                  <a:schemeClr val="tx1"/>
                </a:solidFill>
                <a:latin typeface="Arial" pitchFamily="34" charset="0"/>
                <a:cs typeface="Arial" pitchFamily="34" charset="0"/>
              </a:defRPr>
            </a:lvl9pPr>
          </a:lstStyle>
          <a:p>
            <a:pPr eaLnBrk="1" hangingPunct="1"/>
            <a:fld id="{E20825D6-2029-422C-93D7-99A3596D8BAF}" type="slidenum">
              <a:rPr lang="en-US" altLang="en-US" sz="1200"/>
              <a:pPr eaLnBrk="1" hangingPunct="1"/>
              <a:t>11</a:t>
            </a:fld>
            <a:endParaRPr lang="en-US" altLang="en-US" sz="1200"/>
          </a:p>
        </p:txBody>
      </p:sp>
      <p:sp>
        <p:nvSpPr>
          <p:cNvPr id="4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CB3DB-1E00-4D8F-BB90-AB415F3AE6E7}"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1406696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CB3DB-1E00-4D8F-BB90-AB415F3AE6E7}"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3304839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CB3DB-1E00-4D8F-BB90-AB415F3AE6E7}"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2002036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CB3DB-1E00-4D8F-BB90-AB415F3AE6E7}"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1165566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CCB3DB-1E00-4D8F-BB90-AB415F3AE6E7}" type="datetimeFigureOut">
              <a:rPr lang="en-US" smtClean="0"/>
              <a:t>9/29/2022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4079003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CB3DB-1E00-4D8F-BB90-AB415F3AE6E7}"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2981068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CB3DB-1E00-4D8F-BB90-AB415F3AE6E7}" type="datetimeFigureOut">
              <a:rPr lang="en-US" smtClean="0"/>
              <a:t>9/29/2022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1955589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CB3DB-1E00-4D8F-BB90-AB415F3AE6E7}" type="datetimeFigureOut">
              <a:rPr lang="en-US" smtClean="0"/>
              <a:t>9/29/2022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3628016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CB3DB-1E00-4D8F-BB90-AB415F3AE6E7}" type="datetimeFigureOut">
              <a:rPr lang="en-US" smtClean="0"/>
              <a:t>9/29/2022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1086690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CB3DB-1E00-4D8F-BB90-AB415F3AE6E7}"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1582183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CCB3DB-1E00-4D8F-BB90-AB415F3AE6E7}" type="datetimeFigureOut">
              <a:rPr lang="en-US" smtClean="0"/>
              <a:t>9/29/2022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D05D8A-9170-40F7-ADEA-7DB33CF8DD9D}" type="slidenum">
              <a:rPr lang="en-US" smtClean="0"/>
              <a:t>‹#›</a:t>
            </a:fld>
            <a:endParaRPr lang="en-US"/>
          </a:p>
        </p:txBody>
      </p:sp>
    </p:spTree>
    <p:extLst>
      <p:ext uri="{BB962C8B-B14F-4D97-AF65-F5344CB8AC3E}">
        <p14:creationId xmlns:p14="http://schemas.microsoft.com/office/powerpoint/2010/main" val="891997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CCB3DB-1E00-4D8F-BB90-AB415F3AE6E7}" type="datetimeFigureOut">
              <a:rPr lang="en-US" smtClean="0"/>
              <a:t>9/29/2022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05D8A-9170-40F7-ADEA-7DB33CF8DD9D}" type="slidenum">
              <a:rPr lang="en-US" smtClean="0"/>
              <a:t>‹#›</a:t>
            </a:fld>
            <a:endParaRPr lang="en-US"/>
          </a:p>
        </p:txBody>
      </p:sp>
    </p:spTree>
    <p:extLst>
      <p:ext uri="{BB962C8B-B14F-4D97-AF65-F5344CB8AC3E}">
        <p14:creationId xmlns:p14="http://schemas.microsoft.com/office/powerpoint/2010/main" val="3572778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fif"/><Relationship Id="rId1" Type="http://schemas.openxmlformats.org/officeDocument/2006/relationships/slideLayout" Target="../slideLayouts/slideLayout1.xml"/><Relationship Id="rId4" Type="http://schemas.openxmlformats.org/officeDocument/2006/relationships/image" Target="../media/image4.jf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68858" y="2893787"/>
            <a:ext cx="5206284" cy="1084913"/>
          </a:xfrm>
          <a:prstGeom prst="rect">
            <a:avLst/>
          </a:prstGeom>
          <a:noFill/>
        </p:spPr>
        <p:txBody>
          <a:bodyPr spcFirstLastPara="1">
            <a:prstTxWarp prst="textArchUp">
              <a:avLst/>
            </a:prstTxWarp>
            <a:spAutoFit/>
            <a:scene3d>
              <a:camera prst="orthographicFront"/>
              <a:lightRig rig="soft" dir="t">
                <a:rot lat="0" lon="0" rev="15600000"/>
              </a:lightRig>
            </a:scene3d>
            <a:sp3d extrusionH="57150" prstMaterial="softEdge">
              <a:bevelT w="25400" h="38100"/>
            </a:sp3d>
          </a:bodyPr>
          <a:lstStyle/>
          <a:p>
            <a:pPr algn="ctr">
              <a:defRPr/>
            </a:pPr>
            <a:r>
              <a:rPr lang="vi-VN" sz="4050" b="1" dirty="0">
                <a:ln/>
                <a:solidFill>
                  <a:srgbClr val="00B050"/>
                </a:solidFill>
                <a:latin typeface="UTM Avo" panose="02040603050506020204" pitchFamily="18" charset="0"/>
              </a:rPr>
              <a:t>CHÀO MỪNG CÁC CON</a:t>
            </a:r>
          </a:p>
          <a:p>
            <a:pPr algn="ctr">
              <a:defRPr/>
            </a:pPr>
            <a:r>
              <a:rPr lang="vi-VN" sz="4050" b="1" dirty="0">
                <a:ln/>
                <a:solidFill>
                  <a:srgbClr val="00B050"/>
                </a:solidFill>
                <a:latin typeface="UTM Avo" panose="02040603050506020204" pitchFamily="18" charset="0"/>
              </a:rPr>
              <a:t>ĐẾN VỚI TIẾT HỌC</a:t>
            </a:r>
            <a:endParaRPr lang="en-US" sz="4050" b="1" dirty="0">
              <a:ln/>
              <a:solidFill>
                <a:srgbClr val="00B050"/>
              </a:solidFill>
              <a:latin typeface="UTM Avo" panose="02040603050506020204" pitchFamily="18" charset="0"/>
            </a:endParaRPr>
          </a:p>
        </p:txBody>
      </p:sp>
    </p:spTree>
    <p:extLst>
      <p:ext uri="{BB962C8B-B14F-4D97-AF65-F5344CB8AC3E}">
        <p14:creationId xmlns:p14="http://schemas.microsoft.com/office/powerpoint/2010/main" val="791016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Pin de PHAM THI en clip | Plantillas para diapositiv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3086100" y="2514600"/>
            <a:ext cx="3048000" cy="519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eaLnBrk="1" hangingPunct="1">
              <a:spcBef>
                <a:spcPct val="50000"/>
              </a:spcBef>
            </a:pPr>
            <a:r>
              <a:rPr lang="en-US" altLang="en-US" sz="2800">
                <a:solidFill>
                  <a:srgbClr val="FF0000"/>
                </a:solidFill>
                <a:latin typeface="Times New Roman" pitchFamily="18" charset="0"/>
                <a:cs typeface="Times New Roman" pitchFamily="18" charset="0"/>
              </a:rPr>
              <a:t>Ý nghĩa câu chuyện</a:t>
            </a:r>
          </a:p>
        </p:txBody>
      </p:sp>
      <p:sp>
        <p:nvSpPr>
          <p:cNvPr id="4" name="Rectangle 5"/>
          <p:cNvSpPr>
            <a:spLocks noChangeArrowheads="1"/>
          </p:cNvSpPr>
          <p:nvPr/>
        </p:nvSpPr>
        <p:spPr bwMode="auto">
          <a:xfrm>
            <a:off x="152400" y="3276600"/>
            <a:ext cx="8915400" cy="2246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50000"/>
              </a:spcBef>
            </a:pPr>
            <a:r>
              <a:rPr lang="en-US" altLang="en-US" sz="2800">
                <a:solidFill>
                  <a:srgbClr val="0000CC"/>
                </a:solidFill>
                <a:latin typeface="Times New Roman" pitchFamily="18" charset="0"/>
                <a:cs typeface="Times New Roman" pitchFamily="18" charset="0"/>
              </a:rPr>
              <a:t>Câu chuyện ca ngợi nhà thơ chân chính của vương quốc Đa-ghét-xtan, thà chết trên giàn lửa thiêu, không chịu nói sai sự thật và ca tụng vị vua tàn bạo. Khí phách của nhà thơ chân chính đã khiến nhà vua cũng phải khâm phục kính trọng, thay đổi hẳn thái độ.</a:t>
            </a:r>
          </a:p>
        </p:txBody>
      </p:sp>
    </p:spTree>
    <p:extLst>
      <p:ext uri="{BB962C8B-B14F-4D97-AF65-F5344CB8AC3E}">
        <p14:creationId xmlns:p14="http://schemas.microsoft.com/office/powerpoint/2010/main" val="6135409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Hình ảnh Powerpoint - - Tổng hợp hình ảnh dành cho Powerpoint đẹp nhấ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47175"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p:cNvSpPr txBox="1">
            <a:spLocks noChangeArrowheads="1"/>
          </p:cNvSpPr>
          <p:nvPr/>
        </p:nvSpPr>
        <p:spPr bwMode="auto">
          <a:xfrm>
            <a:off x="2514600" y="838200"/>
            <a:ext cx="4191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pitchFamily="34" charset="0"/>
                <a:cs typeface="Arial" pitchFamily="34" charset="0"/>
              </a:defRPr>
            </a:lvl1pPr>
            <a:lvl2pPr>
              <a:defRPr sz="2800">
                <a:solidFill>
                  <a:schemeClr val="tx1"/>
                </a:solidFill>
                <a:latin typeface="Arial" pitchFamily="34" charset="0"/>
                <a:cs typeface="Arial" pitchFamily="34" charset="0"/>
              </a:defRPr>
            </a:lvl2pPr>
            <a:lvl3pPr>
              <a:defRPr sz="2400">
                <a:solidFill>
                  <a:schemeClr val="tx1"/>
                </a:solidFill>
                <a:latin typeface="Arial" pitchFamily="34" charset="0"/>
                <a:cs typeface="Arial" pitchFamily="34" charset="0"/>
              </a:defRPr>
            </a:lvl3pPr>
            <a:lvl4pPr>
              <a:defRPr sz="2000">
                <a:solidFill>
                  <a:schemeClr val="tx1"/>
                </a:solidFill>
                <a:latin typeface="Arial" pitchFamily="34" charset="0"/>
                <a:cs typeface="Arial" pitchFamily="34" charset="0"/>
              </a:defRPr>
            </a:lvl4pPr>
            <a:lvl5pPr>
              <a:defRPr sz="2000">
                <a:solidFill>
                  <a:schemeClr val="tx1"/>
                </a:solidFill>
                <a:latin typeface="Arial" pitchFamily="34" charset="0"/>
                <a:cs typeface="Arial" pitchFamily="34" charset="0"/>
              </a:defRPr>
            </a:lvl5pPr>
            <a:lvl6pPr eaLnBrk="0" hangingPunct="0">
              <a:defRPr sz="2000">
                <a:solidFill>
                  <a:schemeClr val="tx1"/>
                </a:solidFill>
                <a:latin typeface="Arial" pitchFamily="34" charset="0"/>
                <a:cs typeface="Arial" pitchFamily="34" charset="0"/>
              </a:defRPr>
            </a:lvl6pPr>
            <a:lvl7pPr eaLnBrk="0" hangingPunct="0">
              <a:defRPr sz="2000">
                <a:solidFill>
                  <a:schemeClr val="tx1"/>
                </a:solidFill>
                <a:latin typeface="Arial" pitchFamily="34" charset="0"/>
                <a:cs typeface="Arial" pitchFamily="34" charset="0"/>
              </a:defRPr>
            </a:lvl7pPr>
            <a:lvl8pPr eaLnBrk="0" hangingPunct="0">
              <a:defRPr sz="2000">
                <a:solidFill>
                  <a:schemeClr val="tx1"/>
                </a:solidFill>
                <a:latin typeface="Arial" pitchFamily="34" charset="0"/>
                <a:cs typeface="Arial" pitchFamily="34" charset="0"/>
              </a:defRPr>
            </a:lvl8pPr>
            <a:lvl9pPr eaLnBrk="0" hangingPunct="0">
              <a:defRPr sz="2000">
                <a:solidFill>
                  <a:schemeClr val="tx1"/>
                </a:solidFill>
                <a:latin typeface="Arial" pitchFamily="34" charset="0"/>
                <a:cs typeface="Arial" pitchFamily="34" charset="0"/>
              </a:defRPr>
            </a:lvl9pPr>
          </a:lstStyle>
          <a:p>
            <a:pPr algn="ctr"/>
            <a:r>
              <a:rPr lang="en-US" altLang="en-US" sz="3600" b="1" u="sng" dirty="0">
                <a:solidFill>
                  <a:srgbClr val="FFFF00"/>
                </a:solidFill>
                <a:latin typeface="Times New Roman" pitchFamily="18" charset="0"/>
                <a:cs typeface="Times New Roman" pitchFamily="18" charset="0"/>
              </a:rPr>
              <a:t>DẶN DÒ</a:t>
            </a:r>
          </a:p>
          <a:p>
            <a:endParaRPr lang="en-US" altLang="en-US" sz="2800" b="1" u="sng" dirty="0">
              <a:solidFill>
                <a:srgbClr val="0070C0"/>
              </a:solidFill>
              <a:latin typeface="Times New Roman" pitchFamily="18" charset="0"/>
              <a:cs typeface="Times New Roman" pitchFamily="18" charset="0"/>
            </a:endParaRPr>
          </a:p>
          <a:p>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Tập</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kể</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lại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câu</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chuyện</a:t>
            </a:r>
            <a:r>
              <a:rPr lang="en-US" altLang="en-US" sz="2800" dirty="0">
                <a:solidFill>
                  <a:schemeClr val="bg1"/>
                </a:solidFill>
                <a:latin typeface="Times New Roman" pitchFamily="18" charset="0"/>
                <a:cs typeface="Times New Roman" pitchFamily="18" charset="0"/>
              </a:rPr>
              <a:t> </a:t>
            </a:r>
            <a:r>
              <a:rPr lang="en-US" altLang="en-US" sz="2800" i="1" dirty="0" err="1">
                <a:solidFill>
                  <a:schemeClr val="bg1"/>
                </a:solidFill>
                <a:latin typeface="Times New Roman" pitchFamily="18" charset="0"/>
                <a:cs typeface="Times New Roman" pitchFamily="18" charset="0"/>
              </a:rPr>
              <a:t>Một</a:t>
            </a:r>
            <a:r>
              <a:rPr lang="en-US" altLang="en-US" sz="2800" i="1" dirty="0">
                <a:solidFill>
                  <a:schemeClr val="bg1"/>
                </a:solidFill>
                <a:latin typeface="Times New Roman" pitchFamily="18" charset="0"/>
                <a:cs typeface="Times New Roman" pitchFamily="18" charset="0"/>
              </a:rPr>
              <a:t> </a:t>
            </a:r>
            <a:r>
              <a:rPr lang="en-US" altLang="en-US" sz="2800" i="1" dirty="0" err="1">
                <a:solidFill>
                  <a:schemeClr val="bg1"/>
                </a:solidFill>
                <a:latin typeface="Times New Roman" pitchFamily="18" charset="0"/>
                <a:cs typeface="Times New Roman" pitchFamily="18" charset="0"/>
              </a:rPr>
              <a:t>nhà</a:t>
            </a:r>
            <a:r>
              <a:rPr lang="en-US" altLang="en-US" sz="2800" i="1" dirty="0">
                <a:solidFill>
                  <a:schemeClr val="bg1"/>
                </a:solidFill>
                <a:latin typeface="Times New Roman" pitchFamily="18" charset="0"/>
                <a:cs typeface="Times New Roman" pitchFamily="18" charset="0"/>
              </a:rPr>
              <a:t> </a:t>
            </a:r>
            <a:r>
              <a:rPr lang="en-US" altLang="en-US" sz="2800" i="1" dirty="0" err="1">
                <a:solidFill>
                  <a:schemeClr val="bg1"/>
                </a:solidFill>
                <a:latin typeface="Times New Roman" pitchFamily="18" charset="0"/>
                <a:cs typeface="Times New Roman" pitchFamily="18" charset="0"/>
              </a:rPr>
              <a:t>thơ</a:t>
            </a:r>
            <a:r>
              <a:rPr lang="en-US" altLang="en-US" sz="2800" i="1" dirty="0">
                <a:solidFill>
                  <a:schemeClr val="bg1"/>
                </a:solidFill>
                <a:latin typeface="Times New Roman" pitchFamily="18" charset="0"/>
                <a:cs typeface="Times New Roman" pitchFamily="18" charset="0"/>
              </a:rPr>
              <a:t> </a:t>
            </a:r>
            <a:r>
              <a:rPr lang="en-US" altLang="en-US" sz="2800" i="1" dirty="0" err="1">
                <a:solidFill>
                  <a:schemeClr val="bg1"/>
                </a:solidFill>
                <a:latin typeface="Times New Roman" pitchFamily="18" charset="0"/>
                <a:cs typeface="Times New Roman" pitchFamily="18" charset="0"/>
              </a:rPr>
              <a:t>chân</a:t>
            </a:r>
            <a:r>
              <a:rPr lang="en-US" altLang="en-US" sz="2800" i="1" dirty="0">
                <a:solidFill>
                  <a:schemeClr val="bg1"/>
                </a:solidFill>
                <a:latin typeface="Times New Roman" pitchFamily="18" charset="0"/>
                <a:cs typeface="Times New Roman" pitchFamily="18" charset="0"/>
              </a:rPr>
              <a:t> </a:t>
            </a:r>
            <a:r>
              <a:rPr lang="en-US" altLang="en-US" sz="2800" i="1" dirty="0" err="1">
                <a:solidFill>
                  <a:schemeClr val="bg1"/>
                </a:solidFill>
                <a:latin typeface="Times New Roman" pitchFamily="18" charset="0"/>
                <a:cs typeface="Times New Roman" pitchFamily="18" charset="0"/>
              </a:rPr>
              <a:t>chính</a:t>
            </a:r>
            <a:r>
              <a:rPr lang="en-US" altLang="en-US" sz="2800" dirty="0">
                <a:solidFill>
                  <a:schemeClr val="bg1"/>
                </a:solidFill>
                <a:latin typeface="Times New Roman" pitchFamily="18" charset="0"/>
                <a:cs typeface="Times New Roman" pitchFamily="18" charset="0"/>
              </a:rPr>
              <a:t>.</a:t>
            </a:r>
          </a:p>
          <a:p>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Nêu</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lại</a:t>
            </a:r>
            <a:r>
              <a:rPr lang="en-US" altLang="en-US" sz="2800" dirty="0">
                <a:solidFill>
                  <a:schemeClr val="bg1"/>
                </a:solidFill>
                <a:latin typeface="Times New Roman" pitchFamily="18" charset="0"/>
                <a:cs typeface="Times New Roman" pitchFamily="18" charset="0"/>
              </a:rPr>
              <a:t> ý </a:t>
            </a:r>
            <a:r>
              <a:rPr lang="en-US" altLang="en-US" sz="2800" dirty="0" err="1">
                <a:solidFill>
                  <a:schemeClr val="bg1"/>
                </a:solidFill>
                <a:latin typeface="Times New Roman" pitchFamily="18" charset="0"/>
                <a:cs typeface="Times New Roman" pitchFamily="18" charset="0"/>
              </a:rPr>
              <a:t>nghĩa</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câu</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chuyện</a:t>
            </a:r>
            <a:r>
              <a:rPr lang="en-US" altLang="en-US" sz="2800" dirty="0">
                <a:solidFill>
                  <a:schemeClr val="bg1"/>
                </a:solidFill>
                <a:latin typeface="Times New Roman" pitchFamily="18" charset="0"/>
                <a:cs typeface="Times New Roman" pitchFamily="18" charset="0"/>
              </a:rPr>
              <a:t>.</a:t>
            </a:r>
          </a:p>
          <a:p>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Chuẩn</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bị</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bài</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sau</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Kể</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chuyện</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nghe</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đã</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đọc</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về</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tính</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trung</a:t>
            </a:r>
            <a:r>
              <a:rPr lang="en-US"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thực</a:t>
            </a:r>
            <a:r>
              <a:rPr lang="en-US" altLang="en-US" sz="2800"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204656818"/>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67445"/>
          </a:xfrm>
          <a:prstGeom prst="rect">
            <a:avLst/>
          </a:prstGeom>
        </p:spPr>
      </p:pic>
      <p:sp>
        <p:nvSpPr>
          <p:cNvPr id="2" name="Title 1"/>
          <p:cNvSpPr>
            <a:spLocks noGrp="1"/>
          </p:cNvSpPr>
          <p:nvPr>
            <p:ph type="ctrTitle"/>
          </p:nvPr>
        </p:nvSpPr>
        <p:spPr>
          <a:xfrm>
            <a:off x="1143000" y="1295400"/>
            <a:ext cx="8001000" cy="1219200"/>
          </a:xfrm>
        </p:spPr>
        <p:txBody>
          <a:bodyPr>
            <a:noAutofit/>
          </a:bodyPr>
          <a:lstStyle/>
          <a:p>
            <a:r>
              <a:rPr lang="en-US" sz="3200" dirty="0" err="1" smtClean="0">
                <a:solidFill>
                  <a:srgbClr val="FF0000"/>
                </a:solidFill>
              </a:rPr>
              <a:t>Kể</a:t>
            </a:r>
            <a:r>
              <a:rPr lang="en-US" sz="3200" dirty="0" smtClean="0">
                <a:solidFill>
                  <a:srgbClr val="FF0000"/>
                </a:solidFill>
              </a:rPr>
              <a:t> </a:t>
            </a:r>
            <a:r>
              <a:rPr lang="en-US" sz="3200" dirty="0" err="1" smtClean="0">
                <a:solidFill>
                  <a:srgbClr val="FF0000"/>
                </a:solidFill>
              </a:rPr>
              <a:t>chuyện</a:t>
            </a:r>
            <a:r>
              <a:rPr lang="en-US" sz="3200" dirty="0" smtClean="0">
                <a:solidFill>
                  <a:srgbClr val="FF0000"/>
                </a:solidFill>
              </a:rPr>
              <a:t> </a:t>
            </a:r>
            <a:br>
              <a:rPr lang="en-US" sz="3200" dirty="0" smtClean="0">
                <a:solidFill>
                  <a:srgbClr val="FF0000"/>
                </a:solidFill>
              </a:rPr>
            </a:br>
            <a:r>
              <a:rPr lang="en-US" sz="3200" dirty="0" err="1">
                <a:solidFill>
                  <a:srgbClr val="FF0000"/>
                </a:solidFill>
              </a:rPr>
              <a:t>M</a:t>
            </a:r>
            <a:r>
              <a:rPr lang="en-US" sz="3200" dirty="0" err="1" smtClean="0">
                <a:solidFill>
                  <a:srgbClr val="FF0000"/>
                </a:solidFill>
              </a:rPr>
              <a:t>ột</a:t>
            </a:r>
            <a:r>
              <a:rPr lang="en-US" sz="3200" dirty="0" smtClean="0">
                <a:solidFill>
                  <a:srgbClr val="FF0000"/>
                </a:solidFill>
              </a:rPr>
              <a:t> </a:t>
            </a:r>
            <a:r>
              <a:rPr lang="en-US" sz="3200" dirty="0" err="1" smtClean="0">
                <a:solidFill>
                  <a:srgbClr val="FF0000"/>
                </a:solidFill>
              </a:rPr>
              <a:t>nhà</a:t>
            </a:r>
            <a:r>
              <a:rPr lang="en-US" sz="3200" dirty="0" smtClean="0">
                <a:solidFill>
                  <a:srgbClr val="FF0000"/>
                </a:solidFill>
              </a:rPr>
              <a:t> </a:t>
            </a:r>
            <a:r>
              <a:rPr lang="en-US" sz="3200" dirty="0" err="1" smtClean="0">
                <a:solidFill>
                  <a:srgbClr val="FF0000"/>
                </a:solidFill>
              </a:rPr>
              <a:t>thơ</a:t>
            </a:r>
            <a:r>
              <a:rPr lang="en-US" sz="3200" dirty="0" smtClean="0">
                <a:solidFill>
                  <a:srgbClr val="FF0000"/>
                </a:solidFill>
              </a:rPr>
              <a:t> </a:t>
            </a:r>
            <a:r>
              <a:rPr lang="en-US" sz="3200" dirty="0" err="1" smtClean="0">
                <a:solidFill>
                  <a:srgbClr val="FF0000"/>
                </a:solidFill>
              </a:rPr>
              <a:t>chân</a:t>
            </a:r>
            <a:r>
              <a:rPr lang="en-US" sz="3200" dirty="0" smtClean="0">
                <a:solidFill>
                  <a:srgbClr val="FF0000"/>
                </a:solidFill>
              </a:rPr>
              <a:t> </a:t>
            </a:r>
            <a:r>
              <a:rPr lang="en-US" sz="3200" dirty="0" err="1" smtClean="0">
                <a:solidFill>
                  <a:srgbClr val="FF0000"/>
                </a:solidFill>
              </a:rPr>
              <a:t>chính</a:t>
            </a:r>
            <a:r>
              <a:rPr lang="en-US" sz="3200" dirty="0" smtClean="0">
                <a:solidFill>
                  <a:srgbClr val="FF0000"/>
                </a:solidFill>
              </a:rPr>
              <a:t> </a:t>
            </a:r>
            <a:endParaRPr lang="en-US" sz="3200" dirty="0">
              <a:solidFill>
                <a:srgbClr val="FF0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667000"/>
            <a:ext cx="7826375" cy="3886200"/>
          </a:xfrm>
          <a:prstGeom prst="rect">
            <a:avLst/>
          </a:prstGeom>
        </p:spPr>
      </p:pic>
    </p:spTree>
    <p:extLst>
      <p:ext uri="{BB962C8B-B14F-4D97-AF65-F5344CB8AC3E}">
        <p14:creationId xmlns:p14="http://schemas.microsoft.com/office/powerpoint/2010/main" val="4008126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86" y="0"/>
            <a:ext cx="9144000" cy="6858000"/>
          </a:xfrm>
          <a:prstGeom prst="rect">
            <a:avLst/>
          </a:prstGeom>
          <a:gradFill>
            <a:gsLst>
              <a:gs pos="7000">
                <a:schemeClr val="bg1"/>
              </a:gs>
              <a:gs pos="86000">
                <a:schemeClr val="accent6">
                  <a:lumMod val="40000"/>
                  <a:lumOff val="60000"/>
                </a:schemeClr>
              </a:gs>
              <a:gs pos="100000">
                <a:srgbClr val="92D050"/>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73727" y="152400"/>
            <a:ext cx="7772400" cy="1077218"/>
          </a:xfrm>
          <a:prstGeom prst="rect">
            <a:avLst/>
          </a:prstGeom>
          <a:noFill/>
        </p:spPr>
        <p:txBody>
          <a:bodyPr wrap="square" rtlCol="0">
            <a:spAutoFit/>
          </a:bodyPr>
          <a:lstStyle/>
          <a:p>
            <a:r>
              <a:rPr lang="en-US" sz="3200" dirty="0" smtClean="0">
                <a:latin typeface="Arial" pitchFamily="34" charset="0"/>
                <a:cs typeface="Arial" pitchFamily="34" charset="0"/>
              </a:rPr>
              <a:t>  </a:t>
            </a:r>
            <a:r>
              <a:rPr lang="en-US" sz="3200" dirty="0" smtClean="0">
                <a:solidFill>
                  <a:srgbClr val="0000CC"/>
                </a:solidFill>
                <a:latin typeface="Arial" pitchFamily="34" charset="0"/>
                <a:cs typeface="Arial" pitchFamily="34" charset="0"/>
              </a:rPr>
              <a:t>Thứ </a:t>
            </a:r>
            <a:r>
              <a:rPr lang="en-US" sz="3200" dirty="0" smtClean="0">
                <a:solidFill>
                  <a:srgbClr val="0000CC"/>
                </a:solidFill>
                <a:latin typeface="Arial" pitchFamily="34" charset="0"/>
                <a:cs typeface="Arial" pitchFamily="34" charset="0"/>
              </a:rPr>
              <a:t>Năm,</a:t>
            </a:r>
            <a:r>
              <a:rPr lang="en-US" sz="3200" dirty="0" smtClean="0">
                <a:solidFill>
                  <a:srgbClr val="0000CC"/>
                </a:solidFill>
                <a:latin typeface="Arial" pitchFamily="34" charset="0"/>
                <a:cs typeface="Arial" pitchFamily="34" charset="0"/>
              </a:rPr>
              <a:t> </a:t>
            </a:r>
            <a:r>
              <a:rPr lang="en-US" sz="3200" dirty="0" smtClean="0">
                <a:solidFill>
                  <a:srgbClr val="0000CC"/>
                </a:solidFill>
                <a:latin typeface="Arial" pitchFamily="34" charset="0"/>
                <a:cs typeface="Arial" pitchFamily="34" charset="0"/>
              </a:rPr>
              <a:t>ngày </a:t>
            </a:r>
            <a:r>
              <a:rPr lang="en-US" sz="3200" dirty="0" smtClean="0">
                <a:solidFill>
                  <a:srgbClr val="0000CC"/>
                </a:solidFill>
                <a:latin typeface="Arial" pitchFamily="34" charset="0"/>
                <a:cs typeface="Arial" pitchFamily="34" charset="0"/>
              </a:rPr>
              <a:t>29 </a:t>
            </a:r>
            <a:r>
              <a:rPr lang="en-US" sz="3200" dirty="0" smtClean="0">
                <a:solidFill>
                  <a:srgbClr val="0000CC"/>
                </a:solidFill>
                <a:latin typeface="Arial" pitchFamily="34" charset="0"/>
                <a:cs typeface="Arial" pitchFamily="34" charset="0"/>
              </a:rPr>
              <a:t>tháng 09 năm 2022</a:t>
            </a:r>
          </a:p>
          <a:p>
            <a:r>
              <a:rPr lang="en-US" sz="3200" dirty="0">
                <a:solidFill>
                  <a:srgbClr val="0000CC"/>
                </a:solidFill>
                <a:latin typeface="Arial" pitchFamily="34" charset="0"/>
                <a:cs typeface="Arial" pitchFamily="34" charset="0"/>
              </a:rPr>
              <a:t> </a:t>
            </a:r>
            <a:r>
              <a:rPr lang="en-US" sz="3200" dirty="0" smtClean="0">
                <a:solidFill>
                  <a:srgbClr val="0000CC"/>
                </a:solidFill>
                <a:latin typeface="Arial" pitchFamily="34" charset="0"/>
                <a:cs typeface="Arial" pitchFamily="34" charset="0"/>
              </a:rPr>
              <a:t>                     </a:t>
            </a:r>
            <a:r>
              <a:rPr lang="en-US" sz="3200" u="sng" dirty="0" err="1" smtClean="0">
                <a:solidFill>
                  <a:srgbClr val="CC0099"/>
                </a:solidFill>
                <a:latin typeface="Arial" pitchFamily="34" charset="0"/>
                <a:cs typeface="Arial" pitchFamily="34" charset="0"/>
              </a:rPr>
              <a:t>Kể</a:t>
            </a:r>
            <a:r>
              <a:rPr lang="en-US" sz="3200" u="sng" dirty="0" smtClean="0">
                <a:solidFill>
                  <a:srgbClr val="CC0099"/>
                </a:solidFill>
                <a:latin typeface="Arial" pitchFamily="34" charset="0"/>
                <a:cs typeface="Arial" pitchFamily="34" charset="0"/>
              </a:rPr>
              <a:t> </a:t>
            </a:r>
            <a:r>
              <a:rPr lang="en-US" sz="3200" u="sng" dirty="0" err="1" smtClean="0">
                <a:solidFill>
                  <a:srgbClr val="CC0099"/>
                </a:solidFill>
                <a:latin typeface="Arial" pitchFamily="34" charset="0"/>
                <a:cs typeface="Arial" pitchFamily="34" charset="0"/>
              </a:rPr>
              <a:t>chuyện</a:t>
            </a:r>
            <a:endParaRPr lang="en-US" sz="3200" u="sng" dirty="0">
              <a:solidFill>
                <a:srgbClr val="CC0099"/>
              </a:solidFill>
              <a:latin typeface="Arial" pitchFamily="34" charset="0"/>
              <a:cs typeface="Arial" pitchFamily="34" charset="0"/>
            </a:endParaRPr>
          </a:p>
        </p:txBody>
      </p:sp>
      <p:sp>
        <p:nvSpPr>
          <p:cNvPr id="6" name="TextBox 5"/>
          <p:cNvSpPr txBox="1"/>
          <p:nvPr/>
        </p:nvSpPr>
        <p:spPr>
          <a:xfrm>
            <a:off x="2071255" y="1229618"/>
            <a:ext cx="6096000" cy="646331"/>
          </a:xfrm>
          <a:prstGeom prst="rect">
            <a:avLst/>
          </a:prstGeom>
          <a:noFill/>
        </p:spPr>
        <p:txBody>
          <a:bodyPr wrap="square" rtlCol="0">
            <a:spAutoFit/>
          </a:bodyPr>
          <a:lstStyle/>
          <a:p>
            <a:r>
              <a:rPr lang="en-US" dirty="0" smtClean="0"/>
              <a:t> </a:t>
            </a:r>
            <a:r>
              <a:rPr lang="en-US" sz="3600" dirty="0" err="1" smtClean="0">
                <a:solidFill>
                  <a:srgbClr val="FF0000"/>
                </a:solidFill>
              </a:rPr>
              <a:t>Một</a:t>
            </a:r>
            <a:r>
              <a:rPr lang="en-US" sz="3600" dirty="0" smtClean="0">
                <a:solidFill>
                  <a:srgbClr val="FF0000"/>
                </a:solidFill>
              </a:rPr>
              <a:t> </a:t>
            </a:r>
            <a:r>
              <a:rPr lang="en-US" sz="3600" dirty="0" err="1" smtClean="0">
                <a:solidFill>
                  <a:srgbClr val="FF0000"/>
                </a:solidFill>
              </a:rPr>
              <a:t>nhà</a:t>
            </a:r>
            <a:r>
              <a:rPr lang="en-US" sz="3600" dirty="0" smtClean="0">
                <a:solidFill>
                  <a:srgbClr val="FF0000"/>
                </a:solidFill>
              </a:rPr>
              <a:t> </a:t>
            </a:r>
            <a:r>
              <a:rPr lang="en-US" sz="3600" dirty="0" err="1" smtClean="0">
                <a:solidFill>
                  <a:srgbClr val="FF0000"/>
                </a:solidFill>
              </a:rPr>
              <a:t>thơ</a:t>
            </a:r>
            <a:r>
              <a:rPr lang="en-US" sz="3600" dirty="0" smtClean="0">
                <a:solidFill>
                  <a:srgbClr val="FF0000"/>
                </a:solidFill>
              </a:rPr>
              <a:t> </a:t>
            </a:r>
            <a:r>
              <a:rPr lang="en-US" sz="3600" dirty="0" err="1" smtClean="0">
                <a:solidFill>
                  <a:srgbClr val="FF0000"/>
                </a:solidFill>
              </a:rPr>
              <a:t>chân</a:t>
            </a:r>
            <a:r>
              <a:rPr lang="en-US" sz="3600" dirty="0" smtClean="0">
                <a:solidFill>
                  <a:srgbClr val="FF0000"/>
                </a:solidFill>
              </a:rPr>
              <a:t> </a:t>
            </a:r>
            <a:r>
              <a:rPr lang="en-US" sz="3600" dirty="0" err="1" smtClean="0">
                <a:solidFill>
                  <a:srgbClr val="FF0000"/>
                </a:solidFill>
              </a:rPr>
              <a:t>chính</a:t>
            </a:r>
            <a:endParaRPr lang="en-US" sz="3600" dirty="0">
              <a:solidFill>
                <a:srgbClr val="FF0000"/>
              </a:solidFill>
            </a:endParaRPr>
          </a:p>
        </p:txBody>
      </p:sp>
    </p:spTree>
    <p:extLst>
      <p:ext uri="{BB962C8B-B14F-4D97-AF65-F5344CB8AC3E}">
        <p14:creationId xmlns:p14="http://schemas.microsoft.com/office/powerpoint/2010/main" val="280345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nhà thơ chân chính - Tiếng Việt 4 - Kể chuyện con nghe - HOCMA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381000"/>
            <a:ext cx="8458200" cy="5745163"/>
          </a:xfrm>
        </p:spPr>
      </p:pic>
    </p:spTree>
    <p:extLst>
      <p:ext uri="{BB962C8B-B14F-4D97-AF65-F5344CB8AC3E}">
        <p14:creationId xmlns:p14="http://schemas.microsoft.com/office/powerpoint/2010/main" val="287893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65152">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667000"/>
            <a:ext cx="8229600" cy="792162"/>
          </a:xfrm>
        </p:spPr>
        <p:txBody>
          <a:bodyPr>
            <a:noAutofit/>
          </a:bodyPr>
          <a:lstStyle/>
          <a:p>
            <a:r>
              <a:rPr lang="en-US" sz="6600" dirty="0" smtClean="0">
                <a:solidFill>
                  <a:schemeClr val="bg1"/>
                </a:solidFill>
              </a:rPr>
              <a:t>II , </a:t>
            </a:r>
            <a:r>
              <a:rPr lang="en-US" sz="6600" dirty="0" err="1" smtClean="0">
                <a:solidFill>
                  <a:schemeClr val="bg1"/>
                </a:solidFill>
              </a:rPr>
              <a:t>kể</a:t>
            </a:r>
            <a:r>
              <a:rPr lang="en-US" sz="6600" dirty="0" smtClean="0">
                <a:solidFill>
                  <a:schemeClr val="bg1"/>
                </a:solidFill>
              </a:rPr>
              <a:t> </a:t>
            </a:r>
            <a:r>
              <a:rPr lang="en-US" sz="6600" dirty="0" err="1" smtClean="0">
                <a:solidFill>
                  <a:schemeClr val="bg1"/>
                </a:solidFill>
              </a:rPr>
              <a:t>chuyện</a:t>
            </a:r>
            <a:r>
              <a:rPr lang="en-US" sz="6600" dirty="0" smtClean="0">
                <a:solidFill>
                  <a:schemeClr val="bg1"/>
                </a:solidFill>
              </a:rPr>
              <a:t> </a:t>
            </a:r>
            <a:endParaRPr lang="en-US" sz="6600" dirty="0">
              <a:solidFill>
                <a:schemeClr val="bg1"/>
              </a:solidFill>
            </a:endParaRPr>
          </a:p>
        </p:txBody>
      </p:sp>
    </p:spTree>
    <p:extLst>
      <p:ext uri="{BB962C8B-B14F-4D97-AF65-F5344CB8AC3E}">
        <p14:creationId xmlns:p14="http://schemas.microsoft.com/office/powerpoint/2010/main" val="13532426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lstStyle/>
          <a:p>
            <a:r>
              <a:rPr lang="en-US" sz="2000" dirty="0" err="1">
                <a:latin typeface="Times New Roman" panose="02020603050405020304" pitchFamily="18" charset="0"/>
                <a:cs typeface="Times New Roman" panose="02020603050405020304" pitchFamily="18" charset="0"/>
              </a:rPr>
              <a:t>Ngày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xưa</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vương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quốc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Đa-ghét-xtan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ông</a:t>
            </a:r>
            <a:r>
              <a:rPr lang="en-US" sz="2000" dirty="0">
                <a:latin typeface="Times New Roman" panose="02020603050405020304" pitchFamily="18" charset="0"/>
                <a:cs typeface="Times New Roman" panose="02020603050405020304" pitchFamily="18" charset="0"/>
              </a:rPr>
              <a:t> ta,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lầm</a:t>
            </a:r>
            <a:r>
              <a:rPr lang="en-US" sz="2000" dirty="0">
                <a:latin typeface="Times New Roman" panose="02020603050405020304" pitchFamily="18" charset="0"/>
                <a:cs typeface="Times New Roman" panose="02020603050405020304" pitchFamily="18" charset="0"/>
              </a:rPr>
              <a:t> than. </a:t>
            </a:r>
            <a:r>
              <a:rPr lang="en-US" sz="2000" dirty="0" err="1">
                <a:latin typeface="Times New Roman" panose="02020603050405020304" pitchFamily="18" charset="0"/>
                <a:cs typeface="Times New Roman" panose="02020603050405020304" pitchFamily="18" charset="0"/>
              </a:rPr>
              <a:t>Thế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rồi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khắp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bỗng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Mọi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say </a:t>
            </a:r>
            <a:r>
              <a:rPr lang="en-US" sz="2000" dirty="0" err="1">
                <a:latin typeface="Times New Roman" panose="02020603050405020304" pitchFamily="18" charset="0"/>
                <a:cs typeface="Times New Roman" panose="02020603050405020304" pitchFamily="18" charset="0"/>
              </a:rPr>
              <a:t>sưa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57400"/>
            <a:ext cx="8077200" cy="4572000"/>
          </a:xfrm>
          <a:prstGeom prst="rect">
            <a:avLst/>
          </a:prstGeom>
        </p:spPr>
      </p:pic>
    </p:spTree>
    <p:extLst>
      <p:ext uri="{BB962C8B-B14F-4D97-AF65-F5344CB8AC3E}">
        <p14:creationId xmlns:p14="http://schemas.microsoft.com/office/powerpoint/2010/main" val="26928541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normAutofit/>
          </a:bodyPr>
          <a:lstStyle/>
          <a:p>
            <a:r>
              <a:rPr lang="en-US" sz="1500" dirty="0" err="1">
                <a:latin typeface="Times New Roman" panose="02020603050405020304" pitchFamily="18" charset="0"/>
                <a:cs typeface="Times New Roman" panose="02020603050405020304" pitchFamily="18" charset="0"/>
              </a:rPr>
              <a:t>Một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ngày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kia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lọt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đến</a:t>
            </a:r>
            <a:r>
              <a:rPr lang="en-US" sz="1500" dirty="0">
                <a:latin typeface="Times New Roman" panose="02020603050405020304" pitchFamily="18" charset="0"/>
                <a:cs typeface="Times New Roman" panose="02020603050405020304" pitchFamily="18" charset="0"/>
              </a:rPr>
              <a:t> tai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vua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lập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tức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lệnh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lùng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bắt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kì</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được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kẻ</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sáng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phản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loạn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ấy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quan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thần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lính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cận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sức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sục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sạo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cũng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không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thể</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tìm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được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ai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giả</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của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Vì</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vậy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vua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hạ</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lệnh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tống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giam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tất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cả</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thơ</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nghệ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rong</a:t>
            </a:r>
            <a:r>
              <a:rPr lang="en-US" sz="1500" dirty="0">
                <a:latin typeface="Times New Roman" panose="02020603050405020304" pitchFamily="18" charset="0"/>
                <a:cs typeface="Times New Roman" panose="02020603050405020304" pitchFamily="18" charset="0"/>
              </a:rPr>
              <a:t>.</a:t>
            </a:r>
          </a:p>
          <a:p>
            <a:r>
              <a:rPr lang="en-US" sz="1500" dirty="0" smtClean="0">
                <a:latin typeface="Times New Roman" panose="02020603050405020304" pitchFamily="18" charset="0"/>
                <a:cs typeface="Times New Roman" panose="02020603050405020304" pitchFamily="18" charset="0"/>
              </a:rPr>
              <a:t>Ba </a:t>
            </a:r>
            <a:r>
              <a:rPr lang="en-US" sz="1500" dirty="0" err="1">
                <a:latin typeface="Times New Roman" panose="02020603050405020304" pitchFamily="18" charset="0"/>
                <a:cs typeface="Times New Roman" panose="02020603050405020304" pitchFamily="18" charset="0"/>
              </a:rPr>
              <a:t>hôm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sau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tất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cả</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người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đó</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được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giải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cung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mỗi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người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phải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vua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nghe</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một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 do </a:t>
            </a:r>
            <a:r>
              <a:rPr lang="en-US" sz="1500" dirty="0" err="1">
                <a:latin typeface="Times New Roman" panose="02020603050405020304" pitchFamily="18" charset="0"/>
                <a:cs typeface="Times New Roman" panose="02020603050405020304" pitchFamily="18" charset="0"/>
              </a:rPr>
              <a:t>chính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mình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sáng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tác</a:t>
            </a:r>
            <a:r>
              <a:rPr lang="en-US" sz="1500" dirty="0" smtClean="0">
                <a:latin typeface="Times New Roman" panose="02020603050405020304" pitchFamily="18" charset="0"/>
                <a:cs typeface="Times New Roman" panose="02020603050405020304" pitchFamily="18" charset="0"/>
              </a:rPr>
              <a:t>.</a:t>
            </a:r>
          </a:p>
          <a:p>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thơ</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các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nghệ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lần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lượt</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tấu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lên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những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tụng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trí</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tuệ</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sáng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láng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trái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tim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nhân</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hậu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sức</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mạnh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kì</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diệu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của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vua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ánh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hào</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quang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chói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lọi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xung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quanh</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sự</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nghiệp</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vĩ</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đại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của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ngài</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Duy</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chỉ</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có</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ba</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nhà</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thơ</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im</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lặng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không</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chịu</a:t>
            </a:r>
            <a:r>
              <a:rPr lang="en-US" sz="1500" dirty="0">
                <a:latin typeface="Times New Roman" panose="02020603050405020304" pitchFamily="18" charset="0"/>
                <a:cs typeface="Times New Roman" panose="02020603050405020304" pitchFamily="18" charset="0"/>
              </a:rPr>
              <a:t> </a:t>
            </a:r>
            <a:r>
              <a:rPr lang="en-US" sz="1500" dirty="0" err="1">
                <a:latin typeface="Times New Roman" panose="02020603050405020304" pitchFamily="18" charset="0"/>
                <a:cs typeface="Times New Roman" panose="02020603050405020304" pitchFamily="18" charset="0"/>
              </a:rPr>
              <a:t>hát</a:t>
            </a:r>
            <a:r>
              <a:rPr lang="en-US" sz="1500" dirty="0">
                <a:latin typeface="Times New Roman" panose="02020603050405020304" pitchFamily="18" charset="0"/>
                <a:cs typeface="Times New Roman" panose="02020603050405020304" pitchFamily="18" charset="0"/>
              </a:rPr>
              <a:t>.</a:t>
            </a:r>
          </a:p>
          <a:p>
            <a:endParaRPr lang="en-US" sz="15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258" t="19191" r="39167" b="15705"/>
          <a:stretch/>
        </p:blipFill>
        <p:spPr>
          <a:xfrm>
            <a:off x="436418" y="2355272"/>
            <a:ext cx="8305800" cy="4502727"/>
          </a:xfrm>
          <a:prstGeom prst="rect">
            <a:avLst/>
          </a:prstGeom>
        </p:spPr>
      </p:pic>
    </p:spTree>
    <p:extLst>
      <p:ext uri="{BB962C8B-B14F-4D97-AF65-F5344CB8AC3E}">
        <p14:creationId xmlns:p14="http://schemas.microsoft.com/office/powerpoint/2010/main" val="185975292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745163"/>
          </a:xfrm>
        </p:spPr>
        <p:txBody>
          <a:bodyPr>
            <a:normAutofit/>
          </a:bodyPr>
          <a:lstStyle/>
          <a:p>
            <a:r>
              <a:rPr lang="en-US" sz="1600" dirty="0" err="1"/>
              <a:t>Duy</a:t>
            </a:r>
            <a:r>
              <a:rPr lang="en-US" sz="1600" dirty="0"/>
              <a:t> </a:t>
            </a:r>
            <a:r>
              <a:rPr lang="en-US" sz="1600" dirty="0" err="1"/>
              <a:t>chỉ</a:t>
            </a:r>
            <a:r>
              <a:rPr lang="en-US" sz="1600" dirty="0"/>
              <a:t> </a:t>
            </a:r>
            <a:r>
              <a:rPr lang="en-US" sz="1600" dirty="0" err="1"/>
              <a:t>có</a:t>
            </a:r>
            <a:r>
              <a:rPr lang="en-US" sz="1600" dirty="0"/>
              <a:t> </a:t>
            </a:r>
            <a:r>
              <a:rPr lang="en-US" sz="1600" dirty="0" err="1"/>
              <a:t>ba</a:t>
            </a:r>
            <a:r>
              <a:rPr lang="en-US" sz="1600" dirty="0"/>
              <a:t> </a:t>
            </a:r>
            <a:r>
              <a:rPr lang="en-US" sz="1600" dirty="0" err="1"/>
              <a:t>nhà</a:t>
            </a:r>
            <a:r>
              <a:rPr lang="en-US" sz="1600" dirty="0"/>
              <a:t> </a:t>
            </a:r>
            <a:r>
              <a:rPr lang="en-US" sz="1600" dirty="0" err="1"/>
              <a:t>thơ</a:t>
            </a:r>
            <a:r>
              <a:rPr lang="en-US" sz="1600" dirty="0"/>
              <a:t> </a:t>
            </a:r>
            <a:r>
              <a:rPr lang="en-US" sz="1600" dirty="0" err="1"/>
              <a:t>im</a:t>
            </a:r>
            <a:r>
              <a:rPr lang="en-US" sz="1600" dirty="0"/>
              <a:t> </a:t>
            </a:r>
            <a:r>
              <a:rPr lang="en-US" sz="1600" dirty="0" err="1"/>
              <a:t>lặng</a:t>
            </a:r>
            <a:r>
              <a:rPr lang="en-US" sz="1600" dirty="0"/>
              <a:t> </a:t>
            </a:r>
            <a:r>
              <a:rPr lang="en-US" sz="1600" dirty="0" err="1"/>
              <a:t>không</a:t>
            </a:r>
            <a:r>
              <a:rPr lang="en-US" sz="1600" dirty="0"/>
              <a:t> </a:t>
            </a:r>
            <a:r>
              <a:rPr lang="en-US" sz="1600" dirty="0" err="1"/>
              <a:t>chịu</a:t>
            </a:r>
            <a:r>
              <a:rPr lang="en-US" sz="1600" dirty="0"/>
              <a:t> </a:t>
            </a:r>
            <a:r>
              <a:rPr lang="en-US" sz="1600" dirty="0" err="1"/>
              <a:t>hát</a:t>
            </a:r>
            <a:r>
              <a:rPr lang="en-US" sz="1600" dirty="0"/>
              <a:t>.</a:t>
            </a:r>
          </a:p>
          <a:p>
            <a:r>
              <a:rPr lang="en-US" sz="1600" dirty="0"/>
              <a:t>     </a:t>
            </a:r>
            <a:r>
              <a:rPr lang="en-US" sz="1600" dirty="0" err="1"/>
              <a:t>Nhà</a:t>
            </a:r>
            <a:r>
              <a:rPr lang="en-US" sz="1600" dirty="0"/>
              <a:t> </a:t>
            </a:r>
            <a:r>
              <a:rPr lang="en-US" sz="1600" dirty="0" err="1"/>
              <a:t>vua</a:t>
            </a:r>
            <a:r>
              <a:rPr lang="en-US" sz="1600" dirty="0"/>
              <a:t> </a:t>
            </a:r>
            <a:r>
              <a:rPr lang="en-US" sz="1600" dirty="0" err="1"/>
              <a:t>lệnh</a:t>
            </a:r>
            <a:r>
              <a:rPr lang="en-US" sz="1600" dirty="0"/>
              <a:t> </a:t>
            </a:r>
            <a:r>
              <a:rPr lang="en-US" sz="1600" dirty="0" err="1"/>
              <a:t>thả</a:t>
            </a:r>
            <a:r>
              <a:rPr lang="en-US" sz="1600" dirty="0"/>
              <a:t> </a:t>
            </a:r>
            <a:r>
              <a:rPr lang="en-US" sz="1600" dirty="0" err="1"/>
              <a:t>tất</a:t>
            </a:r>
            <a:r>
              <a:rPr lang="en-US" sz="1600" dirty="0"/>
              <a:t> </a:t>
            </a:r>
            <a:r>
              <a:rPr lang="en-US" sz="1600" dirty="0" err="1"/>
              <a:t>cả</a:t>
            </a:r>
            <a:r>
              <a:rPr lang="en-US" sz="1600" dirty="0"/>
              <a:t>, </a:t>
            </a:r>
            <a:r>
              <a:rPr lang="en-US" sz="1600" dirty="0" err="1"/>
              <a:t>còn</a:t>
            </a:r>
            <a:r>
              <a:rPr lang="en-US" sz="1600" dirty="0"/>
              <a:t> </a:t>
            </a:r>
            <a:r>
              <a:rPr lang="en-US" sz="1600" dirty="0" err="1"/>
              <a:t>ba</a:t>
            </a:r>
            <a:r>
              <a:rPr lang="en-US" sz="1600" dirty="0"/>
              <a:t> </a:t>
            </a:r>
            <a:r>
              <a:rPr lang="en-US" sz="1600" dirty="0" err="1"/>
              <a:t>người</a:t>
            </a:r>
            <a:r>
              <a:rPr lang="en-US" sz="1600" dirty="0"/>
              <a:t> </a:t>
            </a:r>
            <a:r>
              <a:rPr lang="en-US" sz="1600" dirty="0" err="1"/>
              <a:t>này</a:t>
            </a:r>
            <a:r>
              <a:rPr lang="en-US" sz="1600" dirty="0"/>
              <a:t> </a:t>
            </a:r>
            <a:r>
              <a:rPr lang="en-US" sz="1600" dirty="0" err="1"/>
              <a:t>thì</a:t>
            </a:r>
            <a:r>
              <a:rPr lang="en-US" sz="1600" dirty="0"/>
              <a:t> </a:t>
            </a:r>
            <a:r>
              <a:rPr lang="en-US" sz="1600" dirty="0" err="1"/>
              <a:t>đem</a:t>
            </a:r>
            <a:r>
              <a:rPr lang="en-US" sz="1600" dirty="0"/>
              <a:t> </a:t>
            </a:r>
            <a:r>
              <a:rPr lang="en-US" sz="1600" dirty="0" err="1"/>
              <a:t>tống</a:t>
            </a:r>
            <a:r>
              <a:rPr lang="en-US" sz="1600" dirty="0"/>
              <a:t> </a:t>
            </a:r>
            <a:r>
              <a:rPr lang="en-US" sz="1600" dirty="0" err="1"/>
              <a:t>giam</a:t>
            </a:r>
            <a:r>
              <a:rPr lang="en-US" sz="1600" dirty="0"/>
              <a:t> </a:t>
            </a:r>
            <a:r>
              <a:rPr lang="en-US" sz="1600" dirty="0" err="1"/>
              <a:t>vào</a:t>
            </a:r>
            <a:r>
              <a:rPr lang="en-US" sz="1600" dirty="0"/>
              <a:t> </a:t>
            </a:r>
            <a:r>
              <a:rPr lang="en-US" sz="1600" dirty="0" err="1"/>
              <a:t>ngục</a:t>
            </a:r>
            <a:r>
              <a:rPr lang="en-US" sz="1600" dirty="0"/>
              <a:t> </a:t>
            </a:r>
            <a:r>
              <a:rPr lang="en-US" sz="1600" dirty="0" err="1"/>
              <a:t>tối</a:t>
            </a:r>
            <a:r>
              <a:rPr lang="en-US" sz="1600" dirty="0"/>
              <a:t>. Ba </a:t>
            </a:r>
            <a:r>
              <a:rPr lang="en-US" sz="1600" dirty="0" err="1"/>
              <a:t>tháng</a:t>
            </a:r>
            <a:r>
              <a:rPr lang="en-US" sz="1600" dirty="0"/>
              <a:t> </a:t>
            </a:r>
            <a:r>
              <a:rPr lang="en-US" sz="1600" dirty="0" err="1"/>
              <a:t>sau</a:t>
            </a:r>
            <a:r>
              <a:rPr lang="en-US" sz="1600" dirty="0"/>
              <a:t>, </a:t>
            </a:r>
            <a:r>
              <a:rPr lang="en-US" sz="1600" dirty="0" err="1"/>
              <a:t>ngài</a:t>
            </a:r>
            <a:r>
              <a:rPr lang="en-US" sz="1600" dirty="0"/>
              <a:t> </a:t>
            </a:r>
            <a:r>
              <a:rPr lang="en-US" sz="1600" dirty="0" err="1"/>
              <a:t>cho</a:t>
            </a:r>
            <a:r>
              <a:rPr lang="en-US" sz="1600" dirty="0"/>
              <a:t> </a:t>
            </a:r>
            <a:r>
              <a:rPr lang="en-US" sz="1600" dirty="0" err="1"/>
              <a:t>giải</a:t>
            </a:r>
            <a:r>
              <a:rPr lang="en-US" sz="1600" dirty="0"/>
              <a:t> </a:t>
            </a:r>
            <a:r>
              <a:rPr lang="en-US" sz="1600" dirty="0" err="1"/>
              <a:t>họ</a:t>
            </a:r>
            <a:r>
              <a:rPr lang="en-US" sz="1600" dirty="0"/>
              <a:t> </a:t>
            </a:r>
            <a:r>
              <a:rPr lang="en-US" sz="1600" dirty="0" err="1"/>
              <a:t>từ</a:t>
            </a:r>
            <a:r>
              <a:rPr lang="en-US" sz="1600" dirty="0"/>
              <a:t> </a:t>
            </a:r>
            <a:r>
              <a:rPr lang="en-US" sz="1600" dirty="0" err="1"/>
              <a:t>trong</a:t>
            </a:r>
            <a:r>
              <a:rPr lang="en-US" sz="1600" dirty="0"/>
              <a:t> </a:t>
            </a:r>
            <a:r>
              <a:rPr lang="en-US" sz="1600" dirty="0" err="1"/>
              <a:t>ngục</a:t>
            </a:r>
            <a:r>
              <a:rPr lang="en-US" sz="1600" dirty="0"/>
              <a:t> </a:t>
            </a:r>
            <a:r>
              <a:rPr lang="en-US" sz="1600" dirty="0" err="1"/>
              <a:t>ra</a:t>
            </a:r>
            <a:r>
              <a:rPr lang="en-US" sz="1600" dirty="0"/>
              <a:t> </a:t>
            </a:r>
            <a:r>
              <a:rPr lang="en-US" sz="1600" dirty="0" err="1"/>
              <a:t>và</a:t>
            </a:r>
            <a:r>
              <a:rPr lang="en-US" sz="1600" dirty="0"/>
              <a:t> </a:t>
            </a:r>
            <a:r>
              <a:rPr lang="en-US" sz="1600" dirty="0" err="1"/>
              <a:t>phán</a:t>
            </a:r>
            <a:r>
              <a:rPr lang="en-US" sz="1600" dirty="0"/>
              <a:t>:</a:t>
            </a:r>
          </a:p>
          <a:p>
            <a:r>
              <a:rPr lang="en-US" sz="1600" dirty="0"/>
              <a:t>- </a:t>
            </a:r>
            <a:r>
              <a:rPr lang="en-US" sz="1600" dirty="0" err="1"/>
              <a:t>Thế</a:t>
            </a:r>
            <a:r>
              <a:rPr lang="en-US" sz="1600" dirty="0"/>
              <a:t> </a:t>
            </a:r>
            <a:r>
              <a:rPr lang="en-US" sz="1600" dirty="0" err="1"/>
              <a:t>nào</a:t>
            </a:r>
            <a:r>
              <a:rPr lang="en-US" sz="1600" dirty="0"/>
              <a:t>, </a:t>
            </a:r>
            <a:r>
              <a:rPr lang="en-US" sz="1600" dirty="0" err="1"/>
              <a:t>giờ</a:t>
            </a:r>
            <a:r>
              <a:rPr lang="en-US" sz="1600" dirty="0"/>
              <a:t> </a:t>
            </a:r>
            <a:r>
              <a:rPr lang="en-US" sz="1600" dirty="0" err="1"/>
              <a:t>thì</a:t>
            </a:r>
            <a:r>
              <a:rPr lang="en-US" sz="1600" dirty="0"/>
              <a:t> </a:t>
            </a:r>
            <a:r>
              <a:rPr lang="en-US" sz="1600" dirty="0" err="1"/>
              <a:t>các</a:t>
            </a:r>
            <a:r>
              <a:rPr lang="en-US" sz="1600" dirty="0"/>
              <a:t> </a:t>
            </a:r>
            <a:r>
              <a:rPr lang="en-US" sz="1600" dirty="0" err="1"/>
              <a:t>ngươi</a:t>
            </a:r>
            <a:r>
              <a:rPr lang="en-US" sz="1600" dirty="0"/>
              <a:t> </a:t>
            </a:r>
            <a:r>
              <a:rPr lang="en-US" sz="1600" dirty="0" err="1"/>
              <a:t>sẽ</a:t>
            </a:r>
            <a:r>
              <a:rPr lang="en-US" sz="1600" dirty="0"/>
              <a:t> </a:t>
            </a:r>
            <a:r>
              <a:rPr lang="en-US" sz="1600" dirty="0" err="1"/>
              <a:t>hát</a:t>
            </a:r>
            <a:r>
              <a:rPr lang="en-US" sz="1600" dirty="0"/>
              <a:t> </a:t>
            </a:r>
            <a:r>
              <a:rPr lang="en-US" sz="1600" dirty="0" err="1"/>
              <a:t>cho</a:t>
            </a:r>
            <a:r>
              <a:rPr lang="en-US" sz="1600" dirty="0"/>
              <a:t> </a:t>
            </a:r>
            <a:r>
              <a:rPr lang="en-US" sz="1600" dirty="0" err="1"/>
              <a:t>trẫm</a:t>
            </a:r>
            <a:r>
              <a:rPr lang="en-US" sz="1600" dirty="0"/>
              <a:t> </a:t>
            </a:r>
            <a:r>
              <a:rPr lang="en-US" sz="1600" dirty="0" err="1"/>
              <a:t>nghe</a:t>
            </a:r>
            <a:r>
              <a:rPr lang="en-US" sz="1600" dirty="0"/>
              <a:t> </a:t>
            </a:r>
            <a:r>
              <a:rPr lang="en-US" sz="1600" dirty="0" err="1"/>
              <a:t>chứ</a:t>
            </a:r>
            <a:r>
              <a:rPr lang="en-US" sz="1600" dirty="0"/>
              <a:t>!</a:t>
            </a:r>
          </a:p>
          <a:p>
            <a:r>
              <a:rPr lang="en-US" sz="1600" dirty="0"/>
              <a:t>     </a:t>
            </a:r>
            <a:r>
              <a:rPr lang="en-US" sz="1600" dirty="0" err="1"/>
              <a:t>Một</a:t>
            </a:r>
            <a:r>
              <a:rPr lang="en-US" sz="1600" dirty="0"/>
              <a:t> </a:t>
            </a:r>
            <a:r>
              <a:rPr lang="en-US" sz="1600" dirty="0" err="1"/>
              <a:t>trong</a:t>
            </a:r>
            <a:r>
              <a:rPr lang="en-US" sz="1600" dirty="0"/>
              <a:t> </a:t>
            </a:r>
            <a:r>
              <a:rPr lang="en-US" sz="1600" dirty="0" err="1"/>
              <a:t>ba</a:t>
            </a:r>
            <a:r>
              <a:rPr lang="en-US" sz="1600" dirty="0"/>
              <a:t> </a:t>
            </a:r>
            <a:r>
              <a:rPr lang="en-US" sz="1600" dirty="0" err="1"/>
              <a:t>người</a:t>
            </a:r>
            <a:r>
              <a:rPr lang="en-US" sz="1600" dirty="0"/>
              <a:t> </a:t>
            </a:r>
            <a:r>
              <a:rPr lang="en-US" sz="1600" dirty="0" err="1"/>
              <a:t>đó</a:t>
            </a:r>
            <a:r>
              <a:rPr lang="en-US" sz="1600" dirty="0"/>
              <a:t> </a:t>
            </a:r>
            <a:r>
              <a:rPr lang="en-US" sz="1600" dirty="0" err="1"/>
              <a:t>lập</a:t>
            </a:r>
            <a:r>
              <a:rPr lang="en-US" sz="1600" dirty="0"/>
              <a:t> </a:t>
            </a:r>
            <a:r>
              <a:rPr lang="en-US" sz="1600" dirty="0" err="1"/>
              <a:t>tức</a:t>
            </a:r>
            <a:r>
              <a:rPr lang="en-US" sz="1600" dirty="0"/>
              <a:t> </a:t>
            </a:r>
            <a:r>
              <a:rPr lang="en-US" sz="1600" dirty="0" err="1"/>
              <a:t>cất</a:t>
            </a:r>
            <a:r>
              <a:rPr lang="en-US" sz="1600" dirty="0"/>
              <a:t> </a:t>
            </a:r>
            <a:r>
              <a:rPr lang="en-US" sz="1600" dirty="0" err="1"/>
              <a:t>lời</a:t>
            </a:r>
            <a:r>
              <a:rPr lang="en-US" sz="1600" dirty="0"/>
              <a:t> </a:t>
            </a:r>
            <a:r>
              <a:rPr lang="en-US" sz="1600" dirty="0" err="1"/>
              <a:t>ca</a:t>
            </a:r>
            <a:r>
              <a:rPr lang="en-US" sz="1600" dirty="0"/>
              <a:t> </a:t>
            </a:r>
            <a:r>
              <a:rPr lang="en-US" sz="1600" dirty="0" err="1"/>
              <a:t>tụng</a:t>
            </a:r>
            <a:r>
              <a:rPr lang="en-US" sz="1600" dirty="0"/>
              <a:t> </a:t>
            </a:r>
            <a:r>
              <a:rPr lang="en-US" sz="1600" dirty="0" err="1"/>
              <a:t>quốc</a:t>
            </a:r>
            <a:r>
              <a:rPr lang="en-US" sz="1600" dirty="0"/>
              <a:t> </a:t>
            </a:r>
            <a:r>
              <a:rPr lang="en-US" sz="1600" dirty="0" err="1"/>
              <a:t>vương</a:t>
            </a:r>
            <a:r>
              <a:rPr lang="en-US" sz="1600" dirty="0"/>
              <a:t> </a:t>
            </a:r>
            <a:r>
              <a:rPr lang="en-US" sz="1600" dirty="0" err="1"/>
              <a:t>Đa-ghét-xtan</a:t>
            </a:r>
            <a:r>
              <a:rPr lang="en-US" sz="1600" dirty="0"/>
              <a:t>. </a:t>
            </a:r>
            <a:r>
              <a:rPr lang="en-US" sz="1600" dirty="0" err="1"/>
              <a:t>Ông</a:t>
            </a:r>
            <a:r>
              <a:rPr lang="en-US" sz="1600" dirty="0"/>
              <a:t> ta </a:t>
            </a:r>
            <a:r>
              <a:rPr lang="en-US" sz="1600" dirty="0" err="1"/>
              <a:t>được</a:t>
            </a:r>
            <a:r>
              <a:rPr lang="en-US" sz="1600" dirty="0"/>
              <a:t> </a:t>
            </a:r>
            <a:r>
              <a:rPr lang="en-US" sz="1600" dirty="0" err="1"/>
              <a:t>tha</a:t>
            </a:r>
            <a:r>
              <a:rPr lang="en-US" sz="1600" dirty="0"/>
              <a:t> </a:t>
            </a:r>
            <a:r>
              <a:rPr lang="en-US" sz="1600" dirty="0" err="1"/>
              <a:t>ngay</a:t>
            </a:r>
            <a:r>
              <a:rPr lang="en-US" sz="1600" dirty="0" smtClean="0"/>
              <a:t>.</a:t>
            </a:r>
          </a:p>
          <a:p>
            <a:endParaRPr lang="en-US" sz="1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3637" t="19154" r="39393" b="14889"/>
          <a:stretch/>
        </p:blipFill>
        <p:spPr>
          <a:xfrm>
            <a:off x="762000" y="2057400"/>
            <a:ext cx="7467600" cy="4419600"/>
          </a:xfrm>
          <a:prstGeom prst="rect">
            <a:avLst/>
          </a:prstGeom>
        </p:spPr>
      </p:pic>
    </p:spTree>
    <p:extLst>
      <p:ext uri="{BB962C8B-B14F-4D97-AF65-F5344CB8AC3E}">
        <p14:creationId xmlns:p14="http://schemas.microsoft.com/office/powerpoint/2010/main" val="22322662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barn(inVertical)">
                                      <p:cBhvr>
                                        <p:cTn id="18" dur="500"/>
                                        <p:tgtEl>
                                          <p:spTgt spid="3">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8600"/>
            <a:ext cx="8229600" cy="5897563"/>
          </a:xfrm>
        </p:spPr>
        <p:txBody>
          <a:bodyPr>
            <a:normAutofit/>
          </a:bodyPr>
          <a:lstStyle/>
          <a:p>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vua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đem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người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còn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đến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giàn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hỏa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thiêu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phán</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Hãy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trẫm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nghe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Đây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hội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cứu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sống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người</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trong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hai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người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một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ngợi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vua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cũng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được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ngay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Còn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người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vẫn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im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lặng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vua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tức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hét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Trói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hắn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lại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Nổi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Bị</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trói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chặt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vào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giàn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hỏa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thiêu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bỗng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tiếng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vạch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trần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tội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ác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vua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Đó</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chính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bài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phản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loạn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lưu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truyền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khắp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Tiếng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hát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vang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cả</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hoàng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cung</a:t>
            </a:r>
            <a:r>
              <a:rPr lang="en-US" sz="1400" dirty="0">
                <a:latin typeface="Times New Roman" panose="02020603050405020304" pitchFamily="18" charset="0"/>
                <a:cs typeface="Times New Roman" panose="02020603050405020304" pitchFamily="18" charset="0"/>
              </a:rPr>
              <a:t> rung </a:t>
            </a:r>
            <a:r>
              <a:rPr lang="en-US" sz="1400" dirty="0" err="1">
                <a:latin typeface="Times New Roman" panose="02020603050405020304" pitchFamily="18" charset="0"/>
                <a:cs typeface="Times New Roman" panose="02020603050405020304" pitchFamily="18" charset="0"/>
              </a:rPr>
              <a:t>động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cùng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với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ngọn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bừng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bừng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bốc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cháy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như</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giận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dữ</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vua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bất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ngờ</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thét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lên</a:t>
            </a:r>
            <a:r>
              <a:rPr lang="en-US" sz="1400" dirty="0">
                <a:latin typeface="Times New Roman" panose="02020603050405020304" pitchFamily="18" charset="0"/>
                <a:cs typeface="Times New Roman" panose="02020603050405020304" pitchFamily="18" charset="0"/>
              </a:rPr>
              <a:t>:</a:t>
            </a:r>
          </a:p>
          <a:p>
            <a:r>
              <a:rPr lang="en-US" sz="1400" dirty="0">
                <a:latin typeface="Times New Roman" panose="02020603050405020304" pitchFamily="18" charset="0"/>
                <a:cs typeface="Times New Roman" panose="02020603050405020304" pitchFamily="18" charset="0"/>
              </a:rPr>
              <a:t>     - </a:t>
            </a:r>
            <a:r>
              <a:rPr lang="en-US" sz="1400" dirty="0" err="1">
                <a:latin typeface="Times New Roman" panose="02020603050405020304" pitchFamily="18" charset="0"/>
                <a:cs typeface="Times New Roman" panose="02020603050405020304" pitchFamily="18" charset="0"/>
              </a:rPr>
              <a:t>Dập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lửa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dập</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mau</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Cởi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trói</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ngay</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cho</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ông</a:t>
            </a:r>
            <a:r>
              <a:rPr lang="en-US" sz="1400" dirty="0">
                <a:latin typeface="Times New Roman" panose="02020603050405020304" pitchFamily="18" charset="0"/>
                <a:cs typeface="Times New Roman" panose="02020603050405020304" pitchFamily="18" charset="0"/>
              </a:rPr>
              <a:t> ta. </a:t>
            </a:r>
            <a:r>
              <a:rPr lang="en-US" sz="1400" dirty="0" err="1">
                <a:latin typeface="Times New Roman" panose="02020603050405020304" pitchFamily="18" charset="0"/>
                <a:cs typeface="Times New Roman" panose="02020603050405020304" pitchFamily="18" charset="0"/>
              </a:rPr>
              <a:t>Trẫm</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không</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thể</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để</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mất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nhà</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thơ</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chân</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chính</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độc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nhất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của</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đất</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nước</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này</a:t>
            </a:r>
            <a:r>
              <a:rPr lang="en-US" sz="1400" dirty="0">
                <a:latin typeface="Times New Roman" panose="02020603050405020304" pitchFamily="18" charset="0"/>
                <a:cs typeface="Times New Roman" panose="02020603050405020304" pitchFamily="18" charset="0"/>
              </a:rPr>
              <a:t>!</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2971800"/>
            <a:ext cx="7924800" cy="3505200"/>
          </a:xfrm>
          <a:prstGeom prst="rect">
            <a:avLst/>
          </a:prstGeom>
        </p:spPr>
      </p:pic>
    </p:spTree>
    <p:extLst>
      <p:ext uri="{BB962C8B-B14F-4D97-AF65-F5344CB8AC3E}">
        <p14:creationId xmlns:p14="http://schemas.microsoft.com/office/powerpoint/2010/main" val="9718944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additive="base">
                                        <p:cTn id="16"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 calcmode="lin" valueType="num">
                                      <p:cBhvr additive="base">
                                        <p:cTn id="3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TotalTime>
  <Words>414</Words>
  <Application>Microsoft Office PowerPoint</Application>
  <PresentationFormat>On-screen Show (4:3)</PresentationFormat>
  <Paragraphs>30</Paragraphs>
  <Slides>11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Times New Roman</vt:lpstr>
      <vt:lpstr>UTM Avo</vt:lpstr>
      <vt:lpstr>Office Theme</vt:lpstr>
      <vt:lpstr>PowerPoint Presentation</vt:lpstr>
      <vt:lpstr>Kể chuyện  Một nhà thơ chân chính </vt:lpstr>
      <vt:lpstr>PowerPoint Presentation</vt:lpstr>
      <vt:lpstr>PowerPoint Presentation</vt:lpstr>
      <vt:lpstr>II , kể chuyện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  lớp 4  nhà thơ chân chính</dc:title>
  <dc:creator>A27821</dc:creator>
  <cp:lastModifiedBy>dell</cp:lastModifiedBy>
  <cp:revision>20</cp:revision>
  <dcterms:created xsi:type="dcterms:W3CDTF">2021-10-13T03:49:53Z</dcterms:created>
  <dcterms:modified xsi:type="dcterms:W3CDTF">2022-09-28T23:04:57Z</dcterms:modified>
</cp:coreProperties>
</file>