
<file path=[Content_Types].xml><?xml version="1.0" encoding="utf-8"?>
<Types xmlns="http://schemas.openxmlformats.org/package/2006/content-types">
  <Default Extension="xml" ContentType="application/xml"/>
  <Default Extension="wmf" ContentType="image/x-wmf"/>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gif" ContentType="image/gif"/>
  <Default Extension="wav" ContentType="audio/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sldIdLst>
    <p:sldId id="257" r:id="rId2"/>
    <p:sldId id="283" r:id="rId3"/>
    <p:sldId id="274" r:id="rId4"/>
    <p:sldId id="294" r:id="rId5"/>
    <p:sldId id="298" r:id="rId6"/>
    <p:sldId id="286" r:id="rId7"/>
    <p:sldId id="296" r:id="rId8"/>
    <p:sldId id="329" r:id="rId9"/>
    <p:sldId id="351" r:id="rId10"/>
    <p:sldId id="356" r:id="rId11"/>
    <p:sldId id="323" r:id="rId12"/>
    <p:sldId id="341" r:id="rId13"/>
    <p:sldId id="324" r:id="rId14"/>
    <p:sldId id="340" r:id="rId15"/>
    <p:sldId id="330" r:id="rId16"/>
    <p:sldId id="325" r:id="rId17"/>
    <p:sldId id="326" r:id="rId18"/>
    <p:sldId id="327" r:id="rId19"/>
    <p:sldId id="328" r:id="rId20"/>
    <p:sldId id="271" r:id="rId21"/>
    <p:sldId id="331" r:id="rId22"/>
    <p:sldId id="281" r:id="rId23"/>
    <p:sldId id="332" r:id="rId24"/>
    <p:sldId id="315" r:id="rId25"/>
    <p:sldId id="316" r:id="rId26"/>
    <p:sldId id="334" r:id="rId27"/>
    <p:sldId id="335" r:id="rId28"/>
    <p:sldId id="336" r:id="rId29"/>
    <p:sldId id="337" r:id="rId30"/>
    <p:sldId id="338" r:id="rId31"/>
    <p:sldId id="343" r:id="rId32"/>
    <p:sldId id="357" r:id="rId33"/>
    <p:sldId id="339" r:id="rId34"/>
    <p:sldId id="317" r:id="rId35"/>
    <p:sldId id="318" r:id="rId36"/>
    <p:sldId id="319" r:id="rId37"/>
    <p:sldId id="345" r:id="rId38"/>
    <p:sldId id="346" r:id="rId39"/>
    <p:sldId id="260" r:id="rId40"/>
    <p:sldId id="275" r:id="rId41"/>
    <p:sldId id="262" r:id="rId42"/>
    <p:sldId id="268" r:id="rId43"/>
    <p:sldId id="309" r:id="rId44"/>
    <p:sldId id="310" r:id="rId45"/>
    <p:sldId id="277" r:id="rId46"/>
    <p:sldId id="358" r:id="rId47"/>
    <p:sldId id="360" r:id="rId48"/>
    <p:sldId id="304" r:id="rId49"/>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1pPr>
    <a:lvl2pPr marL="4572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2pPr>
    <a:lvl3pPr marL="9144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3pPr>
    <a:lvl4pPr marL="13716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4pPr>
    <a:lvl5pPr marL="18288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Vn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6FF33"/>
    <a:srgbClr val="3333CC"/>
    <a:srgbClr val="9933FF"/>
    <a:srgbClr val="3333FF"/>
    <a:srgbClr val="3366FF"/>
    <a:srgbClr val="F7FC3A"/>
    <a:srgbClr val="EBEF4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03" autoAdjust="0"/>
    <p:restoredTop sz="94660"/>
  </p:normalViewPr>
  <p:slideViewPr>
    <p:cSldViewPr>
      <p:cViewPr varScale="1">
        <p:scale>
          <a:sx n="61" d="100"/>
          <a:sy n="61" d="100"/>
        </p:scale>
        <p:origin x="832" y="19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9" Type="http://schemas.openxmlformats.org/officeDocument/2006/relationships/slide" Target="slides/slide14.xml"/><Relationship Id="rId20" Type="http://schemas.openxmlformats.org/officeDocument/2006/relationships/slide" Target="slides/slide27.xml"/><Relationship Id="rId21" Type="http://schemas.openxmlformats.org/officeDocument/2006/relationships/slide" Target="slides/slide28.xml"/><Relationship Id="rId22" Type="http://schemas.openxmlformats.org/officeDocument/2006/relationships/slide" Target="slides/slide29.xml"/><Relationship Id="rId23" Type="http://schemas.openxmlformats.org/officeDocument/2006/relationships/slide" Target="slides/slide30.xml"/><Relationship Id="rId24" Type="http://schemas.openxmlformats.org/officeDocument/2006/relationships/slide" Target="slides/slide31.xml"/><Relationship Id="rId25" Type="http://schemas.openxmlformats.org/officeDocument/2006/relationships/slide" Target="slides/slide33.xml"/><Relationship Id="rId26" Type="http://schemas.openxmlformats.org/officeDocument/2006/relationships/slide" Target="slides/slide37.xml"/><Relationship Id="rId27" Type="http://schemas.openxmlformats.org/officeDocument/2006/relationships/slide" Target="slides/slide38.xml"/><Relationship Id="rId28" Type="http://schemas.openxmlformats.org/officeDocument/2006/relationships/slide" Target="slides/slide45.xml"/><Relationship Id="rId29" Type="http://schemas.openxmlformats.org/officeDocument/2006/relationships/slide" Target="slides/slide47.xml"/><Relationship Id="rId10" Type="http://schemas.openxmlformats.org/officeDocument/2006/relationships/slide" Target="slides/slide15.xml"/><Relationship Id="rId11" Type="http://schemas.openxmlformats.org/officeDocument/2006/relationships/slide" Target="slides/slide16.xml"/><Relationship Id="rId12" Type="http://schemas.openxmlformats.org/officeDocument/2006/relationships/slide" Target="slides/slide17.xml"/><Relationship Id="rId13" Type="http://schemas.openxmlformats.org/officeDocument/2006/relationships/slide" Target="slides/slide18.xml"/><Relationship Id="rId14" Type="http://schemas.openxmlformats.org/officeDocument/2006/relationships/slide" Target="slides/slide19.xml"/><Relationship Id="rId15" Type="http://schemas.openxmlformats.org/officeDocument/2006/relationships/slide" Target="slides/slide21.xml"/><Relationship Id="rId16" Type="http://schemas.openxmlformats.org/officeDocument/2006/relationships/slide" Target="slides/slide22.xml"/><Relationship Id="rId17" Type="http://schemas.openxmlformats.org/officeDocument/2006/relationships/slide" Target="slides/slide23.xml"/><Relationship Id="rId18" Type="http://schemas.openxmlformats.org/officeDocument/2006/relationships/slide" Target="slides/slide25.xml"/><Relationship Id="rId19" Type="http://schemas.openxmlformats.org/officeDocument/2006/relationships/slide" Target="slides/slide26.xml"/><Relationship Id="rId1" Type="http://schemas.openxmlformats.org/officeDocument/2006/relationships/slide" Target="slides/slide3.xml"/><Relationship Id="rId2" Type="http://schemas.openxmlformats.org/officeDocument/2006/relationships/slide" Target="slides/slide4.xml"/><Relationship Id="rId3" Type="http://schemas.openxmlformats.org/officeDocument/2006/relationships/slide" Target="slides/slide5.xml"/><Relationship Id="rId4" Type="http://schemas.openxmlformats.org/officeDocument/2006/relationships/slide" Target="slides/slide7.xml"/><Relationship Id="rId5" Type="http://schemas.openxmlformats.org/officeDocument/2006/relationships/slide" Target="slides/slide8.xml"/><Relationship Id="rId6" Type="http://schemas.openxmlformats.org/officeDocument/2006/relationships/slide" Target="slides/slide11.xml"/><Relationship Id="rId7" Type="http://schemas.openxmlformats.org/officeDocument/2006/relationships/slide" Target="slides/slide12.xml"/><Relationship Id="rId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US"/>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defRPr>
            </a:lvl1pPr>
          </a:lstStyle>
          <a:p>
            <a:pPr>
              <a:defRPr/>
            </a:pPr>
            <a:endParaRPr lang="en-US"/>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8102D87C-3893-4D85-9F34-0E5C5E2E47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5141"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5142"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9585A924-FFCE-4F02-B49B-6992E001546F}"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6452EC38-E3C4-4365-A6D8-C7BC4B49B4A4}"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0D649619-F2DE-4C1B-9CA4-092A6F8771E2}"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111DF6EB-F569-45F9-9968-6B1292228955}"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5CDD54E-B50F-478A-A124-5BF1C5038767}"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8E0015CC-74A5-4AB7-AF25-70256070312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0C316D3A-001E-4098-9BB7-4E02BCE4BFA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8B107EA8-9EBA-4445-9311-659F06092A08}"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AE8AAD75-586A-4563-90FB-0172FBDEC2A6}"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40807E1F-DAEA-421A-90E2-D22562D1017F}"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BF8C94A2-F20A-4B04-B1E8-C3C3A2755BC3}"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065E74BA-AAED-437D-93AD-B8B4E90B181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934200"/>
            <a:chOff x="0" y="0"/>
            <a:chExt cx="5760" cy="4368"/>
          </a:xfrm>
        </p:grpSpPr>
        <p:sp>
          <p:nvSpPr>
            <p:cNvPr id="409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410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410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410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410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410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410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410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410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410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410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411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411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411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411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411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411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411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4117"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9"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latin typeface="+mn-lt"/>
              </a:defRPr>
            </a:lvl1pPr>
          </a:lstStyle>
          <a:p>
            <a:pPr>
              <a:defRPr/>
            </a:pPr>
            <a:endParaRPr lang="en-US"/>
          </a:p>
        </p:txBody>
      </p:sp>
      <p:sp>
        <p:nvSpPr>
          <p:cNvPr id="4120"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latin typeface="+mn-lt"/>
              </a:defRPr>
            </a:lvl1pPr>
          </a:lstStyle>
          <a:p>
            <a:pPr>
              <a:defRPr/>
            </a:pPr>
            <a:endParaRPr lang="en-US"/>
          </a:p>
        </p:txBody>
      </p:sp>
      <p:sp>
        <p:nvSpPr>
          <p:cNvPr id="4121"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latin typeface="+mn-lt"/>
              </a:defRPr>
            </a:lvl1pPr>
          </a:lstStyle>
          <a:p>
            <a:pPr>
              <a:defRPr/>
            </a:pPr>
            <a:fld id="{5E6478E4-C2C4-4EC4-8763-D9D785CEFD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image" Target="../media/image1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wav"/><Relationship Id="rId3"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wav"/><Relationship Id="rId3"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3.wav"/><Relationship Id="rId3"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4.wav"/><Relationship Id="rId3"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3.wav"/><Relationship Id="rId3" Type="http://schemas.openxmlformats.org/officeDocument/2006/relationships/image" Target="../media/image2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5.wav"/><Relationship Id="rId4" Type="http://schemas.openxmlformats.org/officeDocument/2006/relationships/image" Target="../media/image26.gif"/><Relationship Id="rId5" Type="http://schemas.openxmlformats.org/officeDocument/2006/relationships/oleObject" Target="../embeddings/oleObject1.bin"/><Relationship Id="rId6" Type="http://schemas.openxmlformats.org/officeDocument/2006/relationships/image" Target="../media/image25.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audio" Target="../media/audio5.wav"/><Relationship Id="rId4" Type="http://schemas.openxmlformats.org/officeDocument/2006/relationships/audio" Target="../media/audio6.wav"/><Relationship Id="rId5" Type="http://schemas.openxmlformats.org/officeDocument/2006/relationships/image" Target="../media/image26.gif"/><Relationship Id="rId6" Type="http://schemas.openxmlformats.org/officeDocument/2006/relationships/oleObject" Target="../embeddings/oleObject2.bin"/><Relationship Id="rId7" Type="http://schemas.openxmlformats.org/officeDocument/2006/relationships/image" Target="../media/image25.w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image" Target="../media/image3.gif"/><Relationship Id="rId1" Type="http://schemas.openxmlformats.org/officeDocument/2006/relationships/slideLayout" Target="../slideLayouts/slideLayout1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1"/>
          <p:cNvSpPr>
            <a:spLocks noChangeArrowheads="1"/>
          </p:cNvSpPr>
          <p:nvPr/>
        </p:nvSpPr>
        <p:spPr bwMode="auto">
          <a:xfrm>
            <a:off x="0" y="1752600"/>
            <a:ext cx="9144000" cy="1006475"/>
          </a:xfrm>
          <a:prstGeom prst="rect">
            <a:avLst/>
          </a:prstGeom>
          <a:noFill/>
          <a:ln w="9525">
            <a:noFill/>
            <a:miter lim="800000"/>
            <a:headEnd/>
            <a:tailEnd/>
          </a:ln>
        </p:spPr>
        <p:txBody>
          <a:bodyPr>
            <a:spAutoFit/>
          </a:bodyPr>
          <a:lstStyle/>
          <a:p>
            <a:pPr eaLnBrk="1" hangingPunct="1"/>
            <a:r>
              <a:rPr lang="en-US" sz="6000">
                <a:effectLst/>
                <a:latin typeface="Arial" pitchFamily="34" charset="0"/>
                <a:cs typeface="Times New Roman" pitchFamily="18" charset="0"/>
              </a:rPr>
              <a:t>	</a:t>
            </a:r>
            <a:endParaRPr lang="en-US" sz="4400" b="1">
              <a:solidFill>
                <a:srgbClr val="FF0000"/>
              </a:solidFill>
              <a:effectLst/>
              <a:latin typeface="Arial" pitchFamily="34" charset="0"/>
            </a:endParaRPr>
          </a:p>
        </p:txBody>
      </p:sp>
      <p:sp>
        <p:nvSpPr>
          <p:cNvPr id="6156" name="Rectangle 12"/>
          <p:cNvSpPr>
            <a:spLocks noGrp="1" noChangeArrowheads="1"/>
          </p:cNvSpPr>
          <p:nvPr>
            <p:ph type="ctrTitle"/>
          </p:nvPr>
        </p:nvSpPr>
        <p:spPr/>
        <p:txBody>
          <a:bodyPr/>
          <a:lstStyle/>
          <a:p>
            <a:pPr eaLnBrk="1" hangingPunct="1">
              <a:defRPr/>
            </a:pPr>
            <a:r>
              <a:rPr lang="en-US" smtClean="0">
                <a:effectLst>
                  <a:outerShdw blurRad="38100" dist="38100" dir="2700000" algn="tl">
                    <a:srgbClr val="C0C0C0"/>
                  </a:outerShdw>
                </a:effectLst>
                <a:latin typeface="Arial"/>
              </a:rPr>
              <a:t> </a:t>
            </a:r>
          </a:p>
        </p:txBody>
      </p:sp>
      <p:sp>
        <p:nvSpPr>
          <p:cNvPr id="6148" name="Rectangle 22"/>
          <p:cNvSpPr>
            <a:spLocks noChangeArrowheads="1"/>
          </p:cNvSpPr>
          <p:nvPr/>
        </p:nvSpPr>
        <p:spPr bwMode="auto">
          <a:xfrm>
            <a:off x="1219200" y="304800"/>
            <a:ext cx="6629400" cy="2554288"/>
          </a:xfrm>
          <a:prstGeom prst="rect">
            <a:avLst/>
          </a:prstGeom>
          <a:noFill/>
          <a:ln w="9525">
            <a:noFill/>
            <a:miter lim="800000"/>
            <a:headEnd/>
            <a:tailEnd/>
          </a:ln>
        </p:spPr>
        <p:txBody>
          <a:bodyPr>
            <a:spAutoFit/>
          </a:bodyPr>
          <a:lstStyle/>
          <a:p>
            <a:pPr algn="ctr"/>
            <a:r>
              <a:rPr lang="en-US" sz="3600" b="1">
                <a:solidFill>
                  <a:srgbClr val="3333FF"/>
                </a:solidFill>
                <a:effectLst/>
                <a:latin typeface="Arial" pitchFamily="34" charset="0"/>
              </a:rPr>
              <a:t>LỊCH SỬ 5</a:t>
            </a:r>
            <a:r>
              <a:rPr lang="en-US" sz="4000" b="1">
                <a:solidFill>
                  <a:srgbClr val="FF0000"/>
                </a:solidFill>
                <a:effectLst/>
                <a:latin typeface="Arial" pitchFamily="34" charset="0"/>
              </a:rPr>
              <a:t>  </a:t>
            </a:r>
          </a:p>
          <a:p>
            <a:pPr algn="ctr"/>
            <a:r>
              <a:rPr lang="en-US" sz="4000" b="1">
                <a:solidFill>
                  <a:srgbClr val="9933FF"/>
                </a:solidFill>
                <a:effectLst/>
                <a:latin typeface="Arial" pitchFamily="34" charset="0"/>
              </a:rPr>
              <a:t>Bài 24</a:t>
            </a:r>
            <a:r>
              <a:rPr lang="en-US" sz="4000" b="1">
                <a:solidFill>
                  <a:srgbClr val="FF0000"/>
                </a:solidFill>
                <a:effectLst/>
                <a:latin typeface="Arial" pitchFamily="34" charset="0"/>
              </a:rPr>
              <a:t> : Chiến thắng</a:t>
            </a:r>
          </a:p>
          <a:p>
            <a:pPr algn="ctr"/>
            <a:r>
              <a:rPr lang="en-US" sz="4000" b="1">
                <a:solidFill>
                  <a:srgbClr val="FF0000"/>
                </a:solidFill>
                <a:effectLst/>
                <a:latin typeface="Arial" pitchFamily="34" charset="0"/>
              </a:rPr>
              <a:t>  “Điện Biên Phủ trên không”</a:t>
            </a:r>
          </a:p>
        </p:txBody>
      </p:sp>
      <p:pic>
        <p:nvPicPr>
          <p:cNvPr id="6149" name="Picture 23" descr="C:\Documents and Settings\Me\Desktop\Image(1640).jpg"/>
          <p:cNvPicPr>
            <a:picLocks noChangeAspect="1" noChangeArrowheads="1"/>
          </p:cNvPicPr>
          <p:nvPr/>
        </p:nvPicPr>
        <p:blipFill>
          <a:blip r:embed="rId3"/>
          <a:srcRect/>
          <a:stretch>
            <a:fillRect/>
          </a:stretch>
        </p:blipFill>
        <p:spPr bwMode="auto">
          <a:xfrm>
            <a:off x="2819400" y="2971800"/>
            <a:ext cx="3276600" cy="24574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1026"/>
          <p:cNvSpPr>
            <a:spLocks noGrp="1" noChangeArrowheads="1"/>
          </p:cNvSpPr>
          <p:nvPr>
            <p:ph type="title"/>
          </p:nvPr>
        </p:nvSpPr>
        <p:spPr>
          <a:xfrm>
            <a:off x="457200" y="277813"/>
            <a:ext cx="8229600" cy="788987"/>
          </a:xfrm>
        </p:spPr>
        <p:txBody>
          <a:bodyPr/>
          <a:lstStyle/>
          <a:p>
            <a:pPr eaLnBrk="1" hangingPunct="1">
              <a:defRPr/>
            </a:pPr>
            <a:r>
              <a:rPr lang="en-US" sz="3600" smtClean="0">
                <a:latin typeface="Arial"/>
              </a:rPr>
              <a:t>Máy bay Mĩ trên bầu trời miền Bắc</a:t>
            </a:r>
          </a:p>
        </p:txBody>
      </p:sp>
      <p:pic>
        <p:nvPicPr>
          <p:cNvPr id="124931" name="Picture 1027" descr="C:\Documents and Settings\Me\Desktop\May bay My trong chien tranh Viet Nam2.jpg"/>
          <p:cNvPicPr>
            <a:picLocks noChangeAspect="1" noChangeArrowheads="1"/>
          </p:cNvPicPr>
          <p:nvPr/>
        </p:nvPicPr>
        <p:blipFill>
          <a:blip r:embed="rId2"/>
          <a:srcRect/>
          <a:stretch>
            <a:fillRect/>
          </a:stretch>
        </p:blipFill>
        <p:spPr bwMode="auto">
          <a:xfrm>
            <a:off x="381000" y="1219200"/>
            <a:ext cx="8458200" cy="525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500" fill="hold"/>
                                        <p:tgtEl>
                                          <p:spTgt spid="124930"/>
                                        </p:tgtEl>
                                        <p:attrNameLst>
                                          <p:attrName>ppt_x</p:attrName>
                                        </p:attrNameLst>
                                      </p:cBhvr>
                                      <p:tavLst>
                                        <p:tav tm="0">
                                          <p:val>
                                            <p:strVal val="0-#ppt_w/2"/>
                                          </p:val>
                                        </p:tav>
                                        <p:tav tm="100000">
                                          <p:val>
                                            <p:strVal val="#ppt_x"/>
                                          </p:val>
                                        </p:tav>
                                      </p:tavLst>
                                    </p:anim>
                                    <p:anim calcmode="lin" valueType="num">
                                      <p:cBhvr additive="base">
                                        <p:cTn id="8" dur="500" fill="hold"/>
                                        <p:tgtEl>
                                          <p:spTgt spid="1249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24931"/>
                                        </p:tgtEl>
                                        <p:attrNameLst>
                                          <p:attrName>style.visibility</p:attrName>
                                        </p:attrNameLst>
                                      </p:cBhvr>
                                      <p:to>
                                        <p:strVal val="visible"/>
                                      </p:to>
                                    </p:set>
                                    <p:anim calcmode="lin" valueType="num">
                                      <p:cBhvr additive="base">
                                        <p:cTn id="12" dur="500" fill="hold"/>
                                        <p:tgtEl>
                                          <p:spTgt spid="124931"/>
                                        </p:tgtEl>
                                        <p:attrNameLst>
                                          <p:attrName>ppt_x</p:attrName>
                                        </p:attrNameLst>
                                      </p:cBhvr>
                                      <p:tavLst>
                                        <p:tav tm="0">
                                          <p:val>
                                            <p:strVal val="0-#ppt_w/2"/>
                                          </p:val>
                                        </p:tav>
                                        <p:tav tm="100000">
                                          <p:val>
                                            <p:strVal val="#ppt_x"/>
                                          </p:val>
                                        </p:tav>
                                      </p:tavLst>
                                    </p:anim>
                                    <p:anim calcmode="lin" valueType="num">
                                      <p:cBhvr additive="base">
                                        <p:cTn id="13" dur="500" fill="hold"/>
                                        <p:tgtEl>
                                          <p:spTgt spid="1249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z="4000" smtClean="0">
                <a:latin typeface="Arial"/>
              </a:rPr>
              <a:t>Máy bay Mĩ ném bom miền Bắc</a:t>
            </a:r>
          </a:p>
        </p:txBody>
      </p:sp>
      <p:pic>
        <p:nvPicPr>
          <p:cNvPr id="90116" name="Picture 4" descr="C:\Documents and Settings\Me\Desktop\dienbienphu%20trenkhong%20(5).jpg"/>
          <p:cNvPicPr>
            <a:picLocks noChangeAspect="1" noChangeArrowheads="1"/>
          </p:cNvPicPr>
          <p:nvPr/>
        </p:nvPicPr>
        <p:blipFill>
          <a:blip r:embed="rId2"/>
          <a:srcRect/>
          <a:stretch>
            <a:fillRect/>
          </a:stretch>
        </p:blipFill>
        <p:spPr bwMode="auto">
          <a:xfrm>
            <a:off x="457200" y="1371600"/>
            <a:ext cx="8229600" cy="4724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500" fill="hold"/>
                                        <p:tgtEl>
                                          <p:spTgt spid="90114"/>
                                        </p:tgtEl>
                                        <p:attrNameLst>
                                          <p:attrName>ppt_x</p:attrName>
                                        </p:attrNameLst>
                                      </p:cBhvr>
                                      <p:tavLst>
                                        <p:tav tm="0">
                                          <p:val>
                                            <p:strVal val="0-#ppt_w/2"/>
                                          </p:val>
                                        </p:tav>
                                        <p:tav tm="100000">
                                          <p:val>
                                            <p:strVal val="#ppt_x"/>
                                          </p:val>
                                        </p:tav>
                                      </p:tavLst>
                                    </p:anim>
                                    <p:anim calcmode="lin" valueType="num">
                                      <p:cBhvr additive="base">
                                        <p:cTn id="8" dur="500" fill="hold"/>
                                        <p:tgtEl>
                                          <p:spTgt spid="901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0116"/>
                                        </p:tgtEl>
                                        <p:attrNameLst>
                                          <p:attrName>style.visibility</p:attrName>
                                        </p:attrNameLst>
                                      </p:cBhvr>
                                      <p:to>
                                        <p:strVal val="visible"/>
                                      </p:to>
                                    </p:set>
                                    <p:anim calcmode="lin" valueType="num">
                                      <p:cBhvr additive="base">
                                        <p:cTn id="12" dur="500" fill="hold"/>
                                        <p:tgtEl>
                                          <p:spTgt spid="90116"/>
                                        </p:tgtEl>
                                        <p:attrNameLst>
                                          <p:attrName>ppt_x</p:attrName>
                                        </p:attrNameLst>
                                      </p:cBhvr>
                                      <p:tavLst>
                                        <p:tav tm="0">
                                          <p:val>
                                            <p:strVal val="0-#ppt_w/2"/>
                                          </p:val>
                                        </p:tav>
                                        <p:tav tm="100000">
                                          <p:val>
                                            <p:strVal val="#ppt_x"/>
                                          </p:val>
                                        </p:tav>
                                      </p:tavLst>
                                    </p:anim>
                                    <p:anim calcmode="lin" valueType="num">
                                      <p:cBhvr additive="base">
                                        <p:cTn id="13" dur="500" fill="hold"/>
                                        <p:tgtEl>
                                          <p:spTgt spid="90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a:xfrm>
            <a:off x="457200" y="277813"/>
            <a:ext cx="8229600" cy="865187"/>
          </a:xfrm>
        </p:spPr>
        <p:txBody>
          <a:bodyPr/>
          <a:lstStyle/>
          <a:p>
            <a:pPr eaLnBrk="1" hangingPunct="1">
              <a:defRPr/>
            </a:pPr>
            <a:r>
              <a:rPr lang="en-US" smtClean="0">
                <a:latin typeface="Arial"/>
              </a:rPr>
              <a:t>Pháo đài bay B52 của Mĩ</a:t>
            </a:r>
          </a:p>
        </p:txBody>
      </p:sp>
      <p:pic>
        <p:nvPicPr>
          <p:cNvPr id="108548" name="Picture 1028" descr="C:\Documents and Settings\Me\Desktop\Phao dai bay B52.jpg"/>
          <p:cNvPicPr>
            <a:picLocks noChangeAspect="1" noChangeArrowheads="1"/>
          </p:cNvPicPr>
          <p:nvPr/>
        </p:nvPicPr>
        <p:blipFill>
          <a:blip r:embed="rId2"/>
          <a:srcRect/>
          <a:stretch>
            <a:fillRect/>
          </a:stretch>
        </p:blipFill>
        <p:spPr bwMode="auto">
          <a:xfrm>
            <a:off x="457200" y="1219200"/>
            <a:ext cx="8229600" cy="5410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0-#ppt_w/2"/>
                                          </p:val>
                                        </p:tav>
                                        <p:tav tm="100000">
                                          <p:val>
                                            <p:strVal val="#ppt_x"/>
                                          </p:val>
                                        </p:tav>
                                      </p:tavLst>
                                    </p:anim>
                                    <p:anim calcmode="lin" valueType="num">
                                      <p:cBhvr additive="base">
                                        <p:cTn id="8" dur="500" fill="hold"/>
                                        <p:tgtEl>
                                          <p:spTgt spid="1085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08548"/>
                                        </p:tgtEl>
                                        <p:attrNameLst>
                                          <p:attrName>style.visibility</p:attrName>
                                        </p:attrNameLst>
                                      </p:cBhvr>
                                      <p:to>
                                        <p:strVal val="visible"/>
                                      </p:to>
                                    </p:set>
                                    <p:anim calcmode="lin" valueType="num">
                                      <p:cBhvr additive="base">
                                        <p:cTn id="12" dur="500" fill="hold"/>
                                        <p:tgtEl>
                                          <p:spTgt spid="108548"/>
                                        </p:tgtEl>
                                        <p:attrNameLst>
                                          <p:attrName>ppt_x</p:attrName>
                                        </p:attrNameLst>
                                      </p:cBhvr>
                                      <p:tavLst>
                                        <p:tav tm="0">
                                          <p:val>
                                            <p:strVal val="1+#ppt_w/2"/>
                                          </p:val>
                                        </p:tav>
                                        <p:tav tm="100000">
                                          <p:val>
                                            <p:strVal val="#ppt_x"/>
                                          </p:val>
                                        </p:tav>
                                      </p:tavLst>
                                    </p:anim>
                                    <p:anim calcmode="lin" valueType="num">
                                      <p:cBhvr additive="base">
                                        <p:cTn id="13" dur="500" fill="hold"/>
                                        <p:tgtEl>
                                          <p:spTgt spid="108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p:txBody>
          <a:bodyPr/>
          <a:lstStyle/>
          <a:p>
            <a:pPr eaLnBrk="1" hangingPunct="1">
              <a:defRPr/>
            </a:pPr>
            <a:r>
              <a:rPr lang="en-US" smtClean="0">
                <a:latin typeface="Arial"/>
              </a:rPr>
              <a:t>Pháo đài bay B 52 của Mĩ</a:t>
            </a:r>
          </a:p>
        </p:txBody>
      </p:sp>
      <p:pic>
        <p:nvPicPr>
          <p:cNvPr id="91140" name="Picture 1028" descr="C:\Documents and Settings\Me\Desktop\maybayB52.jpg"/>
          <p:cNvPicPr>
            <a:picLocks noChangeAspect="1" noChangeArrowheads="1"/>
          </p:cNvPicPr>
          <p:nvPr/>
        </p:nvPicPr>
        <p:blipFill>
          <a:blip r:embed="rId2"/>
          <a:srcRect/>
          <a:stretch>
            <a:fillRect/>
          </a:stretch>
        </p:blipFill>
        <p:spPr bwMode="auto">
          <a:xfrm>
            <a:off x="457200" y="1600200"/>
            <a:ext cx="8229600" cy="449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0-#ppt_w/2"/>
                                          </p:val>
                                        </p:tav>
                                        <p:tav tm="100000">
                                          <p:val>
                                            <p:strVal val="#ppt_x"/>
                                          </p:val>
                                        </p:tav>
                                      </p:tavLst>
                                    </p:anim>
                                    <p:anim calcmode="lin" valueType="num">
                                      <p:cBhvr additive="base">
                                        <p:cTn id="8" dur="500" fill="hold"/>
                                        <p:tgtEl>
                                          <p:spTgt spid="911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91140"/>
                                        </p:tgtEl>
                                        <p:attrNameLst>
                                          <p:attrName>style.visibility</p:attrName>
                                        </p:attrNameLst>
                                      </p:cBhvr>
                                      <p:to>
                                        <p:strVal val="visible"/>
                                      </p:to>
                                    </p:set>
                                    <p:anim calcmode="lin" valueType="num">
                                      <p:cBhvr additive="base">
                                        <p:cTn id="12" dur="500" fill="hold"/>
                                        <p:tgtEl>
                                          <p:spTgt spid="91140"/>
                                        </p:tgtEl>
                                        <p:attrNameLst>
                                          <p:attrName>ppt_x</p:attrName>
                                        </p:attrNameLst>
                                      </p:cBhvr>
                                      <p:tavLst>
                                        <p:tav tm="0">
                                          <p:val>
                                            <p:strVal val="#ppt_x"/>
                                          </p:val>
                                        </p:tav>
                                        <p:tav tm="100000">
                                          <p:val>
                                            <p:strVal val="#ppt_x"/>
                                          </p:val>
                                        </p:tav>
                                      </p:tavLst>
                                    </p:anim>
                                    <p:anim calcmode="lin" valueType="num">
                                      <p:cBhvr additive="base">
                                        <p:cTn id="13" dur="500" fill="hold"/>
                                        <p:tgtEl>
                                          <p:spTgt spid="911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a:xfrm>
            <a:off x="457200" y="0"/>
            <a:ext cx="8229600" cy="838200"/>
          </a:xfrm>
        </p:spPr>
        <p:txBody>
          <a:bodyPr/>
          <a:lstStyle/>
          <a:p>
            <a:pPr eaLnBrk="1" hangingPunct="1">
              <a:defRPr/>
            </a:pPr>
            <a:r>
              <a:rPr lang="en-US" sz="3200" smtClean="0">
                <a:latin typeface="Arial"/>
              </a:rPr>
              <a:t>Máy bay B52 ném bom miền Bắc</a:t>
            </a:r>
          </a:p>
        </p:txBody>
      </p:sp>
      <p:pic>
        <p:nvPicPr>
          <p:cNvPr id="107524" name="Picture 1028" descr="C:\Documents and Settings\Me\Desktop\Chien tranh pha hoai cua My voi mien Bac.jpg"/>
          <p:cNvPicPr>
            <a:picLocks noChangeAspect="1" noChangeArrowheads="1"/>
          </p:cNvPicPr>
          <p:nvPr/>
        </p:nvPicPr>
        <p:blipFill>
          <a:blip r:embed="rId2"/>
          <a:srcRect/>
          <a:stretch>
            <a:fillRect/>
          </a:stretch>
        </p:blipFill>
        <p:spPr bwMode="auto">
          <a:xfrm>
            <a:off x="0" y="838200"/>
            <a:ext cx="9144000" cy="6019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500" fill="hold"/>
                                        <p:tgtEl>
                                          <p:spTgt spid="107522"/>
                                        </p:tgtEl>
                                        <p:attrNameLst>
                                          <p:attrName>ppt_x</p:attrName>
                                        </p:attrNameLst>
                                      </p:cBhvr>
                                      <p:tavLst>
                                        <p:tav tm="0">
                                          <p:val>
                                            <p:strVal val="0-#ppt_w/2"/>
                                          </p:val>
                                        </p:tav>
                                        <p:tav tm="100000">
                                          <p:val>
                                            <p:strVal val="#ppt_x"/>
                                          </p:val>
                                        </p:tav>
                                      </p:tavLst>
                                    </p:anim>
                                    <p:anim calcmode="lin" valueType="num">
                                      <p:cBhvr additive="base">
                                        <p:cTn id="8" dur="500" fill="hold"/>
                                        <p:tgtEl>
                                          <p:spTgt spid="1075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07524"/>
                                        </p:tgtEl>
                                        <p:attrNameLst>
                                          <p:attrName>style.visibility</p:attrName>
                                        </p:attrNameLst>
                                      </p:cBhvr>
                                      <p:to>
                                        <p:strVal val="visible"/>
                                      </p:to>
                                    </p:set>
                                    <p:anim calcmode="lin" valueType="num">
                                      <p:cBhvr additive="base">
                                        <p:cTn id="12" dur="500" fill="hold"/>
                                        <p:tgtEl>
                                          <p:spTgt spid="107524"/>
                                        </p:tgtEl>
                                        <p:attrNameLst>
                                          <p:attrName>ppt_x</p:attrName>
                                        </p:attrNameLst>
                                      </p:cBhvr>
                                      <p:tavLst>
                                        <p:tav tm="0">
                                          <p:val>
                                            <p:strVal val="#ppt_x"/>
                                          </p:val>
                                        </p:tav>
                                        <p:tav tm="100000">
                                          <p:val>
                                            <p:strVal val="#ppt_x"/>
                                          </p:val>
                                        </p:tav>
                                      </p:tavLst>
                                    </p:anim>
                                    <p:anim calcmode="lin" valueType="num">
                                      <p:cBhvr additive="base">
                                        <p:cTn id="13" dur="500" fill="hold"/>
                                        <p:tgtEl>
                                          <p:spTgt spid="1075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p:txBody>
          <a:bodyPr/>
          <a:lstStyle/>
          <a:p>
            <a:pPr eaLnBrk="1" hangingPunct="1">
              <a:defRPr/>
            </a:pPr>
            <a:r>
              <a:rPr lang="en-US" sz="2800" b="1" i="1" smtClean="0">
                <a:solidFill>
                  <a:srgbClr val="9933FF"/>
                </a:solidFill>
                <a:effectLst>
                  <a:outerShdw blurRad="38100" dist="38100" dir="2700000" algn="tl">
                    <a:srgbClr val="000000"/>
                  </a:outerShdw>
                </a:effectLst>
                <a:latin typeface="Arial"/>
              </a:rPr>
              <a:t>Trong 12 ngày đêm đó, máy bay Mĩ đã đánh phá Hà Nội và các vùng phụ cận. Chúng ném bom cả vào bệnh viện, trường học, khu phố, bến xe,…làm cho </a:t>
            </a:r>
            <a:r>
              <a:rPr lang="en-US" sz="2800" b="1" i="1" smtClean="0">
                <a:solidFill>
                  <a:srgbClr val="FF0000"/>
                </a:solidFill>
                <a:effectLst>
                  <a:outerShdw blurRad="38100" dist="38100" dir="2700000" algn="tl">
                    <a:srgbClr val="000000"/>
                  </a:outerShdw>
                </a:effectLst>
                <a:latin typeface="Arial"/>
              </a:rPr>
              <a:t>hàng nghìn người dân chết và bị thương</a:t>
            </a:r>
            <a:r>
              <a:rPr lang="en-US" sz="2800" b="1" i="1" smtClean="0">
                <a:solidFill>
                  <a:srgbClr val="9933FF"/>
                </a:solidFill>
                <a:effectLst>
                  <a:outerShdw blurRad="38100" dist="38100" dir="2700000" algn="tl">
                    <a:srgbClr val="000000"/>
                  </a:outerShdw>
                </a:effectLst>
                <a:latin typeface="Aria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sz="3600" dirty="0" err="1" smtClean="0">
                <a:solidFill>
                  <a:srgbClr val="FF0000"/>
                </a:solidFill>
                <a:latin typeface="Arial"/>
              </a:rPr>
              <a:t>Hố</a:t>
            </a:r>
            <a:r>
              <a:rPr lang="en-US" sz="3600" dirty="0" smtClean="0">
                <a:solidFill>
                  <a:srgbClr val="FF0000"/>
                </a:solidFill>
                <a:latin typeface="Arial"/>
              </a:rPr>
              <a:t> </a:t>
            </a:r>
            <a:r>
              <a:rPr lang="en-US" sz="3600" dirty="0" err="1" smtClean="0">
                <a:solidFill>
                  <a:srgbClr val="FF0000"/>
                </a:solidFill>
                <a:latin typeface="Arial"/>
              </a:rPr>
              <a:t>bom</a:t>
            </a:r>
            <a:r>
              <a:rPr lang="en-US" sz="3600" dirty="0" smtClean="0">
                <a:solidFill>
                  <a:srgbClr val="FF0000"/>
                </a:solidFill>
                <a:latin typeface="Arial"/>
              </a:rPr>
              <a:t> </a:t>
            </a:r>
            <a:r>
              <a:rPr lang="en-US" sz="3600" dirty="0" err="1" smtClean="0">
                <a:solidFill>
                  <a:srgbClr val="FF0000"/>
                </a:solidFill>
                <a:latin typeface="Arial"/>
              </a:rPr>
              <a:t>dày</a:t>
            </a:r>
            <a:r>
              <a:rPr lang="en-US" sz="3600" dirty="0" smtClean="0">
                <a:solidFill>
                  <a:srgbClr val="FF0000"/>
                </a:solidFill>
                <a:latin typeface="Arial"/>
              </a:rPr>
              <a:t> </a:t>
            </a:r>
            <a:r>
              <a:rPr lang="en-US" sz="3600" dirty="0" err="1" smtClean="0">
                <a:solidFill>
                  <a:srgbClr val="FF0000"/>
                </a:solidFill>
                <a:latin typeface="Arial"/>
              </a:rPr>
              <a:t>đặc</a:t>
            </a:r>
            <a:r>
              <a:rPr lang="en-US" sz="3600" dirty="0" smtClean="0">
                <a:solidFill>
                  <a:srgbClr val="FF0000"/>
                </a:solidFill>
                <a:latin typeface="Arial"/>
              </a:rPr>
              <a:t> </a:t>
            </a:r>
            <a:r>
              <a:rPr lang="en-US" sz="3600" dirty="0" err="1" smtClean="0">
                <a:solidFill>
                  <a:srgbClr val="FF0000"/>
                </a:solidFill>
                <a:latin typeface="Arial"/>
              </a:rPr>
              <a:t>trên</a:t>
            </a:r>
            <a:r>
              <a:rPr lang="en-US" sz="3600" dirty="0" smtClean="0">
                <a:solidFill>
                  <a:srgbClr val="FF0000"/>
                </a:solidFill>
                <a:latin typeface="Arial"/>
              </a:rPr>
              <a:t> </a:t>
            </a:r>
            <a:r>
              <a:rPr lang="en-US" sz="3600" dirty="0" err="1" smtClean="0">
                <a:solidFill>
                  <a:srgbClr val="FF0000"/>
                </a:solidFill>
                <a:latin typeface="Arial"/>
              </a:rPr>
              <a:t>mặt</a:t>
            </a:r>
            <a:r>
              <a:rPr lang="en-US" sz="3600" dirty="0" smtClean="0">
                <a:solidFill>
                  <a:srgbClr val="FF0000"/>
                </a:solidFill>
                <a:latin typeface="Arial"/>
              </a:rPr>
              <a:t> </a:t>
            </a:r>
            <a:r>
              <a:rPr lang="en-US" sz="3600" dirty="0" err="1" smtClean="0">
                <a:solidFill>
                  <a:srgbClr val="FF0000"/>
                </a:solidFill>
                <a:latin typeface="Arial"/>
              </a:rPr>
              <a:t>đất</a:t>
            </a:r>
            <a:endParaRPr lang="en-US" sz="3600" dirty="0" smtClean="0">
              <a:solidFill>
                <a:srgbClr val="FF0000"/>
              </a:solidFill>
              <a:latin typeface="Arial"/>
            </a:endParaRPr>
          </a:p>
        </p:txBody>
      </p:sp>
      <p:pic>
        <p:nvPicPr>
          <p:cNvPr id="92164" name="Picture 4" descr="C:\Documents and Settings\Me\Desktop\dienbienphu%20trenkhong%20(2).jpg"/>
          <p:cNvPicPr>
            <a:picLocks noChangeAspect="1" noChangeArrowheads="1"/>
          </p:cNvPicPr>
          <p:nvPr/>
        </p:nvPicPr>
        <p:blipFill>
          <a:blip r:embed="rId2"/>
          <a:srcRect/>
          <a:stretch>
            <a:fillRect/>
          </a:stretch>
        </p:blipFill>
        <p:spPr bwMode="auto">
          <a:xfrm>
            <a:off x="533400" y="1447800"/>
            <a:ext cx="8153400" cy="4724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additive="base">
                                        <p:cTn id="7" dur="500" fill="hold"/>
                                        <p:tgtEl>
                                          <p:spTgt spid="92162"/>
                                        </p:tgtEl>
                                        <p:attrNameLst>
                                          <p:attrName>ppt_x</p:attrName>
                                        </p:attrNameLst>
                                      </p:cBhvr>
                                      <p:tavLst>
                                        <p:tav tm="0">
                                          <p:val>
                                            <p:strVal val="0-#ppt_w/2"/>
                                          </p:val>
                                        </p:tav>
                                        <p:tav tm="100000">
                                          <p:val>
                                            <p:strVal val="#ppt_x"/>
                                          </p:val>
                                        </p:tav>
                                      </p:tavLst>
                                    </p:anim>
                                    <p:anim calcmode="lin" valueType="num">
                                      <p:cBhvr additive="base">
                                        <p:cTn id="8" dur="500" fill="hold"/>
                                        <p:tgtEl>
                                          <p:spTgt spid="9216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2164"/>
                                        </p:tgtEl>
                                        <p:attrNameLst>
                                          <p:attrName>style.visibility</p:attrName>
                                        </p:attrNameLst>
                                      </p:cBhvr>
                                      <p:to>
                                        <p:strVal val="visible"/>
                                      </p:to>
                                    </p:set>
                                    <p:anim calcmode="lin" valueType="num">
                                      <p:cBhvr additive="base">
                                        <p:cTn id="12" dur="500" fill="hold"/>
                                        <p:tgtEl>
                                          <p:spTgt spid="92164"/>
                                        </p:tgtEl>
                                        <p:attrNameLst>
                                          <p:attrName>ppt_x</p:attrName>
                                        </p:attrNameLst>
                                      </p:cBhvr>
                                      <p:tavLst>
                                        <p:tav tm="0">
                                          <p:val>
                                            <p:strVal val="#ppt_x"/>
                                          </p:val>
                                        </p:tav>
                                        <p:tav tm="100000">
                                          <p:val>
                                            <p:strVal val="#ppt_x"/>
                                          </p:val>
                                        </p:tav>
                                      </p:tavLst>
                                    </p:anim>
                                    <p:anim calcmode="lin" valueType="num">
                                      <p:cBhvr additive="base">
                                        <p:cTn id="13" dur="500" fill="hold"/>
                                        <p:tgtEl>
                                          <p:spTgt spid="92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z="3600" smtClean="0">
                <a:solidFill>
                  <a:srgbClr val="FF0000"/>
                </a:solidFill>
                <a:latin typeface="Arial"/>
              </a:rPr>
              <a:t>Phố Khâm Thiên đổ nát, điêu tàn</a:t>
            </a:r>
          </a:p>
        </p:txBody>
      </p:sp>
      <p:pic>
        <p:nvPicPr>
          <p:cNvPr id="93188" name="Picture 4" descr="C:\Documents and Settings\Me\Desktop\dienbienphu%20trenkhong%20(3).jpg"/>
          <p:cNvPicPr>
            <a:picLocks noChangeAspect="1" noChangeArrowheads="1"/>
          </p:cNvPicPr>
          <p:nvPr/>
        </p:nvPicPr>
        <p:blipFill>
          <a:blip r:embed="rId2"/>
          <a:srcRect/>
          <a:stretch>
            <a:fillRect/>
          </a:stretch>
        </p:blipFill>
        <p:spPr bwMode="auto">
          <a:xfrm>
            <a:off x="457200" y="1371600"/>
            <a:ext cx="8229600" cy="4800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0-#ppt_w/2"/>
                                          </p:val>
                                        </p:tav>
                                        <p:tav tm="100000">
                                          <p:val>
                                            <p:strVal val="#ppt_x"/>
                                          </p:val>
                                        </p:tav>
                                      </p:tavLst>
                                    </p:anim>
                                    <p:anim calcmode="lin" valueType="num">
                                      <p:cBhvr additive="base">
                                        <p:cTn id="8" dur="500" fill="hold"/>
                                        <p:tgtEl>
                                          <p:spTgt spid="931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3188"/>
                                        </p:tgtEl>
                                        <p:attrNameLst>
                                          <p:attrName>style.visibility</p:attrName>
                                        </p:attrNameLst>
                                      </p:cBhvr>
                                      <p:to>
                                        <p:strVal val="visible"/>
                                      </p:to>
                                    </p:set>
                                    <p:anim calcmode="lin" valueType="num">
                                      <p:cBhvr additive="base">
                                        <p:cTn id="12" dur="500" fill="hold"/>
                                        <p:tgtEl>
                                          <p:spTgt spid="93188"/>
                                        </p:tgtEl>
                                        <p:attrNameLst>
                                          <p:attrName>ppt_x</p:attrName>
                                        </p:attrNameLst>
                                      </p:cBhvr>
                                      <p:tavLst>
                                        <p:tav tm="0">
                                          <p:val>
                                            <p:strVal val="#ppt_x"/>
                                          </p:val>
                                        </p:tav>
                                        <p:tav tm="100000">
                                          <p:val>
                                            <p:strVal val="#ppt_x"/>
                                          </p:val>
                                        </p:tav>
                                      </p:tavLst>
                                    </p:anim>
                                    <p:anim calcmode="lin" valueType="num">
                                      <p:cBhvr additive="base">
                                        <p:cTn id="13" dur="500" fill="hold"/>
                                        <p:tgtEl>
                                          <p:spTgt spid="93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p:txBody>
          <a:bodyPr/>
          <a:lstStyle/>
          <a:p>
            <a:pPr eaLnBrk="1" hangingPunct="1">
              <a:defRPr/>
            </a:pPr>
            <a:r>
              <a:rPr lang="en-US" sz="3600" smtClean="0">
                <a:solidFill>
                  <a:srgbClr val="FF0000"/>
                </a:solidFill>
                <a:latin typeface="Arial"/>
              </a:rPr>
              <a:t>Hố bom và tang tóc</a:t>
            </a:r>
          </a:p>
        </p:txBody>
      </p:sp>
      <p:pic>
        <p:nvPicPr>
          <p:cNvPr id="94212" name="Picture 1028" descr="C:\Documents and Settings\Me\Desktop\dienbienphu%20trenkhong%20(12).jpg"/>
          <p:cNvPicPr>
            <a:picLocks noChangeAspect="1" noChangeArrowheads="1"/>
          </p:cNvPicPr>
          <p:nvPr/>
        </p:nvPicPr>
        <p:blipFill>
          <a:blip r:embed="rId2"/>
          <a:srcRect/>
          <a:stretch>
            <a:fillRect/>
          </a:stretch>
        </p:blipFill>
        <p:spPr bwMode="auto">
          <a:xfrm>
            <a:off x="990600" y="1447800"/>
            <a:ext cx="7543800" cy="46624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4212"/>
                                        </p:tgtEl>
                                        <p:attrNameLst>
                                          <p:attrName>style.visibility</p:attrName>
                                        </p:attrNameLst>
                                      </p:cBhvr>
                                      <p:to>
                                        <p:strVal val="visible"/>
                                      </p:to>
                                    </p:set>
                                    <p:anim calcmode="lin" valueType="num">
                                      <p:cBhvr additive="base">
                                        <p:cTn id="12" dur="500" fill="hold"/>
                                        <p:tgtEl>
                                          <p:spTgt spid="94212"/>
                                        </p:tgtEl>
                                        <p:attrNameLst>
                                          <p:attrName>ppt_x</p:attrName>
                                        </p:attrNameLst>
                                      </p:cBhvr>
                                      <p:tavLst>
                                        <p:tav tm="0">
                                          <p:val>
                                            <p:strVal val="#ppt_x"/>
                                          </p:val>
                                        </p:tav>
                                        <p:tav tm="100000">
                                          <p:val>
                                            <p:strVal val="#ppt_x"/>
                                          </p:val>
                                        </p:tav>
                                      </p:tavLst>
                                    </p:anim>
                                    <p:anim calcmode="lin" valueType="num">
                                      <p:cBhvr additive="base">
                                        <p:cTn id="13" dur="500" fill="hold"/>
                                        <p:tgtEl>
                                          <p:spTgt spid="94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p:txBody>
          <a:bodyPr/>
          <a:lstStyle/>
          <a:p>
            <a:pPr eaLnBrk="1" hangingPunct="1">
              <a:defRPr/>
            </a:pPr>
            <a:r>
              <a:rPr lang="en-US" sz="3600" smtClean="0">
                <a:solidFill>
                  <a:srgbClr val="FF0000"/>
                </a:solidFill>
                <a:latin typeface="Arial"/>
              </a:rPr>
              <a:t>Đau thương và căm thù</a:t>
            </a:r>
          </a:p>
        </p:txBody>
      </p:sp>
      <p:pic>
        <p:nvPicPr>
          <p:cNvPr id="95236" name="Picture 1028" descr="C:\Documents and Settings\Me\Desktop\dienbienphu%20trenkhong%20(13).jpg"/>
          <p:cNvPicPr>
            <a:picLocks noChangeAspect="1" noChangeArrowheads="1"/>
          </p:cNvPicPr>
          <p:nvPr/>
        </p:nvPicPr>
        <p:blipFill>
          <a:blip r:embed="rId2"/>
          <a:srcRect/>
          <a:stretch>
            <a:fillRect/>
          </a:stretch>
        </p:blipFill>
        <p:spPr bwMode="auto">
          <a:xfrm>
            <a:off x="914400" y="1320800"/>
            <a:ext cx="7467600" cy="4699000"/>
          </a:xfrm>
          <a:prstGeom prst="rect">
            <a:avLst/>
          </a:prstGeom>
          <a:noFill/>
          <a:ln w="9525">
            <a:noFill/>
            <a:miter lim="800000"/>
            <a:headEnd/>
            <a:tailEnd/>
          </a:ln>
        </p:spPr>
      </p:pic>
      <p:sp>
        <p:nvSpPr>
          <p:cNvPr id="95238" name="Rectangle 1030"/>
          <p:cNvSpPr>
            <a:spLocks noChangeArrowheads="1"/>
          </p:cNvSpPr>
          <p:nvPr/>
        </p:nvSpPr>
        <p:spPr bwMode="auto">
          <a:xfrm>
            <a:off x="7772400" y="6096000"/>
            <a:ext cx="838200" cy="336550"/>
          </a:xfrm>
          <a:prstGeom prst="rect">
            <a:avLst/>
          </a:prstGeom>
          <a:noFill/>
          <a:ln w="9525">
            <a:noFill/>
            <a:miter lim="800000"/>
            <a:headEnd/>
            <a:tailEnd/>
          </a:ln>
          <a:effectLst/>
        </p:spPr>
        <p:txBody>
          <a:bodyPr>
            <a:spAutoFit/>
          </a:bodyPr>
          <a:lstStyle/>
          <a:p>
            <a:pPr eaLnBrk="1" hangingPunct="1">
              <a:spcBef>
                <a:spcPct val="20000"/>
              </a:spcBef>
              <a:defRPr/>
            </a:pPr>
            <a:r>
              <a:rPr lang="en-US" sz="1600" b="1">
                <a:solidFill>
                  <a:srgbClr val="FF0000"/>
                </a:solidFill>
                <a:effectLst>
                  <a:outerShdw blurRad="38100" dist="38100" dir="2700000" algn="tl">
                    <a:srgbClr val="000000"/>
                  </a:outerShdw>
                </a:effectLst>
                <a:latin typeface="Arial"/>
                <a:ea typeface="Arial Unicode MS" pitchFamily="34" charset="-128"/>
                <a:cs typeface="Arial Unicode MS" pitchFamily="34" charset="-128"/>
              </a:rPr>
              <a:t>Sng</a:t>
            </a:r>
            <a:r>
              <a:rPr lang="en-US" sz="1600">
                <a:solidFill>
                  <a:srgbClr val="FF0000"/>
                </a:solidFill>
                <a:effectLst>
                  <a:outerShdw blurRad="38100" dist="38100" dir="2700000" algn="tl">
                    <a:srgbClr val="000000"/>
                  </a:outerShdw>
                </a:effectLst>
                <a:latin typeface="Arial"/>
              </a:rPr>
              <a:t>…</a:t>
            </a:r>
            <a:endParaRPr lang="en-US" sz="1800">
              <a:solidFill>
                <a:srgbClr val="FF0000"/>
              </a:solidFill>
              <a:effectLst/>
              <a:latin typeface="Arial"/>
            </a:endParaRPr>
          </a:p>
        </p:txBody>
      </p:sp>
      <p:sp>
        <p:nvSpPr>
          <p:cNvPr id="95239" name="Rectangle 1031"/>
          <p:cNvSpPr>
            <a:spLocks noChangeArrowheads="1"/>
          </p:cNvSpPr>
          <p:nvPr/>
        </p:nvSpPr>
        <p:spPr bwMode="auto">
          <a:xfrm>
            <a:off x="0" y="3856038"/>
            <a:ext cx="9144000" cy="584200"/>
          </a:xfrm>
          <a:prstGeom prst="rect">
            <a:avLst/>
          </a:prstGeom>
          <a:noFill/>
          <a:ln w="9525">
            <a:noFill/>
            <a:miter lim="800000"/>
            <a:headEnd/>
            <a:tailEnd/>
          </a:ln>
          <a:effectLst/>
        </p:spPr>
        <p:txBody>
          <a:bodyPr>
            <a:spAutoFit/>
          </a:bodyPr>
          <a:lstStyle/>
          <a:p>
            <a:pPr>
              <a:defRPr/>
            </a:pPr>
            <a:endParaRPr lang="en-US">
              <a:latin typeface="Arial"/>
            </a:endParaRPr>
          </a:p>
        </p:txBody>
      </p:sp>
      <p:sp>
        <p:nvSpPr>
          <p:cNvPr id="95240" name="Rectangle 1032"/>
          <p:cNvSpPr>
            <a:spLocks noChangeArrowheads="1"/>
          </p:cNvSpPr>
          <p:nvPr/>
        </p:nvSpPr>
        <p:spPr bwMode="auto">
          <a:xfrm>
            <a:off x="0" y="3856038"/>
            <a:ext cx="9144000" cy="584200"/>
          </a:xfrm>
          <a:prstGeom prst="rect">
            <a:avLst/>
          </a:prstGeom>
          <a:noFill/>
          <a:ln w="9525">
            <a:noFill/>
            <a:miter lim="800000"/>
            <a:headEnd/>
            <a:tailEnd/>
          </a:ln>
          <a:effectLst/>
        </p:spPr>
        <p:txBody>
          <a:bodyPr>
            <a:spAutoFit/>
          </a:bodyPr>
          <a:lstStyle/>
          <a:p>
            <a:pPr>
              <a:defRPr/>
            </a:pPr>
            <a:endParaRPr lang="en-US">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0-#ppt_w/2"/>
                                          </p:val>
                                        </p:tav>
                                        <p:tav tm="100000">
                                          <p:val>
                                            <p:strVal val="#ppt_x"/>
                                          </p:val>
                                        </p:tav>
                                      </p:tavLst>
                                    </p:anim>
                                    <p:anim calcmode="lin" valueType="num">
                                      <p:cBhvr additive="base">
                                        <p:cTn id="8" dur="500" fill="hold"/>
                                        <p:tgtEl>
                                          <p:spTgt spid="952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95236"/>
                                        </p:tgtEl>
                                        <p:attrNameLst>
                                          <p:attrName>style.visibility</p:attrName>
                                        </p:attrNameLst>
                                      </p:cBhvr>
                                      <p:to>
                                        <p:strVal val="visible"/>
                                      </p:to>
                                    </p:set>
                                    <p:anim calcmode="lin" valueType="num">
                                      <p:cBhvr additive="base">
                                        <p:cTn id="12" dur="500" fill="hold"/>
                                        <p:tgtEl>
                                          <p:spTgt spid="95236"/>
                                        </p:tgtEl>
                                        <p:attrNameLst>
                                          <p:attrName>ppt_x</p:attrName>
                                        </p:attrNameLst>
                                      </p:cBhvr>
                                      <p:tavLst>
                                        <p:tav tm="0">
                                          <p:val>
                                            <p:strVal val="#ppt_x"/>
                                          </p:val>
                                        </p:tav>
                                        <p:tav tm="100000">
                                          <p:val>
                                            <p:strVal val="#ppt_x"/>
                                          </p:val>
                                        </p:tav>
                                      </p:tavLst>
                                    </p:anim>
                                    <p:anim calcmode="lin" valueType="num">
                                      <p:cBhvr additive="base">
                                        <p:cTn id="13" dur="500" fill="hold"/>
                                        <p:tgtEl>
                                          <p:spTgt spid="952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28600" y="1066800"/>
            <a:ext cx="8534400" cy="1098550"/>
          </a:xfrm>
          <a:prstGeom prst="rect">
            <a:avLst/>
          </a:prstGeom>
          <a:noFill/>
          <a:ln w="9525">
            <a:noFill/>
            <a:miter lim="800000"/>
            <a:headEnd/>
            <a:tailEnd/>
          </a:ln>
        </p:spPr>
        <p:txBody>
          <a:bodyPr>
            <a:spAutoFit/>
          </a:bodyPr>
          <a:lstStyle/>
          <a:p>
            <a:pPr algn="ctr">
              <a:spcBef>
                <a:spcPct val="50000"/>
              </a:spcBef>
            </a:pPr>
            <a:r>
              <a:rPr lang="en-US" sz="6600" b="1" u="sng">
                <a:solidFill>
                  <a:schemeClr val="hlink"/>
                </a:solidFill>
                <a:effectLst/>
                <a:latin typeface="Arial" pitchFamily="34" charset="0"/>
              </a:rPr>
              <a:t>Lịch sử</a:t>
            </a:r>
            <a:r>
              <a:rPr lang="en-US" sz="6600" b="1">
                <a:solidFill>
                  <a:schemeClr val="hlink"/>
                </a:solidFill>
                <a:effectLst/>
                <a:latin typeface="Arial" pitchFamily="34" charset="0"/>
              </a:rPr>
              <a:t>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ChangeArrowheads="1"/>
          </p:cNvSpPr>
          <p:nvPr/>
        </p:nvSpPr>
        <p:spPr bwMode="auto">
          <a:xfrm>
            <a:off x="457200" y="2895600"/>
            <a:ext cx="8534400" cy="1066800"/>
          </a:xfrm>
          <a:prstGeom prst="rect">
            <a:avLst/>
          </a:prstGeom>
          <a:noFill/>
          <a:ln w="9525">
            <a:noFill/>
            <a:miter lim="800000"/>
            <a:headEnd/>
            <a:tailEnd/>
          </a:ln>
          <a:effectLst/>
        </p:spPr>
        <p:txBody>
          <a:bodyPr/>
          <a:lstStyle/>
          <a:p>
            <a:pPr eaLnBrk="1" hangingPunct="1">
              <a:spcBef>
                <a:spcPct val="20000"/>
              </a:spcBef>
              <a:buClr>
                <a:schemeClr val="hlink"/>
              </a:buClr>
              <a:buSzPct val="60000"/>
              <a:buFont typeface="Wingdings" pitchFamily="2" charset="2"/>
              <a:buNone/>
              <a:defRPr/>
            </a:pPr>
            <a:r>
              <a:rPr lang="en-US" b="1" i="1">
                <a:effectLst>
                  <a:outerShdw blurRad="38100" dist="38100" dir="2700000" algn="tl">
                    <a:srgbClr val="FFFFFF"/>
                  </a:outerShdw>
                </a:effectLst>
                <a:latin typeface="Arial"/>
              </a:rPr>
              <a:t>*</a:t>
            </a:r>
            <a:r>
              <a:rPr lang="en-US" sz="2800" b="1" i="1">
                <a:solidFill>
                  <a:srgbClr val="3366FF"/>
                </a:solidFill>
                <a:effectLst>
                  <a:outerShdw blurRad="38100" dist="38100" dir="2700000" algn="tl">
                    <a:srgbClr val="000000"/>
                  </a:outerShdw>
                </a:effectLst>
                <a:latin typeface="Arial"/>
              </a:rPr>
              <a:t>Nêu âm mưu của Mĩ trong việc dùng máy bay B52 đánh phá Hà Nội?</a:t>
            </a:r>
            <a:endParaRPr lang="en-US" sz="2800" b="1">
              <a:solidFill>
                <a:srgbClr val="3366FF"/>
              </a:solidFill>
              <a:effectLst>
                <a:outerShdw blurRad="38100" dist="38100" dir="2700000" algn="tl">
                  <a:srgbClr val="000000"/>
                </a:outerShdw>
              </a:effectLst>
              <a:latin typeface="Arial"/>
            </a:endParaRPr>
          </a:p>
        </p:txBody>
      </p:sp>
      <p:pic>
        <p:nvPicPr>
          <p:cNvPr id="23560" name="Picture 8" descr="Picture2"/>
          <p:cNvPicPr>
            <a:picLocks noChangeAspect="1" noChangeArrowheads="1"/>
          </p:cNvPicPr>
          <p:nvPr/>
        </p:nvPicPr>
        <p:blipFill>
          <a:blip r:embed="rId2"/>
          <a:srcRect/>
          <a:stretch>
            <a:fillRect/>
          </a:stretch>
        </p:blipFill>
        <p:spPr bwMode="auto">
          <a:xfrm>
            <a:off x="6629400" y="609600"/>
            <a:ext cx="2057400" cy="1247775"/>
          </a:xfrm>
          <a:prstGeom prst="rect">
            <a:avLst/>
          </a:prstGeom>
          <a:solidFill>
            <a:schemeClr val="tx2"/>
          </a:solidFill>
          <a:ln w="9525">
            <a:noFill/>
            <a:miter lim="800000"/>
            <a:headEnd/>
            <a:tailEnd/>
          </a:ln>
        </p:spPr>
      </p:pic>
      <p:sp>
        <p:nvSpPr>
          <p:cNvPr id="23561" name="Rectangle 9"/>
          <p:cNvSpPr>
            <a:spLocks noChangeArrowheads="1"/>
          </p:cNvSpPr>
          <p:nvPr/>
        </p:nvSpPr>
        <p:spPr bwMode="auto">
          <a:xfrm>
            <a:off x="1447800" y="762000"/>
            <a:ext cx="3444875" cy="769938"/>
          </a:xfrm>
          <a:prstGeom prst="rect">
            <a:avLst/>
          </a:prstGeom>
          <a:noFill/>
          <a:ln w="9525">
            <a:noFill/>
            <a:miter lim="800000"/>
            <a:headEnd/>
            <a:tailEnd/>
          </a:ln>
          <a:effectLst/>
        </p:spPr>
        <p:txBody>
          <a:bodyPr wrap="none">
            <a:spAutoFit/>
          </a:bodyPr>
          <a:lstStyle/>
          <a:p>
            <a:pPr>
              <a:defRPr/>
            </a:pPr>
            <a:r>
              <a:rPr lang="en-US" sz="4400" b="1">
                <a:solidFill>
                  <a:schemeClr val="tx2"/>
                </a:solidFill>
                <a:effectLst>
                  <a:outerShdw blurRad="38100" dist="38100" dir="2700000" algn="tl">
                    <a:srgbClr val="000000"/>
                  </a:outerShdw>
                </a:effectLst>
                <a:latin typeface="Arial"/>
              </a:rPr>
              <a:t>Hoạt động 1</a:t>
            </a:r>
          </a:p>
        </p:txBody>
      </p:sp>
      <p:sp>
        <p:nvSpPr>
          <p:cNvPr id="23562" name="Rectangle 10"/>
          <p:cNvSpPr>
            <a:spLocks noChangeArrowheads="1"/>
          </p:cNvSpPr>
          <p:nvPr/>
        </p:nvSpPr>
        <p:spPr bwMode="auto">
          <a:xfrm>
            <a:off x="609600" y="2057400"/>
            <a:ext cx="7620000" cy="579438"/>
          </a:xfrm>
          <a:prstGeom prst="rect">
            <a:avLst/>
          </a:prstGeom>
          <a:noFill/>
          <a:ln w="9525">
            <a:noFill/>
            <a:miter lim="800000"/>
            <a:headEnd/>
            <a:tailEnd/>
          </a:ln>
          <a:effectLst/>
        </p:spPr>
        <p:txBody>
          <a:bodyPr>
            <a:spAutoFit/>
          </a:bodyPr>
          <a:lstStyle/>
          <a:p>
            <a:pPr eaLnBrk="1" hangingPunct="1">
              <a:spcBef>
                <a:spcPct val="50000"/>
              </a:spcBef>
              <a:buClr>
                <a:schemeClr val="hlink"/>
              </a:buClr>
              <a:buSzPct val="60000"/>
              <a:buFont typeface="Wingdings" pitchFamily="2" charset="2"/>
              <a:buNone/>
              <a:defRPr/>
            </a:pPr>
            <a:r>
              <a:rPr lang="en-US" sz="2800" b="1">
                <a:effectLst>
                  <a:outerShdw blurRad="38100" dist="38100" dir="2700000" algn="tl">
                    <a:srgbClr val="FFFFFF"/>
                  </a:outerShdw>
                </a:effectLst>
                <a:latin typeface="Arial"/>
              </a:rPr>
              <a:t>Học sinh thảo luận nhóm đôi để tìm hiểu :</a:t>
            </a:r>
            <a:r>
              <a:rPr lang="en-US">
                <a:effectLst>
                  <a:outerShdw blurRad="38100" dist="38100" dir="2700000" algn="tl">
                    <a:srgbClr val="FFFFFF"/>
                  </a:outerShdw>
                </a:effectLst>
                <a:latin typeface="Arial"/>
              </a:rPr>
              <a:t> </a:t>
            </a:r>
            <a:endParaRPr lang="en-US" sz="1400">
              <a:effectLst>
                <a:outerShdw blurRad="38100" dist="38100" dir="2700000" algn="tl">
                  <a:srgbClr val="FFFFFF"/>
                </a:outerShdw>
              </a:effectLst>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checkerboard(across)">
                                      <p:cBhvr>
                                        <p:cTn id="7" dur="500"/>
                                        <p:tgtEl>
                                          <p:spTgt spid="235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8">
                                            <p:txEl>
                                              <p:pRg st="0" end="0"/>
                                            </p:txEl>
                                          </p:spTgt>
                                        </p:tgtEl>
                                        <p:attrNameLst>
                                          <p:attrName>style.visibility</p:attrName>
                                        </p:attrNameLst>
                                      </p:cBhvr>
                                      <p:to>
                                        <p:strVal val="visible"/>
                                      </p:to>
                                    </p:set>
                                    <p:animEffect transition="in" filter="dissolve">
                                      <p:cBhvr>
                                        <p:cTn id="12" dur="500"/>
                                        <p:tgtEl>
                                          <p:spTgt spid="235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type="subTitle" idx="1"/>
          </p:nvPr>
        </p:nvSpPr>
        <p:spPr>
          <a:xfrm>
            <a:off x="304800" y="2590800"/>
            <a:ext cx="8839200" cy="1981200"/>
          </a:xfrm>
        </p:spPr>
        <p:txBody>
          <a:bodyPr/>
          <a:lstStyle/>
          <a:p>
            <a:pPr algn="l" eaLnBrk="1" hangingPunct="1">
              <a:defRPr/>
            </a:pPr>
            <a:r>
              <a:rPr lang="en-US" i="1" smtClean="0">
                <a:solidFill>
                  <a:srgbClr val="FF0000"/>
                </a:solidFill>
                <a:effectLst>
                  <a:outerShdw blurRad="38100" dist="38100" dir="2700000" algn="tl">
                    <a:srgbClr val="000000"/>
                  </a:outerShdw>
                </a:effectLst>
                <a:latin typeface="Arial"/>
              </a:rPr>
              <a:t>+Mĩ ném bom hòng phá hoại, hủy diệt Hà Nội .</a:t>
            </a:r>
          </a:p>
          <a:p>
            <a:pPr algn="l" eaLnBrk="1" hangingPunct="1">
              <a:defRPr/>
            </a:pPr>
            <a:r>
              <a:rPr lang="en-US" i="1" smtClean="0">
                <a:solidFill>
                  <a:srgbClr val="FF0000"/>
                </a:solidFill>
                <a:effectLst>
                  <a:outerShdw blurRad="38100" dist="38100" dir="2700000" algn="tl">
                    <a:srgbClr val="000000"/>
                  </a:outerShdw>
                </a:effectLst>
                <a:latin typeface="Arial"/>
              </a:rPr>
              <a:t>+Mĩ muốn khuất phục nhân dân ta .</a:t>
            </a:r>
          </a:p>
          <a:p>
            <a:pPr algn="l" eaLnBrk="1" hangingPunct="1">
              <a:defRPr/>
            </a:pPr>
            <a:r>
              <a:rPr lang="en-US" i="1" smtClean="0">
                <a:solidFill>
                  <a:srgbClr val="FF0000"/>
                </a:solidFill>
                <a:effectLst>
                  <a:outerShdw blurRad="38100" dist="38100" dir="2700000" algn="tl">
                    <a:srgbClr val="000000"/>
                  </a:outerShdw>
                </a:effectLst>
                <a:latin typeface="Arial"/>
              </a:rPr>
              <a:t>+Mĩ muốn nắm ưu thế trong việc đàm phán .</a:t>
            </a:r>
          </a:p>
        </p:txBody>
      </p:sp>
      <p:sp>
        <p:nvSpPr>
          <p:cNvPr id="98309" name="Rectangle 5"/>
          <p:cNvSpPr>
            <a:spLocks noChangeArrowheads="1"/>
          </p:cNvSpPr>
          <p:nvPr/>
        </p:nvSpPr>
        <p:spPr bwMode="auto">
          <a:xfrm>
            <a:off x="381000" y="1344613"/>
            <a:ext cx="2603500" cy="708025"/>
          </a:xfrm>
          <a:prstGeom prst="rect">
            <a:avLst/>
          </a:prstGeom>
          <a:noFill/>
          <a:ln w="9525">
            <a:noFill/>
            <a:miter lim="800000"/>
            <a:headEnd/>
            <a:tailEnd/>
          </a:ln>
        </p:spPr>
        <p:txBody>
          <a:bodyPr wrap="none">
            <a:spAutoFit/>
          </a:bodyPr>
          <a:lstStyle/>
          <a:p>
            <a:r>
              <a:rPr lang="en-US" sz="4000" b="1" i="1">
                <a:effectLst/>
                <a:latin typeface="Arial" pitchFamily="34" charset="0"/>
                <a:cs typeface="Times New Roman" pitchFamily="18" charset="0"/>
              </a:rPr>
              <a:t>Âm mưu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additive="base">
                                        <p:cTn id="7" dur="500" fill="hold"/>
                                        <p:tgtEl>
                                          <p:spTgt spid="98309"/>
                                        </p:tgtEl>
                                        <p:attrNameLst>
                                          <p:attrName>ppt_x</p:attrName>
                                        </p:attrNameLst>
                                      </p:cBhvr>
                                      <p:tavLst>
                                        <p:tav tm="0">
                                          <p:val>
                                            <p:strVal val="0-#ppt_w/2"/>
                                          </p:val>
                                        </p:tav>
                                        <p:tav tm="100000">
                                          <p:val>
                                            <p:strVal val="#ppt_x"/>
                                          </p:val>
                                        </p:tav>
                                      </p:tavLst>
                                    </p:anim>
                                    <p:anim calcmode="lin" valueType="num">
                                      <p:cBhvr additive="base">
                                        <p:cTn id="8"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0" end="0"/>
                                            </p:txEl>
                                          </p:spTgt>
                                        </p:tgtEl>
                                        <p:attrNameLst>
                                          <p:attrName>style.visibility</p:attrName>
                                        </p:attrNameLst>
                                      </p:cBhvr>
                                      <p:to>
                                        <p:strVal val="visible"/>
                                      </p:to>
                                    </p:set>
                                    <p:anim calcmode="lin" valueType="num">
                                      <p:cBhvr additive="base">
                                        <p:cTn id="13"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xEl>
                                              <p:pRg st="1" end="1"/>
                                            </p:txEl>
                                          </p:spTgt>
                                        </p:tgtEl>
                                        <p:attrNameLst>
                                          <p:attrName>style.visibility</p:attrName>
                                        </p:attrNameLst>
                                      </p:cBhvr>
                                      <p:to>
                                        <p:strVal val="visible"/>
                                      </p:to>
                                    </p:set>
                                    <p:anim calcmode="lin" valueType="num">
                                      <p:cBhvr additive="base">
                                        <p:cTn id="19"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7">
                                            <p:txEl>
                                              <p:pRg st="2" end="2"/>
                                            </p:txEl>
                                          </p:spTgt>
                                        </p:tgtEl>
                                        <p:attrNameLst>
                                          <p:attrName>style.visibility</p:attrName>
                                        </p:attrNameLst>
                                      </p:cBhvr>
                                      <p:to>
                                        <p:strVal val="visible"/>
                                      </p:to>
                                    </p:set>
                                    <p:anim calcmode="lin" valueType="num">
                                      <p:cBhvr additive="base">
                                        <p:cTn id="25"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9830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28600" y="1600200"/>
            <a:ext cx="8686800" cy="4530725"/>
          </a:xfrm>
        </p:spPr>
        <p:txBody>
          <a:bodyPr/>
          <a:lstStyle/>
          <a:p>
            <a:pPr eaLnBrk="1" hangingPunct="1">
              <a:buFont typeface="Wingdings" pitchFamily="2" charset="2"/>
              <a:buNone/>
              <a:defRPr/>
            </a:pPr>
            <a:r>
              <a:rPr lang="en-US" smtClean="0">
                <a:latin typeface="Arial"/>
              </a:rPr>
              <a:t>   </a:t>
            </a:r>
            <a:r>
              <a:rPr lang="en-US" sz="2800" b="1" i="1" smtClean="0">
                <a:solidFill>
                  <a:srgbClr val="9933FF"/>
                </a:solidFill>
                <a:effectLst>
                  <a:outerShdw blurRad="38100" dist="38100" dir="2700000" algn="tl">
                    <a:srgbClr val="000000"/>
                  </a:outerShdw>
                </a:effectLst>
                <a:latin typeface="Arial"/>
              </a:rPr>
              <a:t>Đêm 20 rạng sáng 21-12, quân dân Hà Nội đã bắn rơi 7 chiếc B52, có 5 chiếc rơi tại chỗ, bắt sống 12 phi công Mĩ</a:t>
            </a:r>
            <a:r>
              <a:rPr lang="en-US" sz="2800" b="1" i="1" smtClean="0">
                <a:latin typeface="Arial"/>
              </a:rPr>
              <a:t>. </a:t>
            </a:r>
            <a:r>
              <a:rPr lang="en-US" sz="2800" b="1" i="1" smtClean="0">
                <a:solidFill>
                  <a:schemeClr val="hlink"/>
                </a:solidFill>
                <a:effectLst>
                  <a:outerShdw blurRad="38100" dist="38100" dir="2700000" algn="tl">
                    <a:srgbClr val="000000"/>
                  </a:outerShdw>
                </a:effectLst>
                <a:latin typeface="Arial"/>
              </a:rPr>
              <a:t>Nhưng cao điểm là ngày 26-12 tại Hà Nội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advAuto="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1027"/>
          <p:cNvSpPr>
            <a:spLocks noGrp="1" noChangeArrowheads="1"/>
          </p:cNvSpPr>
          <p:nvPr>
            <p:ph type="body" idx="1"/>
          </p:nvPr>
        </p:nvSpPr>
        <p:spPr>
          <a:xfrm>
            <a:off x="228600" y="2133600"/>
            <a:ext cx="8686800" cy="609600"/>
          </a:xfrm>
        </p:spPr>
        <p:txBody>
          <a:bodyPr/>
          <a:lstStyle/>
          <a:p>
            <a:pPr eaLnBrk="1" hangingPunct="1">
              <a:lnSpc>
                <a:spcPct val="90000"/>
              </a:lnSpc>
              <a:buFont typeface="Wingdings" pitchFamily="2" charset="2"/>
              <a:buNone/>
              <a:defRPr/>
            </a:pPr>
            <a:r>
              <a:rPr lang="en-US" sz="3600" b="1" i="1" smtClean="0">
                <a:latin typeface="Arial"/>
                <a:cs typeface="Times New Roman" charset="0"/>
              </a:rPr>
              <a:t>   </a:t>
            </a:r>
            <a:r>
              <a:rPr lang="en-US" b="1" i="1" smtClean="0">
                <a:latin typeface="Arial"/>
                <a:cs typeface="Times New Roman" charset="0"/>
              </a:rPr>
              <a:t>Làm việc theo nhóm đôi</a:t>
            </a:r>
            <a:r>
              <a:rPr lang="en-US" b="1" i="1" smtClean="0">
                <a:solidFill>
                  <a:schemeClr val="hlink"/>
                </a:solidFill>
                <a:effectLst>
                  <a:outerShdw blurRad="38100" dist="38100" dir="2700000" algn="tl">
                    <a:srgbClr val="000000"/>
                  </a:outerShdw>
                </a:effectLst>
                <a:latin typeface="Arial"/>
                <a:cs typeface="Times New Roman" charset="0"/>
              </a:rPr>
              <a:t> </a:t>
            </a:r>
            <a:r>
              <a:rPr lang="en-US" b="1" i="1" smtClean="0">
                <a:latin typeface="Arial"/>
                <a:cs typeface="Times New Roman" charset="0"/>
              </a:rPr>
              <a:t>:</a:t>
            </a:r>
            <a:endParaRPr lang="en-US" b="1" i="1" smtClean="0">
              <a:solidFill>
                <a:schemeClr val="hlink"/>
              </a:solidFill>
              <a:effectLst>
                <a:outerShdw blurRad="38100" dist="38100" dir="2700000" algn="tl">
                  <a:srgbClr val="000000"/>
                </a:outerShdw>
              </a:effectLst>
              <a:latin typeface="Arial"/>
              <a:cs typeface="Times New Roman" charset="0"/>
            </a:endParaRPr>
          </a:p>
        </p:txBody>
      </p:sp>
      <p:pic>
        <p:nvPicPr>
          <p:cNvPr id="99332" name="Picture 1028" descr="Picture2"/>
          <p:cNvPicPr>
            <a:picLocks noChangeAspect="1" noChangeArrowheads="1"/>
          </p:cNvPicPr>
          <p:nvPr/>
        </p:nvPicPr>
        <p:blipFill>
          <a:blip r:embed="rId2"/>
          <a:srcRect/>
          <a:stretch>
            <a:fillRect/>
          </a:stretch>
        </p:blipFill>
        <p:spPr bwMode="auto">
          <a:xfrm>
            <a:off x="5791200" y="457200"/>
            <a:ext cx="3048000" cy="1617663"/>
          </a:xfrm>
          <a:prstGeom prst="rect">
            <a:avLst/>
          </a:prstGeom>
          <a:solidFill>
            <a:schemeClr val="tx2"/>
          </a:solidFill>
          <a:ln w="9525">
            <a:noFill/>
            <a:miter lim="800000"/>
            <a:headEnd/>
            <a:tailEnd/>
          </a:ln>
        </p:spPr>
      </p:pic>
      <p:sp>
        <p:nvSpPr>
          <p:cNvPr id="99333" name="Rectangle 1029"/>
          <p:cNvSpPr>
            <a:spLocks noChangeArrowheads="1"/>
          </p:cNvSpPr>
          <p:nvPr/>
        </p:nvSpPr>
        <p:spPr bwMode="auto">
          <a:xfrm>
            <a:off x="609600" y="3048000"/>
            <a:ext cx="7772400" cy="1066800"/>
          </a:xfrm>
          <a:prstGeom prst="rect">
            <a:avLst/>
          </a:prstGeom>
          <a:noFill/>
          <a:ln w="9525">
            <a:noFill/>
            <a:miter lim="800000"/>
            <a:headEnd/>
            <a:tailEnd/>
          </a:ln>
          <a:effectLst/>
        </p:spPr>
        <p:txBody>
          <a:bodyPr>
            <a:spAutoFit/>
          </a:bodyPr>
          <a:lstStyle/>
          <a:p>
            <a:pPr eaLnBrk="1" hangingPunct="1">
              <a:spcBef>
                <a:spcPct val="20000"/>
              </a:spcBef>
              <a:buClr>
                <a:schemeClr val="hlink"/>
              </a:buClr>
              <a:buSzPct val="60000"/>
              <a:buFont typeface="Wingdings" pitchFamily="2" charset="2"/>
              <a:buNone/>
              <a:defRPr/>
            </a:pPr>
            <a:r>
              <a:rPr lang="en-US" b="1" i="1">
                <a:solidFill>
                  <a:schemeClr val="hlink"/>
                </a:solidFill>
                <a:effectLst>
                  <a:outerShdw blurRad="38100" dist="38100" dir="2700000" algn="tl">
                    <a:srgbClr val="000000"/>
                  </a:outerShdw>
                </a:effectLst>
                <a:latin typeface="Arial"/>
                <a:cs typeface="Times New Roman" charset="0"/>
              </a:rPr>
              <a:t>Kể lại trận chiến đấu đêm 26 – 12 - 1972 trên bầu trời Hà Nội .</a:t>
            </a:r>
          </a:p>
        </p:txBody>
      </p:sp>
      <p:sp>
        <p:nvSpPr>
          <p:cNvPr id="99334" name="Rectangle 1030"/>
          <p:cNvSpPr>
            <a:spLocks noChangeArrowheads="1"/>
          </p:cNvSpPr>
          <p:nvPr/>
        </p:nvSpPr>
        <p:spPr bwMode="auto">
          <a:xfrm>
            <a:off x="1295400" y="533400"/>
            <a:ext cx="3789363" cy="769938"/>
          </a:xfrm>
          <a:prstGeom prst="rect">
            <a:avLst/>
          </a:prstGeom>
          <a:noFill/>
          <a:ln w="9525">
            <a:noFill/>
            <a:miter lim="800000"/>
            <a:headEnd/>
            <a:tailEnd/>
          </a:ln>
          <a:effectLst/>
        </p:spPr>
        <p:txBody>
          <a:bodyPr wrap="none">
            <a:spAutoFit/>
          </a:bodyPr>
          <a:lstStyle/>
          <a:p>
            <a:pPr>
              <a:defRPr/>
            </a:pPr>
            <a:r>
              <a:rPr lang="en-US" sz="4400" b="1">
                <a:solidFill>
                  <a:schemeClr val="tx2"/>
                </a:solidFill>
                <a:effectLst>
                  <a:outerShdw blurRad="38100" dist="38100" dir="2700000" algn="tl">
                    <a:srgbClr val="000000"/>
                  </a:outerShdw>
                </a:effectLst>
                <a:latin typeface="Arial"/>
              </a:rPr>
              <a:t>Hoạt động 2 :</a:t>
            </a:r>
          </a:p>
        </p:txBody>
      </p:sp>
      <p:sp>
        <p:nvSpPr>
          <p:cNvPr id="99335" name="Rectangle 1031"/>
          <p:cNvSpPr>
            <a:spLocks noChangeArrowheads="1"/>
          </p:cNvSpPr>
          <p:nvPr/>
        </p:nvSpPr>
        <p:spPr bwMode="auto">
          <a:xfrm>
            <a:off x="1600200" y="4495800"/>
            <a:ext cx="6477000" cy="1778000"/>
          </a:xfrm>
          <a:prstGeom prst="rect">
            <a:avLst/>
          </a:prstGeom>
          <a:noFill/>
          <a:ln w="9525">
            <a:solidFill>
              <a:srgbClr val="9933FF"/>
            </a:solidFill>
            <a:miter lim="800000"/>
            <a:headEnd/>
            <a:tailEnd/>
          </a:ln>
          <a:effectLst/>
        </p:spPr>
        <p:txBody>
          <a:bodyPr>
            <a:spAutoFit/>
          </a:bodyPr>
          <a:lstStyle/>
          <a:p>
            <a:pPr eaLnBrk="1" hangingPunct="1">
              <a:spcBef>
                <a:spcPct val="50000"/>
              </a:spcBef>
              <a:buClr>
                <a:schemeClr val="hlink"/>
              </a:buClr>
              <a:buSzPct val="60000"/>
              <a:buFont typeface="Wingdings" pitchFamily="2" charset="2"/>
              <a:buNone/>
              <a:defRPr/>
            </a:pPr>
            <a:r>
              <a:rPr lang="en-US" sz="2000" b="1" i="1">
                <a:solidFill>
                  <a:srgbClr val="9933FF"/>
                </a:solidFill>
                <a:effectLst>
                  <a:outerShdw blurRad="38100" dist="38100" dir="2700000" algn="tl">
                    <a:srgbClr val="000000"/>
                  </a:outerShdw>
                </a:effectLst>
                <a:latin typeface="Arial"/>
                <a:cs typeface="Times New Roman" charset="0"/>
              </a:rPr>
              <a:t>Gợi ý :</a:t>
            </a:r>
          </a:p>
          <a:p>
            <a:pPr eaLnBrk="1" hangingPunct="1">
              <a:spcBef>
                <a:spcPct val="50000"/>
              </a:spcBef>
              <a:buClr>
                <a:schemeClr val="hlink"/>
              </a:buClr>
              <a:buSzPct val="60000"/>
              <a:buFont typeface="Wingdings" pitchFamily="2" charset="2"/>
              <a:buNone/>
              <a:defRPr/>
            </a:pPr>
            <a:r>
              <a:rPr lang="en-US" sz="2000" b="1" i="1">
                <a:solidFill>
                  <a:srgbClr val="9933FF"/>
                </a:solidFill>
                <a:effectLst>
                  <a:outerShdw blurRad="38100" dist="38100" dir="2700000" algn="tl">
                    <a:srgbClr val="000000"/>
                  </a:outerShdw>
                </a:effectLst>
                <a:latin typeface="Arial"/>
                <a:cs typeface="Times New Roman" charset="0"/>
              </a:rPr>
              <a:t>+Số lượng máy bay Mĩ .</a:t>
            </a:r>
          </a:p>
          <a:p>
            <a:pPr eaLnBrk="1" hangingPunct="1">
              <a:spcBef>
                <a:spcPct val="50000"/>
              </a:spcBef>
              <a:buClr>
                <a:schemeClr val="hlink"/>
              </a:buClr>
              <a:buSzPct val="60000"/>
              <a:buFont typeface="Wingdings" pitchFamily="2" charset="2"/>
              <a:buNone/>
              <a:defRPr/>
            </a:pPr>
            <a:r>
              <a:rPr lang="en-US" sz="2000" b="1" i="1">
                <a:solidFill>
                  <a:srgbClr val="9933FF"/>
                </a:solidFill>
                <a:effectLst>
                  <a:outerShdw blurRad="38100" dist="38100" dir="2700000" algn="tl">
                    <a:srgbClr val="000000"/>
                  </a:outerShdw>
                </a:effectLst>
                <a:latin typeface="Arial"/>
                <a:cs typeface="Times New Roman" charset="0"/>
              </a:rPr>
              <a:t>+Tinh thần chiến đấu của quân dân ta .</a:t>
            </a:r>
          </a:p>
          <a:p>
            <a:pPr eaLnBrk="1" hangingPunct="1">
              <a:spcBef>
                <a:spcPct val="50000"/>
              </a:spcBef>
              <a:buClr>
                <a:schemeClr val="hlink"/>
              </a:buClr>
              <a:buSzPct val="60000"/>
              <a:buFont typeface="Wingdings" pitchFamily="2" charset="2"/>
              <a:buNone/>
              <a:defRPr/>
            </a:pPr>
            <a:r>
              <a:rPr lang="en-US" sz="2000" b="1" i="1">
                <a:solidFill>
                  <a:srgbClr val="9933FF"/>
                </a:solidFill>
                <a:effectLst>
                  <a:outerShdw blurRad="38100" dist="38100" dir="2700000" algn="tl">
                    <a:srgbClr val="000000"/>
                  </a:outerShdw>
                </a:effectLst>
                <a:latin typeface="Arial"/>
                <a:cs typeface="Times New Roman" charset="0"/>
              </a:rPr>
              <a:t>+Sự thất bại của Mĩ</a:t>
            </a:r>
            <a:r>
              <a:rPr lang="en-US" sz="2000" b="1" i="1">
                <a:solidFill>
                  <a:srgbClr val="9933FF"/>
                </a:solidFill>
                <a:effectLst>
                  <a:outerShdw blurRad="38100" dist="38100" dir="2700000" algn="tl">
                    <a:srgbClr val="000000"/>
                  </a:outerShdw>
                </a:effectLst>
                <a:latin typeface="Aria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99332"/>
                                        </p:tgtEl>
                                        <p:attrNameLst>
                                          <p:attrName>style.visibility</p:attrName>
                                        </p:attrNameLst>
                                      </p:cBhvr>
                                      <p:to>
                                        <p:strVal val="visible"/>
                                      </p:to>
                                    </p:set>
                                    <p:animEffect transition="in" filter="checkerboard(across)">
                                      <p:cBhvr>
                                        <p:cTn id="7" dur="500"/>
                                        <p:tgtEl>
                                          <p:spTgt spid="9933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9331">
                                            <p:txEl>
                                              <p:pRg st="0" end="0"/>
                                            </p:txEl>
                                          </p:spTgt>
                                        </p:tgtEl>
                                        <p:attrNameLst>
                                          <p:attrName>style.visibility</p:attrName>
                                        </p:attrNameLst>
                                      </p:cBhvr>
                                      <p:to>
                                        <p:strVal val="visible"/>
                                      </p:to>
                                    </p:set>
                                    <p:animEffect transition="in" filter="checkerboard(across)">
                                      <p:cBhvr>
                                        <p:cTn id="11" dur="500"/>
                                        <p:tgtEl>
                                          <p:spTgt spid="9933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99333"/>
                                        </p:tgtEl>
                                        <p:attrNameLst>
                                          <p:attrName>style.visibility</p:attrName>
                                        </p:attrNameLst>
                                      </p:cBhvr>
                                      <p:to>
                                        <p:strVal val="visible"/>
                                      </p:to>
                                    </p:set>
                                    <p:anim calcmode="lin" valueType="num">
                                      <p:cBhvr additive="base">
                                        <p:cTn id="16" dur="500" fill="hold"/>
                                        <p:tgtEl>
                                          <p:spTgt spid="99333"/>
                                        </p:tgtEl>
                                        <p:attrNameLst>
                                          <p:attrName>ppt_x</p:attrName>
                                        </p:attrNameLst>
                                      </p:cBhvr>
                                      <p:tavLst>
                                        <p:tav tm="0">
                                          <p:val>
                                            <p:strVal val="0-#ppt_w/2"/>
                                          </p:val>
                                        </p:tav>
                                        <p:tav tm="100000">
                                          <p:val>
                                            <p:strVal val="#ppt_x"/>
                                          </p:val>
                                        </p:tav>
                                      </p:tavLst>
                                    </p:anim>
                                    <p:anim calcmode="lin" valueType="num">
                                      <p:cBhvr additive="base">
                                        <p:cTn id="17" dur="500" fill="hold"/>
                                        <p:tgtEl>
                                          <p:spTgt spid="9933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2" presetClass="entr" presetSubtype="4" fill="hold" grpId="0" nodeType="afterEffect">
                                  <p:stCondLst>
                                    <p:cond delay="2000"/>
                                  </p:stCondLst>
                                  <p:childTnLst>
                                    <p:set>
                                      <p:cBhvr>
                                        <p:cTn id="20" dur="1" fill="hold">
                                          <p:stCondLst>
                                            <p:cond delay="0"/>
                                          </p:stCondLst>
                                        </p:cTn>
                                        <p:tgtEl>
                                          <p:spTgt spid="99335"/>
                                        </p:tgtEl>
                                        <p:attrNameLst>
                                          <p:attrName>style.visibility</p:attrName>
                                        </p:attrNameLst>
                                      </p:cBhvr>
                                      <p:to>
                                        <p:strVal val="visible"/>
                                      </p:to>
                                    </p:set>
                                    <p:anim calcmode="lin" valueType="num">
                                      <p:cBhvr additive="base">
                                        <p:cTn id="21" dur="500" fill="hold"/>
                                        <p:tgtEl>
                                          <p:spTgt spid="99335"/>
                                        </p:tgtEl>
                                        <p:attrNameLst>
                                          <p:attrName>ppt_x</p:attrName>
                                        </p:attrNameLst>
                                      </p:cBhvr>
                                      <p:tavLst>
                                        <p:tav tm="0">
                                          <p:val>
                                            <p:strVal val="#ppt_x"/>
                                          </p:val>
                                        </p:tav>
                                        <p:tav tm="100000">
                                          <p:val>
                                            <p:strVal val="#ppt_x"/>
                                          </p:val>
                                        </p:tav>
                                      </p:tavLst>
                                    </p:anim>
                                    <p:anim calcmode="lin" valueType="num">
                                      <p:cBhvr additive="base">
                                        <p:cTn id="22" dur="500" fill="hold"/>
                                        <p:tgtEl>
                                          <p:spTgt spid="993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advAuto="0"/>
      <p:bldP spid="99333" grpId="0" autoUpdateAnimBg="0"/>
      <p:bldP spid="9933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mtClean="0">
                <a:latin typeface="Arial"/>
              </a:rPr>
              <a:t>Diễn biến</a:t>
            </a:r>
          </a:p>
        </p:txBody>
      </p:sp>
      <p:sp>
        <p:nvSpPr>
          <p:cNvPr id="81923" name="Rectangle 3"/>
          <p:cNvSpPr>
            <a:spLocks noGrp="1" noChangeArrowheads="1"/>
          </p:cNvSpPr>
          <p:nvPr>
            <p:ph type="body" idx="1"/>
          </p:nvPr>
        </p:nvSpPr>
        <p:spPr>
          <a:xfrm>
            <a:off x="152400" y="1600200"/>
            <a:ext cx="8610600" cy="4343400"/>
          </a:xfrm>
        </p:spPr>
        <p:txBody>
          <a:bodyPr/>
          <a:lstStyle/>
          <a:p>
            <a:pPr eaLnBrk="1" hangingPunct="1">
              <a:buFont typeface="Wingdings" pitchFamily="2" charset="2"/>
              <a:buNone/>
              <a:defRPr/>
            </a:pPr>
            <a:r>
              <a:rPr lang="en-US" smtClean="0">
                <a:latin typeface="Arial"/>
              </a:rPr>
              <a:t>    </a:t>
            </a:r>
            <a:r>
              <a:rPr lang="en-US" sz="3000" smtClean="0">
                <a:solidFill>
                  <a:srgbClr val="3333FF"/>
                </a:solidFill>
                <a:effectLst>
                  <a:outerShdw blurRad="38100" dist="38100" dir="2700000" algn="tl">
                    <a:srgbClr val="000000"/>
                  </a:outerShdw>
                </a:effectLst>
                <a:latin typeface="Arial"/>
              </a:rPr>
              <a:t>*Ngày 26-12, địch tập trung số lượng máy bay B52 lớn nhất (</a:t>
            </a:r>
            <a:r>
              <a:rPr lang="en-US" sz="3000" smtClean="0">
                <a:solidFill>
                  <a:srgbClr val="FF0000"/>
                </a:solidFill>
                <a:effectLst>
                  <a:outerShdw blurRad="38100" dist="38100" dir="2700000" algn="tl">
                    <a:srgbClr val="000000"/>
                  </a:outerShdw>
                </a:effectLst>
                <a:latin typeface="Arial"/>
              </a:rPr>
              <a:t>105 lần chiếc</a:t>
            </a:r>
            <a:r>
              <a:rPr lang="en-US" sz="3000" smtClean="0">
                <a:solidFill>
                  <a:srgbClr val="3333FF"/>
                </a:solidFill>
                <a:effectLst>
                  <a:outerShdw blurRad="38100" dist="38100" dir="2700000" algn="tl">
                    <a:srgbClr val="000000"/>
                  </a:outerShdw>
                </a:effectLst>
                <a:latin typeface="Arial"/>
              </a:rPr>
              <a:t>) hòng hủy diệt Hà Nội. </a:t>
            </a:r>
          </a:p>
          <a:p>
            <a:pPr eaLnBrk="1" hangingPunct="1">
              <a:buFont typeface="Wingdings" pitchFamily="2" charset="2"/>
              <a:buNone/>
              <a:defRPr/>
            </a:pPr>
            <a:r>
              <a:rPr lang="en-US" sz="3000" smtClean="0">
                <a:solidFill>
                  <a:srgbClr val="3333FF"/>
                </a:solidFill>
                <a:effectLst>
                  <a:outerShdw blurRad="38100" dist="38100" dir="2700000" algn="tl">
                    <a:srgbClr val="000000"/>
                  </a:outerShdw>
                </a:effectLst>
                <a:latin typeface="Arial"/>
              </a:rPr>
              <a:t>   *Hơn 100 địa điểm ở Hà Nội bị trúng bom. Riêng ở phố Khâm Thiên, bom Mĩ đã sát hại </a:t>
            </a:r>
            <a:r>
              <a:rPr lang="en-US" sz="3000" smtClean="0">
                <a:solidFill>
                  <a:srgbClr val="FF0000"/>
                </a:solidFill>
                <a:effectLst>
                  <a:outerShdw blurRad="38100" dist="38100" dir="2700000" algn="tl">
                    <a:srgbClr val="000000"/>
                  </a:outerShdw>
                </a:effectLst>
                <a:latin typeface="Arial"/>
              </a:rPr>
              <a:t>300 người</a:t>
            </a:r>
            <a:r>
              <a:rPr lang="en-US" sz="3000" smtClean="0">
                <a:solidFill>
                  <a:srgbClr val="3333FF"/>
                </a:solidFill>
                <a:effectLst>
                  <a:outerShdw blurRad="38100" dist="38100" dir="2700000" algn="tl">
                    <a:srgbClr val="000000"/>
                  </a:outerShdw>
                </a:effectLst>
                <a:latin typeface="Arial"/>
              </a:rPr>
              <a:t>, phá hủy </a:t>
            </a:r>
            <a:r>
              <a:rPr lang="en-US" sz="3000" smtClean="0">
                <a:solidFill>
                  <a:srgbClr val="FF0000"/>
                </a:solidFill>
                <a:effectLst>
                  <a:outerShdw blurRad="38100" dist="38100" dir="2700000" algn="tl">
                    <a:srgbClr val="000000"/>
                  </a:outerShdw>
                </a:effectLst>
                <a:latin typeface="Arial"/>
              </a:rPr>
              <a:t>2000 ngôi nhà</a:t>
            </a:r>
            <a:r>
              <a:rPr lang="en-US" sz="3000" smtClean="0">
                <a:solidFill>
                  <a:srgbClr val="3333FF"/>
                </a:solidFill>
                <a:effectLst>
                  <a:outerShdw blurRad="38100" dist="38100" dir="2700000" algn="tl">
                    <a:srgbClr val="000000"/>
                  </a:outerShdw>
                </a:effectLst>
                <a:latin typeface="Arial"/>
              </a:rPr>
              <a:t>. </a:t>
            </a:r>
          </a:p>
          <a:p>
            <a:pPr eaLnBrk="1" hangingPunct="1">
              <a:buFont typeface="Wingdings" pitchFamily="2" charset="2"/>
              <a:buNone/>
              <a:defRPr/>
            </a:pPr>
            <a:r>
              <a:rPr lang="en-US" sz="3000" smtClean="0">
                <a:solidFill>
                  <a:srgbClr val="3333FF"/>
                </a:solidFill>
                <a:effectLst>
                  <a:outerShdw blurRad="38100" dist="38100" dir="2700000" algn="tl">
                    <a:srgbClr val="000000"/>
                  </a:outerShdw>
                </a:effectLst>
                <a:latin typeface="Arial"/>
              </a:rPr>
              <a:t>    *Quân dân ta đã kiên cường đánh trả, bắn rơi </a:t>
            </a:r>
            <a:r>
              <a:rPr lang="en-US" sz="3000" smtClean="0">
                <a:solidFill>
                  <a:srgbClr val="FF0000"/>
                </a:solidFill>
                <a:effectLst>
                  <a:outerShdw blurRad="38100" dist="38100" dir="2700000" algn="tl">
                    <a:srgbClr val="000000"/>
                  </a:outerShdw>
                </a:effectLst>
                <a:latin typeface="Arial"/>
              </a:rPr>
              <a:t>18 </a:t>
            </a:r>
            <a:r>
              <a:rPr lang="en-US" sz="3000" smtClean="0">
                <a:solidFill>
                  <a:srgbClr val="3333FF"/>
                </a:solidFill>
                <a:effectLst>
                  <a:outerShdw blurRad="38100" dist="38100" dir="2700000" algn="tl">
                    <a:srgbClr val="000000"/>
                  </a:outerShdw>
                </a:effectLst>
                <a:latin typeface="Arial"/>
              </a:rPr>
              <a:t>máy bay Mĩ (có </a:t>
            </a:r>
            <a:r>
              <a:rPr lang="en-US" sz="3000" smtClean="0">
                <a:solidFill>
                  <a:srgbClr val="FF0000"/>
                </a:solidFill>
                <a:effectLst>
                  <a:outerShdw blurRad="38100" dist="38100" dir="2700000" algn="tl">
                    <a:srgbClr val="000000"/>
                  </a:outerShdw>
                </a:effectLst>
                <a:latin typeface="Arial"/>
              </a:rPr>
              <a:t>8 chiếc B52</a:t>
            </a:r>
            <a:r>
              <a:rPr lang="en-US" sz="3000" smtClean="0">
                <a:solidFill>
                  <a:srgbClr val="3333FF"/>
                </a:solidFill>
                <a:effectLst>
                  <a:outerShdw blurRad="38100" dist="38100" dir="2700000" algn="tl">
                    <a:srgbClr val="000000"/>
                  </a:outerShdw>
                </a:effectLst>
                <a:latin typeface="Arial"/>
              </a:rPr>
              <a:t>), bắt sống nhiều phi công Mĩ.</a:t>
            </a:r>
          </a:p>
          <a:p>
            <a:pPr eaLnBrk="1" hangingPunct="1">
              <a:buFont typeface="Wingdings" pitchFamily="2" charset="2"/>
              <a:buNone/>
              <a:defRPr/>
            </a:pPr>
            <a:endParaRPr lang="en-US" smtClean="0">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0-#ppt_w/2"/>
                                          </p:val>
                                        </p:tav>
                                        <p:tav tm="100000">
                                          <p:val>
                                            <p:strVal val="#ppt_x"/>
                                          </p:val>
                                        </p:tav>
                                      </p:tavLst>
                                    </p:anim>
                                    <p:anim calcmode="lin" valueType="num">
                                      <p:cBhvr additive="base">
                                        <p:cTn id="8" dur="500" fill="hold"/>
                                        <p:tgtEl>
                                          <p:spTgt spid="819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23">
                                            <p:txEl>
                                              <p:pRg st="0" end="0"/>
                                            </p:txEl>
                                          </p:spTgt>
                                        </p:tgtEl>
                                        <p:attrNameLst>
                                          <p:attrName>style.visibility</p:attrName>
                                        </p:attrNameLst>
                                      </p:cBhvr>
                                      <p:to>
                                        <p:strVal val="visible"/>
                                      </p:to>
                                    </p:set>
                                    <p:anim calcmode="lin" valueType="num">
                                      <p:cBhvr additive="base">
                                        <p:cTn id="13"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23">
                                            <p:txEl>
                                              <p:pRg st="1" end="1"/>
                                            </p:txEl>
                                          </p:spTgt>
                                        </p:tgtEl>
                                        <p:attrNameLst>
                                          <p:attrName>style.visibility</p:attrName>
                                        </p:attrNameLst>
                                      </p:cBhvr>
                                      <p:to>
                                        <p:strVal val="visible"/>
                                      </p:to>
                                    </p:set>
                                    <p:anim calcmode="lin" valueType="num">
                                      <p:cBhvr additive="base">
                                        <p:cTn id="19"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23">
                                            <p:txEl>
                                              <p:pRg st="2" end="2"/>
                                            </p:txEl>
                                          </p:spTgt>
                                        </p:tgtEl>
                                        <p:attrNameLst>
                                          <p:attrName>style.visibility</p:attrName>
                                        </p:attrNameLst>
                                      </p:cBhvr>
                                      <p:to>
                                        <p:strVal val="visible"/>
                                      </p:to>
                                    </p:set>
                                    <p:anim calcmode="lin" valueType="num">
                                      <p:cBhvr additive="base">
                                        <p:cTn id="25"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457200" y="1600200"/>
            <a:ext cx="8229600" cy="1981200"/>
          </a:xfrm>
        </p:spPr>
        <p:txBody>
          <a:bodyPr/>
          <a:lstStyle/>
          <a:p>
            <a:pPr eaLnBrk="1" hangingPunct="1">
              <a:defRPr/>
            </a:pPr>
            <a:r>
              <a:rPr lang="en-US" sz="2800" b="1" i="1" smtClean="0">
                <a:solidFill>
                  <a:srgbClr val="9933FF"/>
                </a:solidFill>
                <a:effectLst>
                  <a:outerShdw blurRad="38100" dist="38100" dir="2700000" algn="tl">
                    <a:srgbClr val="000000"/>
                  </a:outerShdw>
                </a:effectLst>
                <a:latin typeface="Arial"/>
              </a:rPr>
              <a:t>Những ngày đêm tiếp theo, máy bay Mĩ vẫn không thoát khỏi sự trừng trị của quân dân ta. Đêm 29-12, Hà Nội đánh thắng trận cuối cùng, tiêu diệt thêm 1 chiếc B52…</a:t>
            </a:r>
          </a:p>
          <a:p>
            <a:pPr eaLnBrk="1" hangingPunct="1">
              <a:buFont typeface="Wingdings" pitchFamily="2" charset="2"/>
              <a:buNone/>
              <a:defRPr/>
            </a:pPr>
            <a:endParaRPr lang="en-US" smtClean="0">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advAuto="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277813"/>
            <a:ext cx="8229600" cy="712787"/>
          </a:xfrm>
        </p:spPr>
        <p:txBody>
          <a:bodyPr/>
          <a:lstStyle/>
          <a:p>
            <a:pPr eaLnBrk="1" hangingPunct="1">
              <a:defRPr/>
            </a:pPr>
            <a:r>
              <a:rPr lang="en-US" sz="3200" smtClean="0">
                <a:solidFill>
                  <a:srgbClr val="FF0000"/>
                </a:solidFill>
                <a:latin typeface="Arial"/>
              </a:rPr>
              <a:t>Bộ đội pháo phòng không</a:t>
            </a:r>
          </a:p>
        </p:txBody>
      </p:sp>
      <p:pic>
        <p:nvPicPr>
          <p:cNvPr id="101380" name="Picture 4" descr="C:\Documents and Settings\Me\Desktop\dienbienphu%20trenkhong%20(9).jpg"/>
          <p:cNvPicPr>
            <a:picLocks noChangeAspect="1" noChangeArrowheads="1"/>
          </p:cNvPicPr>
          <p:nvPr/>
        </p:nvPicPr>
        <p:blipFill>
          <a:blip r:embed="rId3"/>
          <a:srcRect/>
          <a:stretch>
            <a:fillRect/>
          </a:stretch>
        </p:blipFill>
        <p:spPr bwMode="auto">
          <a:xfrm>
            <a:off x="1219200" y="1371600"/>
            <a:ext cx="6705600" cy="4854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0-#ppt_w/2"/>
                                          </p:val>
                                        </p:tav>
                                        <p:tav tm="100000">
                                          <p:val>
                                            <p:strVal val="#ppt_x"/>
                                          </p:val>
                                        </p:tav>
                                      </p:tavLst>
                                    </p:anim>
                                    <p:anim calcmode="lin" valueType="num">
                                      <p:cBhvr additive="base">
                                        <p:cTn id="8" dur="500" fill="hold"/>
                                        <p:tgtEl>
                                          <p:spTgt spid="1013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101380"/>
                                        </p:tgtEl>
                                        <p:attrNameLst>
                                          <p:attrName>style.visibility</p:attrName>
                                        </p:attrNameLst>
                                      </p:cBhvr>
                                      <p:to>
                                        <p:strVal val="visible"/>
                                      </p:to>
                                    </p:set>
                                    <p:animEffect transition="in" filter="slide(fromBottom)">
                                      <p:cBhvr>
                                        <p:cTn id="13" dur="500"/>
                                        <p:tgtEl>
                                          <p:spTgt spid="101380"/>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277813"/>
            <a:ext cx="8229600" cy="712787"/>
          </a:xfrm>
        </p:spPr>
        <p:txBody>
          <a:bodyPr/>
          <a:lstStyle/>
          <a:p>
            <a:pPr eaLnBrk="1" hangingPunct="1">
              <a:defRPr/>
            </a:pPr>
            <a:r>
              <a:rPr lang="en-US" sz="3200" smtClean="0">
                <a:solidFill>
                  <a:srgbClr val="FF0000"/>
                </a:solidFill>
                <a:latin typeface="Arial"/>
              </a:rPr>
              <a:t>Tên lửa ta xuất kích</a:t>
            </a:r>
          </a:p>
        </p:txBody>
      </p:sp>
      <p:pic>
        <p:nvPicPr>
          <p:cNvPr id="102404" name="Picture 4" descr="C:\Documents and Settings\Me\Desktop\dienbienphu%20trenkhong%20(10).jpg"/>
          <p:cNvPicPr>
            <a:picLocks noChangeAspect="1" noChangeArrowheads="1"/>
          </p:cNvPicPr>
          <p:nvPr/>
        </p:nvPicPr>
        <p:blipFill>
          <a:blip r:embed="rId3"/>
          <a:srcRect/>
          <a:stretch>
            <a:fillRect/>
          </a:stretch>
        </p:blipFill>
        <p:spPr bwMode="auto">
          <a:xfrm>
            <a:off x="381000" y="1085850"/>
            <a:ext cx="8382000" cy="5467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0-#ppt_w/2"/>
                                          </p:val>
                                        </p:tav>
                                        <p:tav tm="100000">
                                          <p:val>
                                            <p:strVal val="#ppt_x"/>
                                          </p:val>
                                        </p:tav>
                                      </p:tavLst>
                                    </p:anim>
                                    <p:anim calcmode="lin" valueType="num">
                                      <p:cBhvr additive="base">
                                        <p:cTn id="8"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102404"/>
                                        </p:tgtEl>
                                        <p:attrNameLst>
                                          <p:attrName>style.visibility</p:attrName>
                                        </p:attrNameLst>
                                      </p:cBhvr>
                                      <p:to>
                                        <p:strVal val="visible"/>
                                      </p:to>
                                    </p:set>
                                    <p:animEffect transition="in" filter="slide(fromBottom)">
                                      <p:cBhvr>
                                        <p:cTn id="13" dur="500"/>
                                        <p:tgtEl>
                                          <p:spTgt spid="102404"/>
                                        </p:tgtEl>
                                      </p:cBhvr>
                                    </p:animEffect>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77813"/>
            <a:ext cx="8229600" cy="560387"/>
          </a:xfrm>
        </p:spPr>
        <p:txBody>
          <a:bodyPr/>
          <a:lstStyle/>
          <a:p>
            <a:pPr eaLnBrk="1" hangingPunct="1">
              <a:defRPr/>
            </a:pPr>
            <a:r>
              <a:rPr lang="en-US" sz="2400" smtClean="0">
                <a:solidFill>
                  <a:srgbClr val="FF0000"/>
                </a:solidFill>
                <a:latin typeface="Arial"/>
              </a:rPr>
              <a:t>Máy bay B52 tan xác trên bầu trời Hà Nội</a:t>
            </a:r>
          </a:p>
        </p:txBody>
      </p:sp>
      <p:pic>
        <p:nvPicPr>
          <p:cNvPr id="103428" name="Picture 4" descr="C:\Documents and Settings\Me\Desktop\anh_tulieuGD\Canh B52 bi ban roi tren bau troi HN 1972.jpg"/>
          <p:cNvPicPr>
            <a:picLocks noChangeAspect="1" noChangeArrowheads="1"/>
          </p:cNvPicPr>
          <p:nvPr/>
        </p:nvPicPr>
        <p:blipFill>
          <a:blip r:embed="rId3"/>
          <a:srcRect/>
          <a:stretch>
            <a:fillRect/>
          </a:stretch>
        </p:blipFill>
        <p:spPr bwMode="auto">
          <a:xfrm>
            <a:off x="457200" y="838200"/>
            <a:ext cx="8153400" cy="5791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additive="base">
                                        <p:cTn id="7" dur="500" fill="hold"/>
                                        <p:tgtEl>
                                          <p:spTgt spid="103426"/>
                                        </p:tgtEl>
                                        <p:attrNameLst>
                                          <p:attrName>ppt_x</p:attrName>
                                        </p:attrNameLst>
                                      </p:cBhvr>
                                      <p:tavLst>
                                        <p:tav tm="0">
                                          <p:val>
                                            <p:strVal val="0-#ppt_w/2"/>
                                          </p:val>
                                        </p:tav>
                                        <p:tav tm="100000">
                                          <p:val>
                                            <p:strVal val="#ppt_x"/>
                                          </p:val>
                                        </p:tav>
                                      </p:tavLst>
                                    </p:anim>
                                    <p:anim calcmode="lin" valueType="num">
                                      <p:cBhvr additive="base">
                                        <p:cTn id="8" dur="500" fill="hold"/>
                                        <p:tgtEl>
                                          <p:spTgt spid="1034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1" fill="hold" nodeType="clickEffect">
                                  <p:stCondLst>
                                    <p:cond delay="0"/>
                                  </p:stCondLst>
                                  <p:childTnLst>
                                    <p:set>
                                      <p:cBhvr>
                                        <p:cTn id="12" dur="1" fill="hold">
                                          <p:stCondLst>
                                            <p:cond delay="0"/>
                                          </p:stCondLst>
                                        </p:cTn>
                                        <p:tgtEl>
                                          <p:spTgt spid="103428"/>
                                        </p:tgtEl>
                                        <p:attrNameLst>
                                          <p:attrName>style.visibility</p:attrName>
                                        </p:attrNameLst>
                                      </p:cBhvr>
                                      <p:to>
                                        <p:strVal val="visible"/>
                                      </p:to>
                                    </p:set>
                                    <p:animEffect transition="in" filter="slide(fromTop)">
                                      <p:cBhvr>
                                        <p:cTn id="13" dur="500"/>
                                        <p:tgtEl>
                                          <p:spTgt spid="103428"/>
                                        </p:tgtEl>
                                      </p:cBhvr>
                                    </p:animEffect>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7813"/>
            <a:ext cx="8229600" cy="560387"/>
          </a:xfrm>
        </p:spPr>
        <p:txBody>
          <a:bodyPr/>
          <a:lstStyle/>
          <a:p>
            <a:pPr eaLnBrk="1" hangingPunct="1">
              <a:defRPr/>
            </a:pPr>
            <a:r>
              <a:rPr lang="en-US" sz="3200" smtClean="0">
                <a:solidFill>
                  <a:schemeClr val="hlink"/>
                </a:solidFill>
                <a:latin typeface="Arial"/>
              </a:rPr>
              <a:t>Bên xác máy bay địch</a:t>
            </a:r>
          </a:p>
        </p:txBody>
      </p:sp>
      <p:pic>
        <p:nvPicPr>
          <p:cNvPr id="104452" name="Picture 4" descr="C:\Documents and Settings\Me\Desktop\dienbienphu%20trenkhong%20(16).jpg"/>
          <p:cNvPicPr>
            <a:picLocks noChangeAspect="1" noChangeArrowheads="1"/>
          </p:cNvPicPr>
          <p:nvPr/>
        </p:nvPicPr>
        <p:blipFill>
          <a:blip r:embed="rId3"/>
          <a:srcRect/>
          <a:stretch>
            <a:fillRect/>
          </a:stretch>
        </p:blipFill>
        <p:spPr bwMode="auto">
          <a:xfrm>
            <a:off x="609600" y="990600"/>
            <a:ext cx="8013700" cy="5664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4450"/>
                                        </p:tgtEl>
                                        <p:attrNameLst>
                                          <p:attrName>style.visibility</p:attrName>
                                        </p:attrNameLst>
                                      </p:cBhvr>
                                      <p:to>
                                        <p:strVal val="visible"/>
                                      </p:to>
                                    </p:set>
                                    <p:anim calcmode="lin" valueType="num">
                                      <p:cBhvr additive="base">
                                        <p:cTn id="7" dur="500" fill="hold"/>
                                        <p:tgtEl>
                                          <p:spTgt spid="104450"/>
                                        </p:tgtEl>
                                        <p:attrNameLst>
                                          <p:attrName>ppt_x</p:attrName>
                                        </p:attrNameLst>
                                      </p:cBhvr>
                                      <p:tavLst>
                                        <p:tav tm="0">
                                          <p:val>
                                            <p:strVal val="0-#ppt_w/2"/>
                                          </p:val>
                                        </p:tav>
                                        <p:tav tm="100000">
                                          <p:val>
                                            <p:strVal val="#ppt_x"/>
                                          </p:val>
                                        </p:tav>
                                      </p:tavLst>
                                    </p:anim>
                                    <p:anim calcmode="lin" valueType="num">
                                      <p:cBhvr additive="base">
                                        <p:cTn id="8" dur="500" fill="hold"/>
                                        <p:tgtEl>
                                          <p:spTgt spid="10445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104452"/>
                                        </p:tgtEl>
                                        <p:attrNameLst>
                                          <p:attrName>style.visibility</p:attrName>
                                        </p:attrNameLst>
                                      </p:cBhvr>
                                      <p:to>
                                        <p:strVal val="visible"/>
                                      </p:to>
                                    </p:set>
                                    <p:animEffect transition="in" filter="slide(fromBottom)">
                                      <p:cBhvr>
                                        <p:cTn id="12" dur="500"/>
                                        <p:tgtEl>
                                          <p:spTgt spid="104452"/>
                                        </p:tgtEl>
                                      </p:cBhvr>
                                    </p:animEffect>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3600" dirty="0" err="1" smtClean="0">
                <a:latin typeface="Arial"/>
              </a:rPr>
              <a:t>Ôn</a:t>
            </a:r>
            <a:r>
              <a:rPr lang="en-US" sz="3600" dirty="0" smtClean="0">
                <a:latin typeface="Arial"/>
              </a:rPr>
              <a:t> </a:t>
            </a:r>
            <a:r>
              <a:rPr lang="en-US" sz="3600" dirty="0" err="1" smtClean="0">
                <a:latin typeface="Arial"/>
              </a:rPr>
              <a:t>bài</a:t>
            </a:r>
            <a:r>
              <a:rPr lang="en-US" sz="3600" dirty="0" smtClean="0">
                <a:latin typeface="Arial"/>
              </a:rPr>
              <a:t> </a:t>
            </a:r>
            <a:r>
              <a:rPr lang="en-US" sz="3600" dirty="0" err="1" smtClean="0">
                <a:latin typeface="Arial"/>
              </a:rPr>
              <a:t>cũ</a:t>
            </a:r>
            <a:r>
              <a:rPr lang="en-US" sz="3600" dirty="0" smtClean="0">
                <a:latin typeface="Arial"/>
              </a:rPr>
              <a:t> :</a:t>
            </a:r>
            <a:r>
              <a:rPr lang="en-US" dirty="0" smtClean="0">
                <a:latin typeface="Arial"/>
              </a:rPr>
              <a:t/>
            </a:r>
            <a:br>
              <a:rPr lang="en-US" dirty="0" smtClean="0">
                <a:latin typeface="Arial"/>
              </a:rPr>
            </a:br>
            <a:r>
              <a:rPr lang="en-US" sz="3600" dirty="0" smtClean="0">
                <a:solidFill>
                  <a:schemeClr val="hlink"/>
                </a:solidFill>
                <a:latin typeface="Arial"/>
              </a:rPr>
              <a:t>SẤM SÉT ĐÊM GIAO THỪA</a:t>
            </a:r>
            <a:endParaRPr lang="en-US" sz="3600" b="0" i="1" dirty="0" smtClean="0">
              <a:latin typeface="Arial"/>
            </a:endParaRPr>
          </a:p>
        </p:txBody>
      </p:sp>
      <p:sp>
        <p:nvSpPr>
          <p:cNvPr id="26627" name="Rectangle 3"/>
          <p:cNvSpPr>
            <a:spLocks noGrp="1" noChangeArrowheads="1"/>
          </p:cNvSpPr>
          <p:nvPr>
            <p:ph type="body" idx="1"/>
          </p:nvPr>
        </p:nvSpPr>
        <p:spPr>
          <a:xfrm>
            <a:off x="457200" y="1600200"/>
            <a:ext cx="8229600" cy="1219200"/>
          </a:xfrm>
        </p:spPr>
        <p:txBody>
          <a:bodyPr/>
          <a:lstStyle/>
          <a:p>
            <a:pPr marL="609600" indent="-609600" eaLnBrk="1" hangingPunct="1">
              <a:defRPr/>
            </a:pPr>
            <a:r>
              <a:rPr lang="en-US" b="1" smtClean="0">
                <a:latin typeface="Arial"/>
                <a:cs typeface="Times New Roman" charset="0"/>
              </a:rPr>
              <a:t>Vào Tết Mậu Thân 1968, ở miền Nam đã xảy ra sự kiện lịch sử gì ?</a:t>
            </a:r>
            <a:r>
              <a:rPr lang="en-US" b="1" i="1" smtClean="0">
                <a:latin typeface="Arial"/>
              </a:rPr>
              <a:t> </a:t>
            </a:r>
            <a:endParaRPr lang="en-US" i="1" smtClean="0">
              <a:solidFill>
                <a:srgbClr val="0000CC"/>
              </a:solidFill>
              <a:effectLst>
                <a:outerShdw blurRad="38100" dist="38100" dir="2700000" algn="tl">
                  <a:srgbClr val="000000"/>
                </a:outerShdw>
              </a:effectLst>
              <a:latin typeface="Arial"/>
            </a:endParaRPr>
          </a:p>
        </p:txBody>
      </p:sp>
      <p:sp>
        <p:nvSpPr>
          <p:cNvPr id="26628" name="Rectangle 4"/>
          <p:cNvSpPr>
            <a:spLocks noChangeArrowheads="1"/>
          </p:cNvSpPr>
          <p:nvPr/>
        </p:nvSpPr>
        <p:spPr bwMode="auto">
          <a:xfrm>
            <a:off x="533400" y="3276600"/>
            <a:ext cx="8305800" cy="1752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60000"/>
              <a:buFont typeface="Wingdings" pitchFamily="2" charset="2"/>
              <a:buNone/>
              <a:defRPr/>
            </a:pPr>
            <a:r>
              <a:rPr lang="en-US" b="1" i="1">
                <a:solidFill>
                  <a:srgbClr val="0000CC"/>
                </a:solidFill>
                <a:effectLst>
                  <a:outerShdw blurRad="38100" dist="38100" dir="2700000" algn="tl">
                    <a:srgbClr val="000000"/>
                  </a:outerShdw>
                </a:effectLst>
                <a:latin typeface="Arial"/>
                <a:cs typeface="Times New Roman" charset="0"/>
              </a:rPr>
              <a:t>      </a:t>
            </a:r>
            <a:r>
              <a:rPr lang="en-US" b="1" i="1">
                <a:solidFill>
                  <a:srgbClr val="3366FF"/>
                </a:solidFill>
                <a:effectLst>
                  <a:outerShdw blurRad="38100" dist="38100" dir="2700000" algn="tl">
                    <a:srgbClr val="000000"/>
                  </a:outerShdw>
                </a:effectLst>
                <a:latin typeface="Arial"/>
                <a:cs typeface="Times New Roman" charset="0"/>
              </a:rPr>
              <a:t>Vào Tết Mậu Thân 1968, quân và dân miền Nam đã đồng loạt tiến hành Tổng tiến công và nổi dậy ở khắp các thành phố, thị xã…</a:t>
            </a:r>
            <a:endParaRPr lang="en-US" i="1">
              <a:solidFill>
                <a:srgbClr val="3366FF"/>
              </a:solidFill>
              <a:effectLst>
                <a:outerShdw blurRad="38100" dist="38100" dir="2700000" algn="tl">
                  <a:srgbClr val="000000"/>
                </a:outerShdw>
              </a:effectLst>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vertical)">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 calcmode="lin" valueType="num">
                                      <p:cBhvr additive="base">
                                        <p:cTn id="12"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628"/>
                                        </p:tgtEl>
                                        <p:attrNameLst>
                                          <p:attrName>style.visibility</p:attrName>
                                        </p:attrNameLst>
                                      </p:cBhvr>
                                      <p:to>
                                        <p:strVal val="visible"/>
                                      </p:to>
                                    </p:set>
                                    <p:anim calcmode="lin" valueType="num">
                                      <p:cBhvr additive="base">
                                        <p:cTn id="18" dur="500" fill="hold"/>
                                        <p:tgtEl>
                                          <p:spTgt spid="26628"/>
                                        </p:tgtEl>
                                        <p:attrNameLst>
                                          <p:attrName>ppt_x</p:attrName>
                                        </p:attrNameLst>
                                      </p:cBhvr>
                                      <p:tavLst>
                                        <p:tav tm="0">
                                          <p:val>
                                            <p:strVal val="#ppt_x"/>
                                          </p:val>
                                        </p:tav>
                                        <p:tav tm="100000">
                                          <p:val>
                                            <p:strVal val="#ppt_x"/>
                                          </p:val>
                                        </p:tav>
                                      </p:tavLst>
                                    </p:anim>
                                    <p:anim calcmode="lin" valueType="num">
                                      <p:cBhvr additive="base">
                                        <p:cTn id="19"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P spid="2662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5" name="Rectangle 3"/>
          <p:cNvSpPr>
            <a:spLocks noGrp="1" noChangeArrowheads="1"/>
          </p:cNvSpPr>
          <p:nvPr>
            <p:ph type="body" idx="1"/>
          </p:nvPr>
        </p:nvSpPr>
        <p:spPr>
          <a:xfrm>
            <a:off x="457200" y="2057400"/>
            <a:ext cx="2667000" cy="3276600"/>
          </a:xfrm>
        </p:spPr>
        <p:txBody>
          <a:bodyPr/>
          <a:lstStyle/>
          <a:p>
            <a:pPr eaLnBrk="1" hangingPunct="1">
              <a:buFont typeface="Wingdings" pitchFamily="2" charset="2"/>
              <a:buNone/>
              <a:defRPr/>
            </a:pPr>
            <a:r>
              <a:rPr lang="en-US" smtClean="0">
                <a:latin typeface="Arial"/>
              </a:rPr>
              <a:t>   </a:t>
            </a:r>
            <a:r>
              <a:rPr lang="en-US" smtClean="0">
                <a:solidFill>
                  <a:srgbClr val="3366FF"/>
                </a:solidFill>
                <a:effectLst>
                  <a:outerShdw blurRad="38100" dist="38100" dir="2700000" algn="tl">
                    <a:srgbClr val="000000"/>
                  </a:outerShdw>
                </a:effectLst>
                <a:latin typeface="Arial"/>
              </a:rPr>
              <a:t>Cô dân quân bên xác máy bay Mĩ bị bắn rơi ở ngoại thành Hà Nội</a:t>
            </a:r>
          </a:p>
        </p:txBody>
      </p:sp>
      <p:pic>
        <p:nvPicPr>
          <p:cNvPr id="105476" name="Picture 4" descr="C:\Documents and Settings\Me\My Documents\My Pictures\nucuoidanquan.jpg"/>
          <p:cNvPicPr>
            <a:picLocks noChangeAspect="1" noChangeArrowheads="1"/>
          </p:cNvPicPr>
          <p:nvPr/>
        </p:nvPicPr>
        <p:blipFill>
          <a:blip r:embed="rId3"/>
          <a:srcRect/>
          <a:stretch>
            <a:fillRect/>
          </a:stretch>
        </p:blipFill>
        <p:spPr bwMode="auto">
          <a:xfrm>
            <a:off x="3276600" y="336550"/>
            <a:ext cx="5334000" cy="6184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slide(fromBottom)">
                                      <p:cBhvr>
                                        <p:cTn id="7" dur="500"/>
                                        <p:tgtEl>
                                          <p:spTgt spid="10547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5475">
                                            <p:txEl>
                                              <p:pRg st="0" end="0"/>
                                            </p:txEl>
                                          </p:spTgt>
                                        </p:tgtEl>
                                        <p:attrNameLst>
                                          <p:attrName>style.visibility</p:attrName>
                                        </p:attrNameLst>
                                      </p:cBhvr>
                                      <p:to>
                                        <p:strVal val="visible"/>
                                      </p:to>
                                    </p:set>
                                    <p:anim calcmode="lin" valueType="num">
                                      <p:cBhvr additive="base">
                                        <p:cTn id="11"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US" sz="3200" smtClean="0">
                <a:solidFill>
                  <a:schemeClr val="hlink"/>
                </a:solidFill>
                <a:latin typeface="Arial"/>
              </a:rPr>
              <a:t>Xác B52 trên đường phố Hà Nội</a:t>
            </a:r>
          </a:p>
        </p:txBody>
      </p:sp>
      <p:pic>
        <p:nvPicPr>
          <p:cNvPr id="110596" name="Picture 4" descr="C:\Documents and Settings\Me\Desktop\Ban roi may bay B52 tai pho Hoang Hoa Tham.jpg"/>
          <p:cNvPicPr>
            <a:picLocks noChangeAspect="1" noChangeArrowheads="1"/>
          </p:cNvPicPr>
          <p:nvPr/>
        </p:nvPicPr>
        <p:blipFill>
          <a:blip r:embed="rId3"/>
          <a:srcRect/>
          <a:stretch>
            <a:fillRect/>
          </a:stretch>
        </p:blipFill>
        <p:spPr bwMode="auto">
          <a:xfrm>
            <a:off x="685800" y="1600200"/>
            <a:ext cx="7391400" cy="46974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0-#ppt_w/2"/>
                                          </p:val>
                                        </p:tav>
                                        <p:tav tm="100000">
                                          <p:val>
                                            <p:strVal val="#ppt_x"/>
                                          </p:val>
                                        </p:tav>
                                      </p:tavLst>
                                    </p:anim>
                                    <p:anim calcmode="lin" valueType="num">
                                      <p:cBhvr additive="base">
                                        <p:cTn id="8" dur="500" fill="hold"/>
                                        <p:tgtEl>
                                          <p:spTgt spid="1105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110596"/>
                                        </p:tgtEl>
                                        <p:attrNameLst>
                                          <p:attrName>style.visibility</p:attrName>
                                        </p:attrNameLst>
                                      </p:cBhvr>
                                      <p:to>
                                        <p:strVal val="visible"/>
                                      </p:to>
                                    </p:set>
                                    <p:animEffect transition="in" filter="slide(fromBottom)">
                                      <p:cBhvr>
                                        <p:cTn id="12" dur="500"/>
                                        <p:tgtEl>
                                          <p:spTgt spid="110596"/>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sz="3200" smtClean="0">
                <a:solidFill>
                  <a:schemeClr val="hlink"/>
                </a:solidFill>
                <a:latin typeface="Arial"/>
              </a:rPr>
              <a:t>Xác máy bay Mĩ rơi ở Hà Nội</a:t>
            </a:r>
          </a:p>
        </p:txBody>
      </p:sp>
      <p:pic>
        <p:nvPicPr>
          <p:cNvPr id="125955" name="Picture 3" descr="C:\Documents and Settings\Me\Desktop\Xac may bay.jpg"/>
          <p:cNvPicPr>
            <a:picLocks noChangeAspect="1" noChangeArrowheads="1"/>
          </p:cNvPicPr>
          <p:nvPr/>
        </p:nvPicPr>
        <p:blipFill>
          <a:blip r:embed="rId3"/>
          <a:srcRect/>
          <a:stretch>
            <a:fillRect/>
          </a:stretch>
        </p:blipFill>
        <p:spPr bwMode="auto">
          <a:xfrm>
            <a:off x="914400" y="1524000"/>
            <a:ext cx="7239000" cy="4397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additive="base">
                                        <p:cTn id="7" dur="500" fill="hold"/>
                                        <p:tgtEl>
                                          <p:spTgt spid="125954"/>
                                        </p:tgtEl>
                                        <p:attrNameLst>
                                          <p:attrName>ppt_x</p:attrName>
                                        </p:attrNameLst>
                                      </p:cBhvr>
                                      <p:tavLst>
                                        <p:tav tm="0">
                                          <p:val>
                                            <p:strVal val="0-#ppt_w/2"/>
                                          </p:val>
                                        </p:tav>
                                        <p:tav tm="100000">
                                          <p:val>
                                            <p:strVal val="#ppt_x"/>
                                          </p:val>
                                        </p:tav>
                                      </p:tavLst>
                                    </p:anim>
                                    <p:anim calcmode="lin" valueType="num">
                                      <p:cBhvr additive="base">
                                        <p:cTn id="8" dur="500" fill="hold"/>
                                        <p:tgtEl>
                                          <p:spTgt spid="1259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125955"/>
                                        </p:tgtEl>
                                        <p:attrNameLst>
                                          <p:attrName>style.visibility</p:attrName>
                                        </p:attrNameLst>
                                      </p:cBhvr>
                                      <p:to>
                                        <p:strVal val="visible"/>
                                      </p:to>
                                    </p:set>
                                    <p:animEffect transition="in" filter="slide(fromBottom)">
                                      <p:cBhvr>
                                        <p:cTn id="12" dur="500"/>
                                        <p:tgtEl>
                                          <p:spTgt spid="125955"/>
                                        </p:tgtEl>
                                      </p:cBhvr>
                                    </p:animEffect>
                                  </p:childTnLst>
                                  <p:subTnLst>
                                    <p:audio>
                                      <p:cMediaNode>
                                        <p:cTn display="0" masterRel="sameClick">
                                          <p:stCondLst>
                                            <p:cond evt="begin" delay="0">
                                              <p:tn val="10"/>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US" sz="3200" smtClean="0">
                <a:solidFill>
                  <a:schemeClr val="hlink"/>
                </a:solidFill>
                <a:latin typeface="Arial"/>
              </a:rPr>
              <a:t>Bắt sống phi công Mĩ</a:t>
            </a:r>
          </a:p>
        </p:txBody>
      </p:sp>
      <p:pic>
        <p:nvPicPr>
          <p:cNvPr id="106500" name="Picture 4" descr="C:\Documents and Settings\Me\My Documents\My Pictures\dienbienphu%20trenkhong%20(1).jpg"/>
          <p:cNvPicPr>
            <a:picLocks noChangeAspect="1" noChangeArrowheads="1"/>
          </p:cNvPicPr>
          <p:nvPr/>
        </p:nvPicPr>
        <p:blipFill>
          <a:blip r:embed="rId3"/>
          <a:srcRect/>
          <a:stretch>
            <a:fillRect/>
          </a:stretch>
        </p:blipFill>
        <p:spPr bwMode="auto">
          <a:xfrm>
            <a:off x="457200" y="1447800"/>
            <a:ext cx="8229600" cy="510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2" presetClass="entr" presetSubtype="4" fill="hold" nodeType="afterEffect">
                                  <p:stCondLst>
                                    <p:cond delay="0"/>
                                  </p:stCondLst>
                                  <p:childTnLst>
                                    <p:set>
                                      <p:cBhvr>
                                        <p:cTn id="11" dur="1" fill="hold">
                                          <p:stCondLst>
                                            <p:cond delay="0"/>
                                          </p:stCondLst>
                                        </p:cTn>
                                        <p:tgtEl>
                                          <p:spTgt spid="106500"/>
                                        </p:tgtEl>
                                        <p:attrNameLst>
                                          <p:attrName>style.visibility</p:attrName>
                                        </p:attrNameLst>
                                      </p:cBhvr>
                                      <p:to>
                                        <p:strVal val="visible"/>
                                      </p:to>
                                    </p:set>
                                    <p:animEffect transition="in" filter="slide(fromBottom)">
                                      <p:cBhvr>
                                        <p:cTn id="12" dur="500"/>
                                        <p:tgtEl>
                                          <p:spTgt spid="106500"/>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609600"/>
            <a:ext cx="6248400" cy="1143000"/>
          </a:xfrm>
        </p:spPr>
        <p:txBody>
          <a:bodyPr/>
          <a:lstStyle/>
          <a:p>
            <a:pPr algn="l" eaLnBrk="1" hangingPunct="1">
              <a:defRPr/>
            </a:pPr>
            <a:r>
              <a:rPr lang="en-US" smtClean="0">
                <a:latin typeface="Arial"/>
              </a:rPr>
              <a:t>                Hoạt động 3 :</a:t>
            </a:r>
            <a:br>
              <a:rPr lang="en-US" smtClean="0">
                <a:latin typeface="Arial"/>
              </a:rPr>
            </a:br>
            <a:r>
              <a:rPr lang="en-US" sz="2800" b="0" i="1" smtClean="0">
                <a:latin typeface="Arial"/>
                <a:cs typeface="Times New Roman" charset="0"/>
              </a:rPr>
              <a:t>Làm việc nhóm 4 </a:t>
            </a:r>
            <a:br>
              <a:rPr lang="en-US" sz="2800" b="0" i="1" smtClean="0">
                <a:latin typeface="Arial"/>
                <a:cs typeface="Times New Roman" charset="0"/>
              </a:rPr>
            </a:br>
            <a:r>
              <a:rPr lang="en-US" sz="2800" b="0" i="1" smtClean="0">
                <a:latin typeface="Arial"/>
                <a:cs typeface="Times New Roman" charset="0"/>
              </a:rPr>
              <a:t>(Ghi kết quả vào Phiếu học tập)</a:t>
            </a:r>
            <a:endParaRPr lang="en-US" sz="4000" smtClean="0">
              <a:latin typeface="Arial"/>
              <a:cs typeface="Times New Roman" charset="0"/>
            </a:endParaRPr>
          </a:p>
        </p:txBody>
      </p:sp>
      <p:sp>
        <p:nvSpPr>
          <p:cNvPr id="83971" name="Rectangle 3"/>
          <p:cNvSpPr>
            <a:spLocks noGrp="1" noChangeArrowheads="1"/>
          </p:cNvSpPr>
          <p:nvPr>
            <p:ph type="body" idx="1"/>
          </p:nvPr>
        </p:nvSpPr>
        <p:spPr>
          <a:xfrm>
            <a:off x="304800" y="2743200"/>
            <a:ext cx="8229600" cy="1600200"/>
          </a:xfrm>
        </p:spPr>
        <p:txBody>
          <a:bodyPr/>
          <a:lstStyle/>
          <a:p>
            <a:pPr algn="just" eaLnBrk="1" hangingPunct="1">
              <a:defRPr/>
            </a:pPr>
            <a:r>
              <a:rPr lang="en-US" b="1" i="1" smtClean="0">
                <a:solidFill>
                  <a:srgbClr val="3366FF"/>
                </a:solidFill>
                <a:effectLst>
                  <a:outerShdw blurRad="38100" dist="38100" dir="2700000" algn="tl">
                    <a:srgbClr val="000000"/>
                  </a:outerShdw>
                </a:effectLst>
                <a:latin typeface="Arial"/>
                <a:cs typeface="Times New Roman" charset="0"/>
              </a:rPr>
              <a:t>Kết quả qua 12 ngày đêm chiến đấu chống chiến tranh phá hoại bằng không quân của Mĩ</a:t>
            </a:r>
            <a:r>
              <a:rPr lang="en-US" smtClean="0">
                <a:solidFill>
                  <a:srgbClr val="3366FF"/>
                </a:solidFill>
                <a:effectLst>
                  <a:outerShdw blurRad="38100" dist="38100" dir="2700000" algn="tl">
                    <a:srgbClr val="000000"/>
                  </a:outerShdw>
                </a:effectLst>
                <a:latin typeface="Arial"/>
                <a:cs typeface="Times New Roman" charset="0"/>
              </a:rPr>
              <a:t>.</a:t>
            </a:r>
          </a:p>
          <a:p>
            <a:pPr eaLnBrk="1" hangingPunct="1">
              <a:buFont typeface="Wingdings" pitchFamily="2" charset="2"/>
              <a:buNone/>
              <a:defRPr/>
            </a:pPr>
            <a:endParaRPr lang="en-US" smtClean="0">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0-#ppt_w/2"/>
                                          </p:val>
                                        </p:tav>
                                        <p:tav tm="100000">
                                          <p:val>
                                            <p:strVal val="#ppt_x"/>
                                          </p:val>
                                        </p:tav>
                                      </p:tavLst>
                                    </p:anim>
                                    <p:anim calcmode="lin" valueType="num">
                                      <p:cBhvr additive="base">
                                        <p:cTn id="8" dur="500" fill="hold"/>
                                        <p:tgtEl>
                                          <p:spTgt spid="839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smtClean="0">
                <a:latin typeface="Arial"/>
              </a:rPr>
              <a:t>Kết quả :</a:t>
            </a:r>
          </a:p>
        </p:txBody>
      </p:sp>
      <p:sp>
        <p:nvSpPr>
          <p:cNvPr id="84995" name="Rectangle 3"/>
          <p:cNvSpPr>
            <a:spLocks noGrp="1" noChangeArrowheads="1"/>
          </p:cNvSpPr>
          <p:nvPr>
            <p:ph type="body" idx="1"/>
          </p:nvPr>
        </p:nvSpPr>
        <p:spPr/>
        <p:txBody>
          <a:bodyPr/>
          <a:lstStyle/>
          <a:p>
            <a:pPr eaLnBrk="1" hangingPunct="1">
              <a:defRPr/>
            </a:pPr>
            <a:r>
              <a:rPr lang="en-US" smtClean="0">
                <a:solidFill>
                  <a:srgbClr val="3366FF"/>
                </a:solidFill>
                <a:effectLst>
                  <a:outerShdw blurRad="38100" dist="38100" dir="2700000" algn="tl">
                    <a:srgbClr val="000000"/>
                  </a:outerShdw>
                </a:effectLst>
                <a:latin typeface="Arial"/>
              </a:rPr>
              <a:t>Ngày </a:t>
            </a:r>
            <a:r>
              <a:rPr lang="en-US" smtClean="0">
                <a:solidFill>
                  <a:srgbClr val="FF0000"/>
                </a:solidFill>
                <a:effectLst>
                  <a:outerShdw blurRad="38100" dist="38100" dir="2700000" algn="tl">
                    <a:srgbClr val="000000"/>
                  </a:outerShdw>
                </a:effectLst>
                <a:latin typeface="Arial"/>
              </a:rPr>
              <a:t>30-12-1972</a:t>
            </a:r>
            <a:r>
              <a:rPr lang="en-US" smtClean="0">
                <a:solidFill>
                  <a:srgbClr val="3366FF"/>
                </a:solidFill>
                <a:effectLst>
                  <a:outerShdw blurRad="38100" dist="38100" dir="2700000" algn="tl">
                    <a:srgbClr val="000000"/>
                  </a:outerShdw>
                </a:effectLst>
                <a:latin typeface="Arial"/>
              </a:rPr>
              <a:t>, Ních-xơn tuyên bố ngừng ném bom bắn phá miền Bắc;</a:t>
            </a:r>
          </a:p>
          <a:p>
            <a:pPr eaLnBrk="1" hangingPunct="1">
              <a:defRPr/>
            </a:pPr>
            <a:r>
              <a:rPr lang="en-US" smtClean="0">
                <a:solidFill>
                  <a:srgbClr val="3366FF"/>
                </a:solidFill>
                <a:effectLst>
                  <a:outerShdw blurRad="38100" dist="38100" dir="2700000" algn="tl">
                    <a:srgbClr val="000000"/>
                  </a:outerShdw>
                </a:effectLst>
                <a:latin typeface="Arial"/>
              </a:rPr>
              <a:t>Cuộc tập kích chiến lược bằng máy bay B52 của Mĩ đã bị đập tan;</a:t>
            </a:r>
          </a:p>
          <a:p>
            <a:pPr eaLnBrk="1" hangingPunct="1">
              <a:defRPr/>
            </a:pPr>
            <a:r>
              <a:rPr lang="en-US" smtClean="0">
                <a:solidFill>
                  <a:srgbClr val="3366FF"/>
                </a:solidFill>
                <a:effectLst>
                  <a:outerShdw blurRad="38100" dist="38100" dir="2700000" algn="tl">
                    <a:srgbClr val="000000"/>
                  </a:outerShdw>
                </a:effectLst>
                <a:latin typeface="Arial"/>
              </a:rPr>
              <a:t>Quân dân ta bắn rơi </a:t>
            </a:r>
            <a:r>
              <a:rPr lang="en-US" smtClean="0">
                <a:solidFill>
                  <a:srgbClr val="FF0000"/>
                </a:solidFill>
                <a:effectLst>
                  <a:outerShdw blurRad="38100" dist="38100" dir="2700000" algn="tl">
                    <a:srgbClr val="000000"/>
                  </a:outerShdw>
                </a:effectLst>
                <a:latin typeface="Arial"/>
              </a:rPr>
              <a:t>81 máy bay</a:t>
            </a:r>
            <a:r>
              <a:rPr lang="en-US" smtClean="0">
                <a:solidFill>
                  <a:srgbClr val="3366FF"/>
                </a:solidFill>
                <a:effectLst>
                  <a:outerShdw blurRad="38100" dist="38100" dir="2700000" algn="tl">
                    <a:srgbClr val="000000"/>
                  </a:outerShdw>
                </a:effectLst>
                <a:latin typeface="Arial"/>
              </a:rPr>
              <a:t> hiện đại của Mĩ (có </a:t>
            </a:r>
            <a:r>
              <a:rPr lang="en-US" smtClean="0">
                <a:solidFill>
                  <a:srgbClr val="FF0000"/>
                </a:solidFill>
                <a:effectLst>
                  <a:outerShdw blurRad="38100" dist="38100" dir="2700000" algn="tl">
                    <a:srgbClr val="000000"/>
                  </a:outerShdw>
                </a:effectLst>
                <a:latin typeface="Arial"/>
              </a:rPr>
              <a:t>34 máy bay B52</a:t>
            </a:r>
            <a:r>
              <a:rPr lang="en-US" smtClean="0">
                <a:solidFill>
                  <a:srgbClr val="3366FF"/>
                </a:solidFill>
                <a:effectLst>
                  <a:outerShdw blurRad="38100" dist="38100" dir="2700000" algn="tl">
                    <a:srgbClr val="000000"/>
                  </a:outerShdw>
                </a:effectLst>
                <a:latin typeface="Arial"/>
              </a:rPr>
              <a:t>).</a:t>
            </a:r>
          </a:p>
          <a:p>
            <a:pPr eaLnBrk="1" hangingPunct="1">
              <a:defRPr/>
            </a:pPr>
            <a:endParaRPr lang="en-US" smtClean="0">
              <a:solidFill>
                <a:srgbClr val="3366FF"/>
              </a:solidFill>
              <a:effectLst>
                <a:outerShdw blurRad="38100" dist="38100" dir="2700000" algn="tl">
                  <a:srgbClr val="000000"/>
                </a:outerShdw>
              </a:effectLst>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0-#ppt_w/2"/>
                                          </p:val>
                                        </p:tav>
                                        <p:tav tm="100000">
                                          <p:val>
                                            <p:strVal val="#ppt_x"/>
                                          </p:val>
                                        </p:tav>
                                      </p:tavLst>
                                    </p:anim>
                                    <p:anim calcmode="lin" valueType="num">
                                      <p:cBhvr additive="base">
                                        <p:cTn id="8" dur="500" fill="hold"/>
                                        <p:tgtEl>
                                          <p:spTgt spid="849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 calcmode="lin" valueType="num">
                                      <p:cBhvr additive="base">
                                        <p:cTn id="13"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5">
                                            <p:txEl>
                                              <p:pRg st="1" end="1"/>
                                            </p:txEl>
                                          </p:spTgt>
                                        </p:tgtEl>
                                        <p:attrNameLst>
                                          <p:attrName>style.visibility</p:attrName>
                                        </p:attrNameLst>
                                      </p:cBhvr>
                                      <p:to>
                                        <p:strVal val="visible"/>
                                      </p:to>
                                    </p:set>
                                    <p:anim calcmode="lin" valueType="num">
                                      <p:cBhvr additive="base">
                                        <p:cTn id="19"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4995">
                                            <p:txEl>
                                              <p:pRg st="2" end="2"/>
                                            </p:txEl>
                                          </p:spTgt>
                                        </p:tgtEl>
                                        <p:attrNameLst>
                                          <p:attrName>style.visibility</p:attrName>
                                        </p:attrNameLst>
                                      </p:cBhvr>
                                      <p:to>
                                        <p:strVal val="visible"/>
                                      </p:to>
                                    </p:set>
                                    <p:anim calcmode="lin" valueType="num">
                                      <p:cBhvr additive="base">
                                        <p:cTn id="25"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utoUpdateAnimBg="0"/>
      <p:bldP spid="8499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smtClean="0">
                <a:latin typeface="Arial"/>
              </a:rPr>
              <a:t>Hoạt động 4 :</a:t>
            </a:r>
          </a:p>
        </p:txBody>
      </p:sp>
      <p:sp>
        <p:nvSpPr>
          <p:cNvPr id="86019" name="Rectangle 3"/>
          <p:cNvSpPr>
            <a:spLocks noGrp="1" noChangeArrowheads="1"/>
          </p:cNvSpPr>
          <p:nvPr>
            <p:ph type="body" idx="1"/>
          </p:nvPr>
        </p:nvSpPr>
        <p:spPr>
          <a:xfrm>
            <a:off x="457200" y="1600200"/>
            <a:ext cx="8153400" cy="2286000"/>
          </a:xfrm>
        </p:spPr>
        <p:txBody>
          <a:bodyPr/>
          <a:lstStyle/>
          <a:p>
            <a:pPr algn="just" eaLnBrk="1" hangingPunct="1">
              <a:buFont typeface="Wingdings" pitchFamily="2" charset="2"/>
              <a:buNone/>
              <a:defRPr/>
            </a:pPr>
            <a:r>
              <a:rPr lang="en-US" smtClean="0">
                <a:latin typeface="Arial"/>
                <a:cs typeface="Times New Roman" charset="0"/>
              </a:rPr>
              <a:t>    </a:t>
            </a:r>
            <a:r>
              <a:rPr lang="en-US" smtClean="0">
                <a:solidFill>
                  <a:srgbClr val="3366FF"/>
                </a:solidFill>
                <a:effectLst>
                  <a:outerShdw blurRad="38100" dist="38100" dir="2700000" algn="tl">
                    <a:srgbClr val="000000"/>
                  </a:outerShdw>
                </a:effectLst>
                <a:latin typeface="Arial"/>
                <a:cs typeface="Times New Roman" charset="0"/>
              </a:rPr>
              <a:t>Làm việc cá nhân</a:t>
            </a:r>
          </a:p>
          <a:p>
            <a:pPr algn="just" eaLnBrk="1" hangingPunct="1">
              <a:defRPr/>
            </a:pPr>
            <a:r>
              <a:rPr lang="en-US" sz="2800" b="1" i="1" smtClean="0">
                <a:latin typeface="Arial"/>
                <a:cs typeface="Times New Roman" charset="0"/>
              </a:rPr>
              <a:t>Vì sao gọi chiến thắng 12 ngày đêm cuối năm 1972 ở Hà Nội và các thành phố khác ở miền Bắc là </a:t>
            </a:r>
            <a:r>
              <a:rPr lang="en-US" sz="2800" b="1" i="1" smtClean="0">
                <a:solidFill>
                  <a:srgbClr val="FF0000"/>
                </a:solidFill>
                <a:effectLst>
                  <a:outerShdw blurRad="38100" dist="38100" dir="2700000" algn="tl">
                    <a:srgbClr val="000000"/>
                  </a:outerShdw>
                </a:effectLst>
                <a:latin typeface="Arial"/>
                <a:cs typeface="Times New Roman" charset="0"/>
              </a:rPr>
              <a:t>chiến thắng “Điện Biên Phủ trên không”</a:t>
            </a:r>
            <a:r>
              <a:rPr lang="en-US" sz="2800" b="1" i="1" smtClean="0">
                <a:latin typeface="Arial"/>
                <a:cs typeface="Times New Roman" charset="0"/>
              </a:rPr>
              <a:t> ?</a:t>
            </a:r>
            <a:endParaRPr lang="en-US" smtClean="0">
              <a:latin typeface="Arial"/>
            </a:endParaRPr>
          </a:p>
        </p:txBody>
      </p:sp>
      <p:sp>
        <p:nvSpPr>
          <p:cNvPr id="86021" name="Rectangle 5"/>
          <p:cNvSpPr>
            <a:spLocks noChangeArrowheads="1"/>
          </p:cNvSpPr>
          <p:nvPr/>
        </p:nvSpPr>
        <p:spPr bwMode="auto">
          <a:xfrm>
            <a:off x="914400" y="4178300"/>
            <a:ext cx="7543800" cy="1631950"/>
          </a:xfrm>
          <a:prstGeom prst="rect">
            <a:avLst/>
          </a:prstGeom>
          <a:noFill/>
          <a:ln w="9525">
            <a:solidFill>
              <a:srgbClr val="9933FF"/>
            </a:solidFill>
            <a:miter lim="800000"/>
            <a:headEnd/>
            <a:tailEnd/>
          </a:ln>
          <a:effectLst/>
        </p:spPr>
        <p:txBody>
          <a:bodyPr>
            <a:spAutoFit/>
          </a:bodyPr>
          <a:lstStyle/>
          <a:p>
            <a:pPr eaLnBrk="1" hangingPunct="1">
              <a:spcBef>
                <a:spcPct val="50000"/>
              </a:spcBef>
              <a:buClr>
                <a:schemeClr val="hlink"/>
              </a:buClr>
              <a:buSzPct val="60000"/>
              <a:buFont typeface="Wingdings" pitchFamily="2" charset="2"/>
              <a:buNone/>
              <a:defRPr/>
            </a:pPr>
            <a:r>
              <a:rPr lang="en-US" sz="2000">
                <a:solidFill>
                  <a:srgbClr val="9933FF"/>
                </a:solidFill>
                <a:effectLst>
                  <a:outerShdw blurRad="38100" dist="38100" dir="2700000" algn="tl">
                    <a:srgbClr val="000000"/>
                  </a:outerShdw>
                </a:effectLst>
                <a:latin typeface="Arial"/>
                <a:cs typeface="Times New Roman" charset="0"/>
              </a:rPr>
              <a:t>Gợi ý :</a:t>
            </a:r>
          </a:p>
          <a:p>
            <a:pPr eaLnBrk="1" hangingPunct="1">
              <a:spcBef>
                <a:spcPct val="50000"/>
              </a:spcBef>
              <a:buClr>
                <a:schemeClr val="hlink"/>
              </a:buClr>
              <a:buSzPct val="60000"/>
              <a:buFont typeface="Wingdings" pitchFamily="2" charset="2"/>
              <a:buNone/>
              <a:defRPr/>
            </a:pPr>
            <a:r>
              <a:rPr lang="en-US" sz="2000" i="1">
                <a:solidFill>
                  <a:srgbClr val="9933FF"/>
                </a:solidFill>
                <a:effectLst>
                  <a:outerShdw blurRad="38100" dist="38100" dir="2700000" algn="tl">
                    <a:srgbClr val="000000"/>
                  </a:outerShdw>
                </a:effectLst>
                <a:latin typeface="Arial"/>
                <a:cs typeface="Times New Roman" charset="0"/>
              </a:rPr>
              <a:t>+Nhớ lại chiến thắng Điện Biên Phủ (năm1954) và nêu ý nghĩa</a:t>
            </a:r>
            <a:r>
              <a:rPr lang="en-US" sz="2000">
                <a:solidFill>
                  <a:srgbClr val="9933FF"/>
                </a:solidFill>
                <a:effectLst>
                  <a:outerShdw blurRad="38100" dist="38100" dir="2700000" algn="tl">
                    <a:srgbClr val="000000"/>
                  </a:outerShdw>
                </a:effectLst>
                <a:latin typeface="Arial"/>
                <a:cs typeface="Times New Roman" charset="0"/>
              </a:rPr>
              <a:t> .</a:t>
            </a:r>
          </a:p>
          <a:p>
            <a:pPr eaLnBrk="1" hangingPunct="1">
              <a:spcBef>
                <a:spcPct val="50000"/>
              </a:spcBef>
              <a:buClr>
                <a:schemeClr val="hlink"/>
              </a:buClr>
              <a:buSzPct val="60000"/>
              <a:buFont typeface="Wingdings" pitchFamily="2" charset="2"/>
              <a:buNone/>
              <a:defRPr/>
            </a:pPr>
            <a:r>
              <a:rPr lang="en-US" sz="2000" i="1">
                <a:solidFill>
                  <a:srgbClr val="9933FF"/>
                </a:solidFill>
                <a:effectLst>
                  <a:outerShdw blurRad="38100" dist="38100" dir="2700000" algn="tl">
                    <a:srgbClr val="000000"/>
                  </a:outerShdw>
                </a:effectLst>
                <a:latin typeface="Arial"/>
                <a:cs typeface="Times New Roman" charset="0"/>
              </a:rPr>
              <a:t>+Nêu kết quả của chiến thắng 12 ngày đêm cuối năm 1972 và ý nghĩa</a:t>
            </a:r>
            <a:r>
              <a:rPr lang="en-US" sz="2000">
                <a:solidFill>
                  <a:srgbClr val="9933FF"/>
                </a:solidFill>
                <a:effectLst>
                  <a:outerShdw blurRad="38100" dist="38100" dir="2700000" algn="tl">
                    <a:srgbClr val="000000"/>
                  </a:outerShdw>
                </a:effectLst>
                <a:latin typeface="Arial"/>
                <a:cs typeface="Times New Roman"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0-#ppt_w/2"/>
                                          </p:val>
                                        </p:tav>
                                        <p:tav tm="100000">
                                          <p:val>
                                            <p:strVal val="#ppt_x"/>
                                          </p:val>
                                        </p:tav>
                                      </p:tavLst>
                                    </p:anim>
                                    <p:anim calcmode="lin" valueType="num">
                                      <p:cBhvr additive="base">
                                        <p:cTn id="8" dur="500" fill="hold"/>
                                        <p:tgtEl>
                                          <p:spTgt spid="860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 calcmode="lin" valueType="num">
                                      <p:cBhvr additive="base">
                                        <p:cTn id="12"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6019">
                                            <p:txEl>
                                              <p:pRg st="1" end="1"/>
                                            </p:txEl>
                                          </p:spTgt>
                                        </p:tgtEl>
                                        <p:attrNameLst>
                                          <p:attrName>style.visibility</p:attrName>
                                        </p:attrNameLst>
                                      </p:cBhvr>
                                      <p:to>
                                        <p:strVal val="visible"/>
                                      </p:to>
                                    </p:set>
                                    <p:anim calcmode="lin" valueType="num">
                                      <p:cBhvr additive="base">
                                        <p:cTn id="17"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3000"/>
                                  </p:stCondLst>
                                  <p:childTnLst>
                                    <p:set>
                                      <p:cBhvr>
                                        <p:cTn id="21" dur="1" fill="hold">
                                          <p:stCondLst>
                                            <p:cond delay="0"/>
                                          </p:stCondLst>
                                        </p:cTn>
                                        <p:tgtEl>
                                          <p:spTgt spid="86021"/>
                                        </p:tgtEl>
                                        <p:attrNameLst>
                                          <p:attrName>style.visibility</p:attrName>
                                        </p:attrNameLst>
                                      </p:cBhvr>
                                      <p:to>
                                        <p:strVal val="visible"/>
                                      </p:to>
                                    </p:set>
                                    <p:anim calcmode="lin" valueType="num">
                                      <p:cBhvr additive="base">
                                        <p:cTn id="22" dur="500" fill="hold"/>
                                        <p:tgtEl>
                                          <p:spTgt spid="86021"/>
                                        </p:tgtEl>
                                        <p:attrNameLst>
                                          <p:attrName>ppt_x</p:attrName>
                                        </p:attrNameLst>
                                      </p:cBhvr>
                                      <p:tavLst>
                                        <p:tav tm="0">
                                          <p:val>
                                            <p:strVal val="0-#ppt_w/2"/>
                                          </p:val>
                                        </p:tav>
                                        <p:tav tm="100000">
                                          <p:val>
                                            <p:strVal val="#ppt_x"/>
                                          </p:val>
                                        </p:tav>
                                      </p:tavLst>
                                    </p:anim>
                                    <p:anim calcmode="lin" valueType="num">
                                      <p:cBhvr additive="base">
                                        <p:cTn id="23" dur="500" fill="hold"/>
                                        <p:tgtEl>
                                          <p:spTgt spid="86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P spid="86019" grpId="0" build="p" autoUpdateAnimBg="0" advAuto="0"/>
      <p:bldP spid="86021"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457200" y="838200"/>
            <a:ext cx="8229600" cy="1676400"/>
          </a:xfrm>
        </p:spPr>
        <p:txBody>
          <a:bodyPr/>
          <a:lstStyle/>
          <a:p>
            <a:pPr algn="just" eaLnBrk="1" hangingPunct="1">
              <a:buFont typeface="Wingdings" pitchFamily="2" charset="2"/>
              <a:buNone/>
              <a:defRPr/>
            </a:pPr>
            <a:r>
              <a:rPr lang="en-US" smtClean="0">
                <a:latin typeface="Arial"/>
                <a:cs typeface="Times New Roman" charset="0"/>
              </a:rPr>
              <a:t>    </a:t>
            </a:r>
            <a:r>
              <a:rPr lang="en-US" sz="2800" b="1" smtClean="0">
                <a:solidFill>
                  <a:srgbClr val="3333FF"/>
                </a:solidFill>
                <a:effectLst/>
                <a:latin typeface="Arial"/>
                <a:cs typeface="Times New Roman" charset="0"/>
              </a:rPr>
              <a:t>+Chiến thắng Điện Biên Phủ 1954</a:t>
            </a:r>
            <a:r>
              <a:rPr lang="en-US" sz="2800" b="1" smtClean="0">
                <a:effectLst/>
                <a:latin typeface="Arial"/>
                <a:cs typeface="Times New Roman" charset="0"/>
              </a:rPr>
              <a:t> đã góp phần quyết định trong việc kết thúc chiến tranh, buộc Pháp phải kí Hiệp định Giơ-ne-vơ.</a:t>
            </a:r>
          </a:p>
          <a:p>
            <a:pPr algn="just" eaLnBrk="1" hangingPunct="1">
              <a:buFont typeface="Wingdings" pitchFamily="2" charset="2"/>
              <a:buNone/>
              <a:defRPr/>
            </a:pPr>
            <a:endParaRPr lang="en-US" smtClean="0">
              <a:latin typeface="Arial"/>
              <a:cs typeface="Times New Roman" charset="0"/>
            </a:endParaRPr>
          </a:p>
          <a:p>
            <a:pPr eaLnBrk="1" hangingPunct="1">
              <a:defRPr/>
            </a:pPr>
            <a:endParaRPr lang="en-US" smtClean="0">
              <a:latin typeface="Arial"/>
            </a:endParaRPr>
          </a:p>
        </p:txBody>
      </p:sp>
      <p:pic>
        <p:nvPicPr>
          <p:cNvPr id="112644" name="Picture 4" descr="C:\Documents and Settings\Me\Desktop\La co chien thang bay tren nap ham Tuong Do Ca-xto-ri.jpg"/>
          <p:cNvPicPr>
            <a:picLocks noChangeAspect="1" noChangeArrowheads="1"/>
          </p:cNvPicPr>
          <p:nvPr/>
        </p:nvPicPr>
        <p:blipFill>
          <a:blip r:embed="rId2"/>
          <a:srcRect/>
          <a:stretch>
            <a:fillRect/>
          </a:stretch>
        </p:blipFill>
        <p:spPr bwMode="auto">
          <a:xfrm>
            <a:off x="381000" y="3124200"/>
            <a:ext cx="3886200" cy="2692400"/>
          </a:xfrm>
          <a:prstGeom prst="rect">
            <a:avLst/>
          </a:prstGeom>
          <a:noFill/>
          <a:ln w="9525">
            <a:noFill/>
            <a:miter lim="800000"/>
            <a:headEnd/>
            <a:tailEnd/>
          </a:ln>
        </p:spPr>
      </p:pic>
      <p:pic>
        <p:nvPicPr>
          <p:cNvPr id="112645" name="Picture 5" descr="C:\Documents and Settings\Me\Desktop\Hiep dinh Geneve 1954.jpg"/>
          <p:cNvPicPr>
            <a:picLocks noChangeAspect="1" noChangeArrowheads="1"/>
          </p:cNvPicPr>
          <p:nvPr/>
        </p:nvPicPr>
        <p:blipFill>
          <a:blip r:embed="rId3"/>
          <a:srcRect/>
          <a:stretch>
            <a:fillRect/>
          </a:stretch>
        </p:blipFill>
        <p:spPr bwMode="auto">
          <a:xfrm>
            <a:off x="4572000" y="3200400"/>
            <a:ext cx="3962400" cy="24812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 fill="hold"/>
                                        <p:tgtEl>
                                          <p:spTgt spid="1126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12644"/>
                                        </p:tgtEl>
                                        <p:attrNameLst>
                                          <p:attrName>style.visibility</p:attrName>
                                        </p:attrNameLst>
                                      </p:cBhvr>
                                      <p:to>
                                        <p:strVal val="visible"/>
                                      </p:to>
                                    </p:set>
                                    <p:anim calcmode="lin" valueType="num">
                                      <p:cBhvr additive="base">
                                        <p:cTn id="12" dur="500" fill="hold"/>
                                        <p:tgtEl>
                                          <p:spTgt spid="112644"/>
                                        </p:tgtEl>
                                        <p:attrNameLst>
                                          <p:attrName>ppt_x</p:attrName>
                                        </p:attrNameLst>
                                      </p:cBhvr>
                                      <p:tavLst>
                                        <p:tav tm="0">
                                          <p:val>
                                            <p:strVal val="#ppt_x"/>
                                          </p:val>
                                        </p:tav>
                                        <p:tav tm="100000">
                                          <p:val>
                                            <p:strVal val="#ppt_x"/>
                                          </p:val>
                                        </p:tav>
                                      </p:tavLst>
                                    </p:anim>
                                    <p:anim calcmode="lin" valueType="num">
                                      <p:cBhvr additive="base">
                                        <p:cTn id="13" dur="500" fill="hold"/>
                                        <p:tgtEl>
                                          <p:spTgt spid="11264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12645"/>
                                        </p:tgtEl>
                                        <p:attrNameLst>
                                          <p:attrName>style.visibility</p:attrName>
                                        </p:attrNameLst>
                                      </p:cBhvr>
                                      <p:to>
                                        <p:strVal val="visible"/>
                                      </p:to>
                                    </p:set>
                                    <p:anim calcmode="lin" valueType="num">
                                      <p:cBhvr additive="base">
                                        <p:cTn id="17" dur="500" fill="hold"/>
                                        <p:tgtEl>
                                          <p:spTgt spid="112645"/>
                                        </p:tgtEl>
                                        <p:attrNameLst>
                                          <p:attrName>ppt_x</p:attrName>
                                        </p:attrNameLst>
                                      </p:cBhvr>
                                      <p:tavLst>
                                        <p:tav tm="0">
                                          <p:val>
                                            <p:strVal val="#ppt_x"/>
                                          </p:val>
                                        </p:tav>
                                        <p:tav tm="100000">
                                          <p:val>
                                            <p:strVal val="#ppt_x"/>
                                          </p:val>
                                        </p:tav>
                                      </p:tavLst>
                                    </p:anim>
                                    <p:anim calcmode="lin" valueType="num">
                                      <p:cBhvr additive="base">
                                        <p:cTn id="18" dur="500" fill="hold"/>
                                        <p:tgtEl>
                                          <p:spTgt spid="1126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a:xfrm>
            <a:off x="457200" y="685800"/>
            <a:ext cx="8229600" cy="2438400"/>
          </a:xfrm>
        </p:spPr>
        <p:txBody>
          <a:bodyPr/>
          <a:lstStyle/>
          <a:p>
            <a:pPr algn="just" eaLnBrk="1" hangingPunct="1">
              <a:buFont typeface="Wingdings" pitchFamily="2" charset="2"/>
              <a:buNone/>
              <a:defRPr/>
            </a:pPr>
            <a:r>
              <a:rPr lang="en-US" smtClean="0">
                <a:latin typeface="Arial"/>
                <a:cs typeface="Times New Roman" charset="0"/>
              </a:rPr>
              <a:t> </a:t>
            </a:r>
            <a:r>
              <a:rPr lang="en-US" sz="2800" b="1" smtClean="0">
                <a:effectLst/>
                <a:latin typeface="Arial"/>
                <a:cs typeface="Times New Roman" charset="0"/>
              </a:rPr>
              <a:t>+</a:t>
            </a:r>
            <a:r>
              <a:rPr lang="en-US" sz="2800" b="1" smtClean="0">
                <a:solidFill>
                  <a:srgbClr val="FF0000"/>
                </a:solidFill>
                <a:effectLst/>
                <a:latin typeface="Arial"/>
                <a:cs typeface="Times New Roman" charset="0"/>
              </a:rPr>
              <a:t>Chiến thắng 12 ngày đêm cuối năm 1972</a:t>
            </a:r>
            <a:r>
              <a:rPr lang="en-US" sz="2800" b="1" smtClean="0">
                <a:effectLst/>
                <a:latin typeface="Arial"/>
                <a:cs typeface="Times New Roman" charset="0"/>
              </a:rPr>
              <a:t> là chiến dịch phòng không oanh liệt nhất trong cuộc chiến đấu bảo vệ miền Bắc,  buộc Mĩ phải kí Hiệp định Pa-ri về chấm dứt chiến tranh, lập lại hòa bình ở Việt Nam.</a:t>
            </a:r>
          </a:p>
        </p:txBody>
      </p:sp>
      <p:pic>
        <p:nvPicPr>
          <p:cNvPr id="113668" name="Picture 4" descr="C:\Documents and Settings\Me\Desktop\dienbienphu%20trenkhong%20(10).jpg"/>
          <p:cNvPicPr>
            <a:picLocks noChangeAspect="1" noChangeArrowheads="1"/>
          </p:cNvPicPr>
          <p:nvPr/>
        </p:nvPicPr>
        <p:blipFill>
          <a:blip r:embed="rId2"/>
          <a:srcRect/>
          <a:stretch>
            <a:fillRect/>
          </a:stretch>
        </p:blipFill>
        <p:spPr bwMode="auto">
          <a:xfrm>
            <a:off x="685800" y="3463925"/>
            <a:ext cx="3708400" cy="2738438"/>
          </a:xfrm>
          <a:prstGeom prst="rect">
            <a:avLst/>
          </a:prstGeom>
          <a:noFill/>
          <a:ln w="9525">
            <a:noFill/>
            <a:miter lim="800000"/>
            <a:headEnd/>
            <a:tailEnd/>
          </a:ln>
        </p:spPr>
      </p:pic>
      <p:pic>
        <p:nvPicPr>
          <p:cNvPr id="113669" name="Picture 5" descr="C:\Documents and Settings\Me\Desktop\Le ki hiep dinh Pari ( 1973).jpg"/>
          <p:cNvPicPr>
            <a:picLocks noChangeAspect="1" noChangeArrowheads="1"/>
          </p:cNvPicPr>
          <p:nvPr/>
        </p:nvPicPr>
        <p:blipFill>
          <a:blip r:embed="rId3"/>
          <a:srcRect/>
          <a:stretch>
            <a:fillRect/>
          </a:stretch>
        </p:blipFill>
        <p:spPr bwMode="auto">
          <a:xfrm>
            <a:off x="4724400" y="3505200"/>
            <a:ext cx="3886200" cy="2660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13668"/>
                                        </p:tgtEl>
                                        <p:attrNameLst>
                                          <p:attrName>style.visibility</p:attrName>
                                        </p:attrNameLst>
                                      </p:cBhvr>
                                      <p:to>
                                        <p:strVal val="visible"/>
                                      </p:to>
                                    </p:set>
                                    <p:anim calcmode="lin" valueType="num">
                                      <p:cBhvr additive="base">
                                        <p:cTn id="12" dur="500" fill="hold"/>
                                        <p:tgtEl>
                                          <p:spTgt spid="113668"/>
                                        </p:tgtEl>
                                        <p:attrNameLst>
                                          <p:attrName>ppt_x</p:attrName>
                                        </p:attrNameLst>
                                      </p:cBhvr>
                                      <p:tavLst>
                                        <p:tav tm="0">
                                          <p:val>
                                            <p:strVal val="#ppt_x"/>
                                          </p:val>
                                        </p:tav>
                                        <p:tav tm="100000">
                                          <p:val>
                                            <p:strVal val="#ppt_x"/>
                                          </p:val>
                                        </p:tav>
                                      </p:tavLst>
                                    </p:anim>
                                    <p:anim calcmode="lin" valueType="num">
                                      <p:cBhvr additive="base">
                                        <p:cTn id="13" dur="500" fill="hold"/>
                                        <p:tgtEl>
                                          <p:spTgt spid="11366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13669"/>
                                        </p:tgtEl>
                                        <p:attrNameLst>
                                          <p:attrName>style.visibility</p:attrName>
                                        </p:attrNameLst>
                                      </p:cBhvr>
                                      <p:to>
                                        <p:strVal val="visible"/>
                                      </p:to>
                                    </p:set>
                                    <p:anim calcmode="lin" valueType="num">
                                      <p:cBhvr additive="base">
                                        <p:cTn id="17" dur="500" fill="hold"/>
                                        <p:tgtEl>
                                          <p:spTgt spid="113669"/>
                                        </p:tgtEl>
                                        <p:attrNameLst>
                                          <p:attrName>ppt_x</p:attrName>
                                        </p:attrNameLst>
                                      </p:cBhvr>
                                      <p:tavLst>
                                        <p:tav tm="0">
                                          <p:val>
                                            <p:strVal val="#ppt_x"/>
                                          </p:val>
                                        </p:tav>
                                        <p:tav tm="100000">
                                          <p:val>
                                            <p:strVal val="#ppt_x"/>
                                          </p:val>
                                        </p:tav>
                                      </p:tavLst>
                                    </p:anim>
                                    <p:anim calcmode="lin" valueType="num">
                                      <p:cBhvr additive="base">
                                        <p:cTn id="18" dur="5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762000"/>
            <a:ext cx="8839200" cy="579438"/>
          </a:xfrm>
          <a:prstGeom prst="rect">
            <a:avLst/>
          </a:prstGeom>
          <a:noFill/>
          <a:ln w="9525">
            <a:noFill/>
            <a:miter lim="800000"/>
            <a:headEnd/>
            <a:tailEnd/>
          </a:ln>
        </p:spPr>
        <p:txBody>
          <a:bodyPr>
            <a:spAutoFit/>
          </a:bodyPr>
          <a:lstStyle/>
          <a:p>
            <a:pPr>
              <a:spcBef>
                <a:spcPct val="50000"/>
              </a:spcBef>
            </a:pPr>
            <a:r>
              <a:rPr lang="en-US" b="1">
                <a:solidFill>
                  <a:srgbClr val="0000CC"/>
                </a:solidFill>
                <a:effectLst/>
                <a:latin typeface="Arial" pitchFamily="34" charset="0"/>
              </a:rPr>
              <a:t>            </a:t>
            </a:r>
            <a:r>
              <a:rPr lang="en-US" b="1" u="sng">
                <a:solidFill>
                  <a:srgbClr val="3333FF"/>
                </a:solidFill>
                <a:effectLst/>
                <a:latin typeface="Arial" pitchFamily="34" charset="0"/>
              </a:rPr>
              <a:t>Ý nghĩa của chiến thắng 1972</a:t>
            </a:r>
            <a:r>
              <a:rPr lang="en-US" b="1">
                <a:solidFill>
                  <a:srgbClr val="3333FF"/>
                </a:solidFill>
                <a:effectLst/>
                <a:latin typeface="Arial" pitchFamily="34" charset="0"/>
              </a:rPr>
              <a:t> :</a:t>
            </a:r>
          </a:p>
        </p:txBody>
      </p:sp>
      <p:sp>
        <p:nvSpPr>
          <p:cNvPr id="13315" name="Text Box 3"/>
          <p:cNvSpPr txBox="1">
            <a:spLocks noChangeArrowheads="1"/>
          </p:cNvSpPr>
          <p:nvPr/>
        </p:nvSpPr>
        <p:spPr bwMode="auto">
          <a:xfrm>
            <a:off x="609600" y="1555750"/>
            <a:ext cx="7848600" cy="1938338"/>
          </a:xfrm>
          <a:prstGeom prst="rect">
            <a:avLst/>
          </a:prstGeom>
          <a:noFill/>
          <a:ln w="9525">
            <a:noFill/>
            <a:miter lim="800000"/>
            <a:headEnd/>
            <a:tailEnd/>
          </a:ln>
        </p:spPr>
        <p:txBody>
          <a:bodyPr>
            <a:spAutoFit/>
          </a:bodyPr>
          <a:lstStyle/>
          <a:p>
            <a:pPr algn="just">
              <a:spcBef>
                <a:spcPct val="50000"/>
              </a:spcBef>
            </a:pPr>
            <a:r>
              <a:rPr lang="en-US" sz="2400" b="1">
                <a:effectLst/>
                <a:latin typeface="Arial" pitchFamily="34" charset="0"/>
                <a:cs typeface="Times New Roman" pitchFamily="18" charset="0"/>
              </a:rPr>
              <a:t>+Chiến thắng 12 ngày đêm cuối năm 1972 là chiến dịch phòng không oanh liệt nhất trong cuộc chiến đấu bảo vệ miền Bắc,  buộc Mĩ phải kí Hiệp định Pa-ri về chấm dứt chiến tranh, lập lại hòa bình ở Việt Nam.</a:t>
            </a:r>
          </a:p>
        </p:txBody>
      </p:sp>
      <p:sp>
        <p:nvSpPr>
          <p:cNvPr id="13319" name="Rectangle 7"/>
          <p:cNvSpPr>
            <a:spLocks noChangeArrowheads="1"/>
          </p:cNvSpPr>
          <p:nvPr/>
        </p:nvSpPr>
        <p:spPr bwMode="auto">
          <a:xfrm>
            <a:off x="457200" y="3613150"/>
            <a:ext cx="7924800" cy="1200150"/>
          </a:xfrm>
          <a:prstGeom prst="rect">
            <a:avLst/>
          </a:prstGeom>
          <a:solidFill>
            <a:srgbClr val="F7FC3A"/>
          </a:solidFill>
          <a:ln w="9525">
            <a:noFill/>
            <a:miter lim="800000"/>
            <a:headEnd/>
            <a:tailEnd/>
          </a:ln>
        </p:spPr>
        <p:txBody>
          <a:bodyPr>
            <a:spAutoFit/>
          </a:bodyPr>
          <a:lstStyle/>
          <a:p>
            <a:pPr>
              <a:spcBef>
                <a:spcPct val="50000"/>
              </a:spcBef>
            </a:pPr>
            <a:r>
              <a:rPr lang="en-US" sz="2400" b="1">
                <a:solidFill>
                  <a:srgbClr val="FF0000"/>
                </a:solidFill>
                <a:effectLst/>
                <a:latin typeface="Arial" pitchFamily="34" charset="0"/>
                <a:cs typeface="Times New Roman" pitchFamily="18" charset="0"/>
              </a:rPr>
              <a:t>+Do tầm vóc vĩ đại của chiến thắng oanh liệt này, quân dân ta và dư luận thế giới đã gọi đây là trận “Điện Biên Phủ trên không”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0-#ppt_w/2"/>
                                          </p:val>
                                        </p:tav>
                                        <p:tav tm="100000">
                                          <p:val>
                                            <p:strVal val="#ppt_x"/>
                                          </p:val>
                                        </p:tav>
                                      </p:tavLst>
                                    </p:anim>
                                    <p:anim calcmode="lin" valueType="num">
                                      <p:cBhvr additive="base">
                                        <p:cTn id="8" dur="500" fill="hold"/>
                                        <p:tgtEl>
                                          <p:spTgt spid="133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331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3319"/>
                                        </p:tgtEl>
                                        <p:attrNameLst>
                                          <p:attrName>style.visibility</p:attrName>
                                        </p:attrNameLst>
                                      </p:cBhvr>
                                      <p:to>
                                        <p:strVal val="visible"/>
                                      </p:to>
                                    </p:set>
                                    <p:anim calcmode="lin" valueType="num">
                                      <p:cBhvr additive="base">
                                        <p:cTn id="16" dur="500" fill="hold"/>
                                        <p:tgtEl>
                                          <p:spTgt spid="13319"/>
                                        </p:tgtEl>
                                        <p:attrNameLst>
                                          <p:attrName>ppt_x</p:attrName>
                                        </p:attrNameLst>
                                      </p:cBhvr>
                                      <p:tavLst>
                                        <p:tav tm="0">
                                          <p:val>
                                            <p:strVal val="#ppt_x"/>
                                          </p:val>
                                        </p:tav>
                                        <p:tav tm="100000">
                                          <p:val>
                                            <p:strVal val="#ppt_x"/>
                                          </p:val>
                                        </p:tav>
                                      </p:tavLst>
                                    </p:anim>
                                    <p:anim calcmode="lin" valueType="num">
                                      <p:cBhvr additive="base">
                                        <p:cTn id="17"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P spid="1331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457200" y="990600"/>
            <a:ext cx="8229600" cy="1295400"/>
          </a:xfrm>
        </p:spPr>
        <p:txBody>
          <a:bodyPr/>
          <a:lstStyle/>
          <a:p>
            <a:pPr marL="609600" indent="-609600" eaLnBrk="1" hangingPunct="1">
              <a:defRPr/>
            </a:pPr>
            <a:r>
              <a:rPr lang="en-US" b="1" smtClean="0">
                <a:latin typeface="Arial"/>
                <a:cs typeface="Times New Roman" charset="0"/>
              </a:rPr>
              <a:t>Nêu ý nghĩa của cuộc Tổng tiến công và nổi dậy Tết Mậu Thân 1968</a:t>
            </a:r>
            <a:r>
              <a:rPr lang="en-US" sz="4000" b="1" smtClean="0">
                <a:solidFill>
                  <a:srgbClr val="0000CC"/>
                </a:solidFill>
                <a:effectLst>
                  <a:outerShdw blurRad="38100" dist="38100" dir="2700000" algn="tl">
                    <a:srgbClr val="000000"/>
                  </a:outerShdw>
                </a:effectLst>
                <a:latin typeface="Arial"/>
              </a:rPr>
              <a:t> .</a:t>
            </a:r>
          </a:p>
        </p:txBody>
      </p:sp>
      <p:sp>
        <p:nvSpPr>
          <p:cNvPr id="58373" name="Rectangle 5"/>
          <p:cNvSpPr>
            <a:spLocks noChangeArrowheads="1"/>
          </p:cNvSpPr>
          <p:nvPr/>
        </p:nvSpPr>
        <p:spPr bwMode="auto">
          <a:xfrm>
            <a:off x="228600" y="2438400"/>
            <a:ext cx="8763000" cy="2514600"/>
          </a:xfrm>
          <a:prstGeom prst="rect">
            <a:avLst/>
          </a:prstGeom>
          <a:noFill/>
          <a:ln w="9525">
            <a:noFill/>
            <a:miter lim="800000"/>
            <a:headEnd/>
            <a:tailEnd/>
          </a:ln>
          <a:effectLst/>
        </p:spPr>
        <p:txBody>
          <a:bodyPr/>
          <a:lstStyle/>
          <a:p>
            <a:pPr marL="609600" indent="-609600" eaLnBrk="1" hangingPunct="1">
              <a:spcBef>
                <a:spcPct val="20000"/>
              </a:spcBef>
              <a:buClr>
                <a:schemeClr val="hlink"/>
              </a:buClr>
              <a:buSzPct val="60000"/>
              <a:buFont typeface="Wingdings" pitchFamily="2" charset="2"/>
              <a:buNone/>
              <a:defRPr/>
            </a:pPr>
            <a:r>
              <a:rPr lang="en-US" b="1" i="1">
                <a:solidFill>
                  <a:srgbClr val="0000CC"/>
                </a:solidFill>
                <a:effectLst>
                  <a:outerShdw blurRad="38100" dist="38100" dir="2700000" algn="tl">
                    <a:srgbClr val="000000"/>
                  </a:outerShdw>
                </a:effectLst>
                <a:latin typeface="Arial"/>
                <a:cs typeface="Times New Roman" charset="0"/>
              </a:rPr>
              <a:t>   </a:t>
            </a:r>
            <a:r>
              <a:rPr lang="en-US" b="1" i="1">
                <a:solidFill>
                  <a:srgbClr val="9933FF"/>
                </a:solidFill>
                <a:effectLst>
                  <a:outerShdw blurRad="38100" dist="38100" dir="2700000" algn="tl">
                    <a:srgbClr val="000000"/>
                  </a:outerShdw>
                </a:effectLst>
                <a:latin typeface="Arial"/>
                <a:cs typeface="Times New Roman" charset="0"/>
              </a:rPr>
              <a:t>Ý nghĩa :</a:t>
            </a:r>
          </a:p>
          <a:p>
            <a:pPr marL="609600" indent="-609600" eaLnBrk="1" hangingPunct="1">
              <a:spcBef>
                <a:spcPct val="20000"/>
              </a:spcBef>
              <a:buClr>
                <a:schemeClr val="hlink"/>
              </a:buClr>
              <a:buSzPct val="60000"/>
              <a:buFont typeface="Wingdings" pitchFamily="2" charset="2"/>
              <a:buNone/>
              <a:defRPr/>
            </a:pPr>
            <a:r>
              <a:rPr lang="en-US" b="1" i="1">
                <a:solidFill>
                  <a:srgbClr val="3366FF"/>
                </a:solidFill>
                <a:effectLst>
                  <a:outerShdw blurRad="38100" dist="38100" dir="2700000" algn="tl">
                    <a:srgbClr val="000000"/>
                  </a:outerShdw>
                </a:effectLst>
                <a:latin typeface="Arial"/>
                <a:cs typeface="Times New Roman" charset="0"/>
              </a:rPr>
              <a:t>     *Làm cho địch hoang mang, lo sợ.</a:t>
            </a:r>
          </a:p>
          <a:p>
            <a:pPr marL="609600" indent="-609600" algn="just" eaLnBrk="1" hangingPunct="1">
              <a:spcBef>
                <a:spcPct val="20000"/>
              </a:spcBef>
              <a:buClr>
                <a:schemeClr val="hlink"/>
              </a:buClr>
              <a:buSzPct val="60000"/>
              <a:buFont typeface="Wingdings" pitchFamily="2" charset="2"/>
              <a:buNone/>
              <a:defRPr/>
            </a:pPr>
            <a:r>
              <a:rPr lang="en-US" b="1" i="1">
                <a:solidFill>
                  <a:srgbClr val="3366FF"/>
                </a:solidFill>
                <a:effectLst>
                  <a:outerShdw blurRad="38100" dist="38100" dir="2700000" algn="tl">
                    <a:srgbClr val="000000"/>
                  </a:outerShdw>
                </a:effectLst>
                <a:latin typeface="Arial"/>
                <a:cs typeface="Times New Roman" charset="0"/>
              </a:rPr>
              <a:t>    *Tạo ra bước ngoặt cho cuộc kháng chiến : Ta chủ động tiến công vào tận sào huyệt địch.</a:t>
            </a:r>
            <a:endParaRPr lang="en-US" sz="4000" b="1">
              <a:solidFill>
                <a:srgbClr val="3366FF"/>
              </a:solidFill>
              <a:effectLst>
                <a:outerShdw blurRad="38100" dist="38100" dir="2700000" algn="tl">
                  <a:srgbClr val="000000"/>
                </a:outerShdw>
              </a:effectLst>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3"/>
                                        </p:tgtEl>
                                        <p:attrNameLst>
                                          <p:attrName>style.visibility</p:attrName>
                                        </p:attrNameLst>
                                      </p:cBhvr>
                                      <p:to>
                                        <p:strVal val="visible"/>
                                      </p:to>
                                    </p:set>
                                    <p:anim calcmode="lin" valueType="num">
                                      <p:cBhvr additive="base">
                                        <p:cTn id="13" dur="500" fill="hold"/>
                                        <p:tgtEl>
                                          <p:spTgt spid="58373"/>
                                        </p:tgtEl>
                                        <p:attrNameLst>
                                          <p:attrName>ppt_x</p:attrName>
                                        </p:attrNameLst>
                                      </p:cBhvr>
                                      <p:tavLst>
                                        <p:tav tm="0">
                                          <p:val>
                                            <p:strVal val="#ppt_x"/>
                                          </p:val>
                                        </p:tav>
                                        <p:tav tm="100000">
                                          <p:val>
                                            <p:strVal val="#ppt_x"/>
                                          </p:val>
                                        </p:tav>
                                      </p:tavLst>
                                    </p:anim>
                                    <p:anim calcmode="lin" valueType="num">
                                      <p:cBhvr additive="base">
                                        <p:cTn id="14" dur="500" fill="hold"/>
                                        <p:tgtEl>
                                          <p:spTgt spid="583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advAuto="0"/>
      <p:bldP spid="58373"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4000" smtClean="0">
                <a:solidFill>
                  <a:srgbClr val="9933FF"/>
                </a:solidFill>
                <a:latin typeface="Arial"/>
              </a:rPr>
              <a:t>Ghi nhớ :</a:t>
            </a:r>
          </a:p>
        </p:txBody>
      </p:sp>
      <p:sp>
        <p:nvSpPr>
          <p:cNvPr id="29699" name="Rectangle 3"/>
          <p:cNvSpPr>
            <a:spLocks noGrp="1" noChangeArrowheads="1"/>
          </p:cNvSpPr>
          <p:nvPr>
            <p:ph type="body" idx="1"/>
          </p:nvPr>
        </p:nvSpPr>
        <p:spPr>
          <a:xfrm>
            <a:off x="457200" y="1600200"/>
            <a:ext cx="8382000" cy="3124200"/>
          </a:xfrm>
          <a:ln w="38100">
            <a:solidFill>
              <a:srgbClr val="9933FF"/>
            </a:solidFill>
          </a:ln>
        </p:spPr>
        <p:txBody>
          <a:bodyPr/>
          <a:lstStyle/>
          <a:p>
            <a:pPr algn="just" eaLnBrk="1" hangingPunct="1">
              <a:buFont typeface="Wingdings" pitchFamily="2" charset="2"/>
              <a:buNone/>
            </a:pPr>
            <a:r>
              <a:rPr lang="en-US" sz="4400" smtClean="0">
                <a:solidFill>
                  <a:srgbClr val="0000CC"/>
                </a:solidFill>
                <a:effectLst/>
                <a:latin typeface="Arial" pitchFamily="34" charset="0"/>
              </a:rPr>
              <a:t>  </a:t>
            </a:r>
            <a:r>
              <a:rPr lang="en-US" sz="2800" b="1" smtClean="0">
                <a:solidFill>
                  <a:srgbClr val="0000CC"/>
                </a:solidFill>
                <a:effectLst/>
                <a:latin typeface="Arial" pitchFamily="34" charset="0"/>
                <a:cs typeface="Times New Roman" pitchFamily="18" charset="0"/>
              </a:rPr>
              <a:t>Trong 12 ngày đêm cuối năm 1972, đế quốc Mĩ dùng máy bay B52 ném bom hòng hủy diệt Hà Nội và các thành phố lớn ở miền Bắc, âm mưu khuất phục nhân dân ta. Song, quân dân ta đã lập nên chiến thắng oanh liệt </a:t>
            </a:r>
            <a:r>
              <a:rPr lang="en-US" sz="2800" b="1" smtClean="0">
                <a:solidFill>
                  <a:srgbClr val="FF0000"/>
                </a:solidFill>
                <a:effectLst/>
                <a:latin typeface="Arial" pitchFamily="34" charset="0"/>
                <a:cs typeface="Times New Roman" pitchFamily="18" charset="0"/>
              </a:rPr>
              <a:t>“Điện Biên Phủ trên không”</a:t>
            </a:r>
            <a:r>
              <a:rPr lang="en-US" smtClean="0">
                <a:solidFill>
                  <a:srgbClr val="0000CC"/>
                </a:solidFill>
                <a:effectLst/>
                <a:latin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p:cTn id="13"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969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advAuto="0"/>
      <p:bldP spid="2969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bunny_thumping_foot_md_clr"/>
          <p:cNvPicPr>
            <a:picLocks noChangeAspect="1" noChangeArrowheads="1" noCrop="1"/>
          </p:cNvPicPr>
          <p:nvPr/>
        </p:nvPicPr>
        <p:blipFill>
          <a:blip r:embed="rId4">
            <a:lum contrast="12000"/>
          </a:blip>
          <a:srcRect/>
          <a:stretch>
            <a:fillRect/>
          </a:stretch>
        </p:blipFill>
        <p:spPr bwMode="auto">
          <a:xfrm>
            <a:off x="6400800" y="-57150"/>
            <a:ext cx="981075" cy="1238250"/>
          </a:xfrm>
          <a:prstGeom prst="rect">
            <a:avLst/>
          </a:prstGeom>
          <a:noFill/>
          <a:ln w="9525">
            <a:noFill/>
            <a:miter lim="800000"/>
            <a:headEnd/>
            <a:tailEnd/>
          </a:ln>
        </p:spPr>
      </p:pic>
      <p:pic>
        <p:nvPicPr>
          <p:cNvPr id="1028" name="Picture 3" descr="bunny_thumping_foot_md_clr"/>
          <p:cNvPicPr>
            <a:picLocks noChangeAspect="1" noChangeArrowheads="1" noCrop="1"/>
          </p:cNvPicPr>
          <p:nvPr/>
        </p:nvPicPr>
        <p:blipFill>
          <a:blip r:embed="rId4">
            <a:lum contrast="12000"/>
          </a:blip>
          <a:srcRect/>
          <a:stretch>
            <a:fillRect/>
          </a:stretch>
        </p:blipFill>
        <p:spPr bwMode="auto">
          <a:xfrm>
            <a:off x="1990725" y="-57150"/>
            <a:ext cx="981075" cy="1238250"/>
          </a:xfrm>
          <a:prstGeom prst="rect">
            <a:avLst/>
          </a:prstGeom>
          <a:noFill/>
          <a:ln w="9525">
            <a:noFill/>
            <a:miter lim="800000"/>
            <a:headEnd/>
            <a:tailEnd/>
          </a:ln>
        </p:spPr>
      </p:pic>
      <p:sp>
        <p:nvSpPr>
          <p:cNvPr id="1029" name="Text Box 4"/>
          <p:cNvSpPr txBox="1">
            <a:spLocks noChangeArrowheads="1"/>
          </p:cNvSpPr>
          <p:nvPr/>
        </p:nvSpPr>
        <p:spPr bwMode="auto">
          <a:xfrm>
            <a:off x="1295400" y="76200"/>
            <a:ext cx="6781800" cy="579438"/>
          </a:xfrm>
          <a:prstGeom prst="rect">
            <a:avLst/>
          </a:prstGeom>
          <a:noFill/>
          <a:ln w="9525">
            <a:noFill/>
            <a:miter lim="800000"/>
            <a:headEnd/>
            <a:tailEnd/>
          </a:ln>
        </p:spPr>
        <p:txBody>
          <a:bodyPr>
            <a:spAutoFit/>
          </a:bodyPr>
          <a:lstStyle/>
          <a:p>
            <a:pPr algn="ctr">
              <a:spcBef>
                <a:spcPct val="50000"/>
              </a:spcBef>
            </a:pPr>
            <a:r>
              <a:rPr lang="en-US" u="sng">
                <a:solidFill>
                  <a:srgbClr val="9933FF"/>
                </a:solidFill>
                <a:effectLst/>
                <a:latin typeface="Arial" pitchFamily="34" charset="0"/>
              </a:rPr>
              <a:t>Trò ch</a:t>
            </a:r>
            <a:r>
              <a:rPr lang="vi-VN" u="sng">
                <a:solidFill>
                  <a:srgbClr val="9933FF"/>
                </a:solidFill>
                <a:effectLst/>
                <a:latin typeface="Arial" pitchFamily="34" charset="0"/>
              </a:rPr>
              <a:t>ơ</a:t>
            </a:r>
            <a:r>
              <a:rPr lang="en-US" u="sng">
                <a:solidFill>
                  <a:srgbClr val="9933FF"/>
                </a:solidFill>
                <a:effectLst/>
                <a:latin typeface="Arial" pitchFamily="34" charset="0"/>
              </a:rPr>
              <a:t>i:</a:t>
            </a:r>
            <a:r>
              <a:rPr lang="en-US" u="sng">
                <a:solidFill>
                  <a:schemeClr val="hlink"/>
                </a:solidFill>
                <a:effectLst/>
                <a:latin typeface="Arial" pitchFamily="34" charset="0"/>
              </a:rPr>
              <a:t>  Đúng / </a:t>
            </a:r>
            <a:r>
              <a:rPr lang="en-US" u="sng">
                <a:solidFill>
                  <a:srgbClr val="3366FF"/>
                </a:solidFill>
                <a:effectLst/>
                <a:latin typeface="Arial" pitchFamily="34" charset="0"/>
              </a:rPr>
              <a:t>Sai</a:t>
            </a:r>
          </a:p>
        </p:txBody>
      </p:sp>
      <p:sp>
        <p:nvSpPr>
          <p:cNvPr id="11271" name="Text Box 7"/>
          <p:cNvSpPr txBox="1">
            <a:spLocks noChangeArrowheads="1"/>
          </p:cNvSpPr>
          <p:nvPr/>
        </p:nvSpPr>
        <p:spPr bwMode="auto">
          <a:xfrm>
            <a:off x="0" y="1263650"/>
            <a:ext cx="8077200" cy="94615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800" b="1">
                <a:effectLst/>
                <a:latin typeface="Arial" pitchFamily="34" charset="0"/>
              </a:rPr>
              <a:t>Trận “Điện Biên Phủ trên không” diễn ra vào cuối năm 1972.</a:t>
            </a:r>
          </a:p>
        </p:txBody>
      </p:sp>
      <p:sp>
        <p:nvSpPr>
          <p:cNvPr id="11272" name="Text Box 8"/>
          <p:cNvSpPr txBox="1">
            <a:spLocks noChangeArrowheads="1"/>
          </p:cNvSpPr>
          <p:nvPr/>
        </p:nvSpPr>
        <p:spPr bwMode="auto">
          <a:xfrm>
            <a:off x="0" y="2438400"/>
            <a:ext cx="8229600" cy="946150"/>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2. </a:t>
            </a:r>
            <a:r>
              <a:rPr lang="en-US" sz="2800" b="1">
                <a:effectLst/>
                <a:latin typeface="Arial Unicode MS" pitchFamily="34" charset="-128"/>
              </a:rPr>
              <a:t>Trận “Điện Biên Phủ trên không” bắt đầu ngày 18-12-1972 và kết thúc ngày 30-12-1972.</a:t>
            </a:r>
          </a:p>
        </p:txBody>
      </p:sp>
      <p:sp>
        <p:nvSpPr>
          <p:cNvPr id="11273" name="Text Box 9"/>
          <p:cNvSpPr txBox="1">
            <a:spLocks noChangeArrowheads="1"/>
          </p:cNvSpPr>
          <p:nvPr/>
        </p:nvSpPr>
        <p:spPr bwMode="auto">
          <a:xfrm>
            <a:off x="0" y="3581400"/>
            <a:ext cx="8153400" cy="946150"/>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3. </a:t>
            </a:r>
            <a:r>
              <a:rPr lang="en-US" sz="2800" b="1">
                <a:effectLst/>
                <a:latin typeface="Arial Unicode MS" pitchFamily="34" charset="-128"/>
              </a:rPr>
              <a:t>Năm 1972, đế quốc Mĩ chỉ ném bom vào thủ đô Hà Nội.</a:t>
            </a:r>
          </a:p>
        </p:txBody>
      </p:sp>
      <p:sp>
        <p:nvSpPr>
          <p:cNvPr id="11274" name="Text Box 10"/>
          <p:cNvSpPr txBox="1">
            <a:spLocks noChangeArrowheads="1"/>
          </p:cNvSpPr>
          <p:nvPr/>
        </p:nvSpPr>
        <p:spPr bwMode="auto">
          <a:xfrm>
            <a:off x="0" y="4768850"/>
            <a:ext cx="8153400" cy="946150"/>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4. </a:t>
            </a:r>
            <a:r>
              <a:rPr lang="en-US" sz="2800" b="1">
                <a:effectLst/>
                <a:latin typeface="Arial Unicode MS" pitchFamily="34" charset="-128"/>
              </a:rPr>
              <a:t>Trong 12 ngày đêm cuối tháng 12/1972, quân dân miền Bắc đã bắn rơi 81 máy bay (34 B52)</a:t>
            </a:r>
          </a:p>
        </p:txBody>
      </p:sp>
      <p:sp>
        <p:nvSpPr>
          <p:cNvPr id="11276" name="Rectangle 12"/>
          <p:cNvSpPr>
            <a:spLocks noChangeArrowheads="1"/>
          </p:cNvSpPr>
          <p:nvPr/>
        </p:nvSpPr>
        <p:spPr bwMode="auto">
          <a:xfrm>
            <a:off x="8382000" y="1447800"/>
            <a:ext cx="609600" cy="609600"/>
          </a:xfrm>
          <a:prstGeom prst="rect">
            <a:avLst/>
          </a:prstGeom>
          <a:noFill/>
          <a:ln w="28575">
            <a:solidFill>
              <a:srgbClr val="660066"/>
            </a:solidFill>
            <a:miter lim="800000"/>
            <a:headEnd/>
            <a:tailEnd/>
          </a:ln>
          <a:effectLst/>
        </p:spPr>
        <p:txBody>
          <a:bodyPr wrap="none" anchor="ctr"/>
          <a:lstStyle/>
          <a:p>
            <a:pPr>
              <a:defRPr/>
            </a:pPr>
            <a:endParaRPr lang="en-US">
              <a:latin typeface="Arial"/>
            </a:endParaRPr>
          </a:p>
        </p:txBody>
      </p:sp>
      <p:sp>
        <p:nvSpPr>
          <p:cNvPr id="11277" name="Rectangle 13"/>
          <p:cNvSpPr>
            <a:spLocks noChangeArrowheads="1"/>
          </p:cNvSpPr>
          <p:nvPr/>
        </p:nvSpPr>
        <p:spPr bwMode="auto">
          <a:xfrm>
            <a:off x="8382000" y="2667000"/>
            <a:ext cx="609600" cy="609600"/>
          </a:xfrm>
          <a:prstGeom prst="rect">
            <a:avLst/>
          </a:prstGeom>
          <a:noFill/>
          <a:ln w="28575">
            <a:solidFill>
              <a:srgbClr val="660066"/>
            </a:solidFill>
            <a:miter lim="800000"/>
            <a:headEnd/>
            <a:tailEnd/>
          </a:ln>
          <a:effectLst/>
        </p:spPr>
        <p:txBody>
          <a:bodyPr wrap="none" anchor="ctr"/>
          <a:lstStyle/>
          <a:p>
            <a:pPr>
              <a:defRPr/>
            </a:pPr>
            <a:endParaRPr lang="en-US">
              <a:latin typeface="Arial"/>
            </a:endParaRPr>
          </a:p>
        </p:txBody>
      </p:sp>
      <p:sp>
        <p:nvSpPr>
          <p:cNvPr id="11278" name="Rectangle 14"/>
          <p:cNvSpPr>
            <a:spLocks noChangeArrowheads="1"/>
          </p:cNvSpPr>
          <p:nvPr/>
        </p:nvSpPr>
        <p:spPr bwMode="auto">
          <a:xfrm>
            <a:off x="8420100" y="3657600"/>
            <a:ext cx="609600" cy="609600"/>
          </a:xfrm>
          <a:prstGeom prst="rect">
            <a:avLst/>
          </a:prstGeom>
          <a:noFill/>
          <a:ln w="28575">
            <a:solidFill>
              <a:srgbClr val="660066"/>
            </a:solidFill>
            <a:miter lim="800000"/>
            <a:headEnd/>
            <a:tailEnd/>
          </a:ln>
          <a:effectLst/>
        </p:spPr>
        <p:txBody>
          <a:bodyPr wrap="none" anchor="ctr"/>
          <a:lstStyle/>
          <a:p>
            <a:pPr>
              <a:defRPr/>
            </a:pPr>
            <a:endParaRPr lang="en-US">
              <a:latin typeface="Arial"/>
            </a:endParaRPr>
          </a:p>
        </p:txBody>
      </p:sp>
      <p:sp>
        <p:nvSpPr>
          <p:cNvPr id="11279" name="Rectangle 15"/>
          <p:cNvSpPr>
            <a:spLocks noChangeArrowheads="1"/>
          </p:cNvSpPr>
          <p:nvPr/>
        </p:nvSpPr>
        <p:spPr bwMode="auto">
          <a:xfrm>
            <a:off x="8420100" y="4876800"/>
            <a:ext cx="609600" cy="609600"/>
          </a:xfrm>
          <a:prstGeom prst="rect">
            <a:avLst/>
          </a:prstGeom>
          <a:noFill/>
          <a:ln w="28575">
            <a:solidFill>
              <a:srgbClr val="660066"/>
            </a:solidFill>
            <a:miter lim="800000"/>
            <a:headEnd/>
            <a:tailEnd/>
          </a:ln>
          <a:effectLst/>
        </p:spPr>
        <p:txBody>
          <a:bodyPr wrap="none" anchor="ctr"/>
          <a:lstStyle/>
          <a:p>
            <a:pPr>
              <a:defRPr/>
            </a:pPr>
            <a:endParaRPr lang="en-US">
              <a:latin typeface="Arial"/>
            </a:endParaRPr>
          </a:p>
        </p:txBody>
      </p:sp>
      <p:sp>
        <p:nvSpPr>
          <p:cNvPr id="11281" name="Text Box 17"/>
          <p:cNvSpPr txBox="1">
            <a:spLocks noChangeArrowheads="1"/>
          </p:cNvSpPr>
          <p:nvPr/>
        </p:nvSpPr>
        <p:spPr bwMode="auto">
          <a:xfrm>
            <a:off x="8458200" y="1477963"/>
            <a:ext cx="685800" cy="579437"/>
          </a:xfrm>
          <a:prstGeom prst="rect">
            <a:avLst/>
          </a:prstGeom>
          <a:noFill/>
          <a:ln w="9525">
            <a:noFill/>
            <a:miter lim="800000"/>
            <a:headEnd/>
            <a:tailEnd/>
          </a:ln>
        </p:spPr>
        <p:txBody>
          <a:bodyPr>
            <a:spAutoFit/>
          </a:bodyPr>
          <a:lstStyle/>
          <a:p>
            <a:pPr>
              <a:spcBef>
                <a:spcPct val="50000"/>
              </a:spcBef>
            </a:pPr>
            <a:r>
              <a:rPr lang="en-US" b="1">
                <a:solidFill>
                  <a:srgbClr val="FF0000"/>
                </a:solidFill>
                <a:effectLst/>
                <a:latin typeface="Arial" pitchFamily="34" charset="0"/>
              </a:rPr>
              <a:t>Đ</a:t>
            </a:r>
          </a:p>
        </p:txBody>
      </p:sp>
      <p:sp>
        <p:nvSpPr>
          <p:cNvPr id="11282" name="Text Box 18"/>
          <p:cNvSpPr txBox="1">
            <a:spLocks noChangeArrowheads="1"/>
          </p:cNvSpPr>
          <p:nvPr/>
        </p:nvSpPr>
        <p:spPr bwMode="auto">
          <a:xfrm>
            <a:off x="8458200" y="2697163"/>
            <a:ext cx="685800" cy="579437"/>
          </a:xfrm>
          <a:prstGeom prst="rect">
            <a:avLst/>
          </a:prstGeom>
          <a:noFill/>
          <a:ln w="9525">
            <a:noFill/>
            <a:miter lim="800000"/>
            <a:headEnd/>
            <a:tailEnd/>
          </a:ln>
        </p:spPr>
        <p:txBody>
          <a:bodyPr>
            <a:spAutoFit/>
          </a:bodyPr>
          <a:lstStyle/>
          <a:p>
            <a:pPr>
              <a:spcBef>
                <a:spcPct val="50000"/>
              </a:spcBef>
            </a:pPr>
            <a:r>
              <a:rPr lang="en-US" b="1">
                <a:solidFill>
                  <a:srgbClr val="FF0000"/>
                </a:solidFill>
                <a:effectLst/>
                <a:latin typeface="Arial" pitchFamily="34" charset="0"/>
              </a:rPr>
              <a:t>Đ</a:t>
            </a:r>
          </a:p>
        </p:txBody>
      </p:sp>
      <p:sp>
        <p:nvSpPr>
          <p:cNvPr id="11283" name="Text Box 19"/>
          <p:cNvSpPr txBox="1">
            <a:spLocks noChangeArrowheads="1"/>
          </p:cNvSpPr>
          <p:nvPr/>
        </p:nvSpPr>
        <p:spPr bwMode="auto">
          <a:xfrm>
            <a:off x="8458200" y="3657600"/>
            <a:ext cx="685800" cy="579438"/>
          </a:xfrm>
          <a:prstGeom prst="rect">
            <a:avLst/>
          </a:prstGeom>
          <a:noFill/>
          <a:ln w="9525">
            <a:noFill/>
            <a:miter lim="800000"/>
            <a:headEnd/>
            <a:tailEnd/>
          </a:ln>
        </p:spPr>
        <p:txBody>
          <a:bodyPr>
            <a:spAutoFit/>
          </a:bodyPr>
          <a:lstStyle/>
          <a:p>
            <a:pPr>
              <a:spcBef>
                <a:spcPct val="50000"/>
              </a:spcBef>
            </a:pPr>
            <a:r>
              <a:rPr lang="en-US" b="1">
                <a:solidFill>
                  <a:srgbClr val="3333FF"/>
                </a:solidFill>
                <a:effectLst/>
                <a:latin typeface="Arial" pitchFamily="34" charset="0"/>
              </a:rPr>
              <a:t>S</a:t>
            </a:r>
          </a:p>
        </p:txBody>
      </p:sp>
      <p:sp>
        <p:nvSpPr>
          <p:cNvPr id="11284" name="Text Box 20"/>
          <p:cNvSpPr txBox="1">
            <a:spLocks noChangeArrowheads="1"/>
          </p:cNvSpPr>
          <p:nvPr/>
        </p:nvSpPr>
        <p:spPr bwMode="auto">
          <a:xfrm>
            <a:off x="8458200" y="4906963"/>
            <a:ext cx="685800" cy="579437"/>
          </a:xfrm>
          <a:prstGeom prst="rect">
            <a:avLst/>
          </a:prstGeom>
          <a:noFill/>
          <a:ln w="9525">
            <a:noFill/>
            <a:miter lim="800000"/>
            <a:headEnd/>
            <a:tailEnd/>
          </a:ln>
        </p:spPr>
        <p:txBody>
          <a:bodyPr>
            <a:spAutoFit/>
          </a:bodyPr>
          <a:lstStyle/>
          <a:p>
            <a:pPr>
              <a:spcBef>
                <a:spcPct val="50000"/>
              </a:spcBef>
            </a:pPr>
            <a:r>
              <a:rPr lang="en-US" b="1">
                <a:solidFill>
                  <a:srgbClr val="FF0000"/>
                </a:solidFill>
                <a:effectLst/>
                <a:latin typeface="Arial" pitchFamily="34" charset="0"/>
              </a:rPr>
              <a:t>Đ</a:t>
            </a:r>
          </a:p>
        </p:txBody>
      </p:sp>
      <p:graphicFrame>
        <p:nvGraphicFramePr>
          <p:cNvPr id="1026" name="Object 0"/>
          <p:cNvGraphicFramePr>
            <a:graphicFrameLocks noChangeAspect="1"/>
          </p:cNvGraphicFramePr>
          <p:nvPr/>
        </p:nvGraphicFramePr>
        <p:xfrm>
          <a:off x="152400" y="4495800"/>
          <a:ext cx="1879600" cy="2286000"/>
        </p:xfrm>
        <a:graphic>
          <a:graphicData uri="http://schemas.openxmlformats.org/presentationml/2006/ole">
            <mc:AlternateContent xmlns:mc="http://schemas.openxmlformats.org/markup-compatibility/2006">
              <mc:Choice xmlns:v="urn:schemas-microsoft-com:vml" Requires="v">
                <p:oleObj spid="_x0000_s1028" name="Clip" r:id="rId5" imgW="1060704" imgH="1335024" progId="MS_ClipArt_Gallery.2">
                  <p:embed/>
                </p:oleObj>
              </mc:Choice>
              <mc:Fallback>
                <p:oleObj name="Clip" r:id="rId5" imgW="1060704" imgH="1335024" progId="MS_ClipArt_Gallery.2">
                  <p:embed/>
                  <p:pic>
                    <p:nvPicPr>
                      <p:cNvPr id="0" name="Object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495800"/>
                        <a:ext cx="18796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0-#ppt_w/2"/>
                                          </p:val>
                                        </p:tav>
                                        <p:tav tm="100000">
                                          <p:val>
                                            <p:strVal val="#ppt_x"/>
                                          </p:val>
                                        </p:tav>
                                      </p:tavLst>
                                    </p:anim>
                                    <p:anim calcmode="lin" valueType="num">
                                      <p:cBhvr additive="base">
                                        <p:cTn id="8" dur="500" fill="hold"/>
                                        <p:tgtEl>
                                          <p:spTgt spid="1127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blinds(horizontal)">
                                      <p:cBhvr>
                                        <p:cTn id="12" dur="500"/>
                                        <p:tgtEl>
                                          <p:spTgt spid="112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81"/>
                                        </p:tgtEl>
                                        <p:attrNameLst>
                                          <p:attrName>style.visibility</p:attrName>
                                        </p:attrNameLst>
                                      </p:cBhvr>
                                      <p:to>
                                        <p:strVal val="visible"/>
                                      </p:to>
                                    </p:set>
                                    <p:animEffect transition="in" filter="box(in)">
                                      <p:cBhvr>
                                        <p:cTn id="17" dur="500"/>
                                        <p:tgtEl>
                                          <p:spTgt spid="11281"/>
                                        </p:tgtEl>
                                      </p:cBhvr>
                                    </p:animEffect>
                                  </p:childTnLst>
                                  <p:subTnLst>
                                    <p:audio>
                                      <p:cMediaNode>
                                        <p:cTn display="0" masterRel="sameClick">
                                          <p:stCondLst>
                                            <p:cond evt="begin" delay="0">
                                              <p:tn val="15"/>
                                            </p:cond>
                                          </p:stCondLst>
                                          <p:endCondLst>
                                            <p:cond evt="onStopAudio" delay="0">
                                              <p:tgtEl>
                                                <p:sldTgt/>
                                              </p:tgtEl>
                                            </p:cond>
                                          </p:endCondLst>
                                        </p:cTn>
                                        <p:tgtEl>
                                          <p:sndTgt r:embed="rId3" name="clap.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272"/>
                                        </p:tgtEl>
                                        <p:attrNameLst>
                                          <p:attrName>style.visibility</p:attrName>
                                        </p:attrNameLst>
                                      </p:cBhvr>
                                      <p:to>
                                        <p:strVal val="visible"/>
                                      </p:to>
                                    </p:set>
                                    <p:anim calcmode="lin" valueType="num">
                                      <p:cBhvr additive="base">
                                        <p:cTn id="22" dur="500" fill="hold"/>
                                        <p:tgtEl>
                                          <p:spTgt spid="11272"/>
                                        </p:tgtEl>
                                        <p:attrNameLst>
                                          <p:attrName>ppt_x</p:attrName>
                                        </p:attrNameLst>
                                      </p:cBhvr>
                                      <p:tavLst>
                                        <p:tav tm="0">
                                          <p:val>
                                            <p:strVal val="0-#ppt_w/2"/>
                                          </p:val>
                                        </p:tav>
                                        <p:tav tm="100000">
                                          <p:val>
                                            <p:strVal val="#ppt_x"/>
                                          </p:val>
                                        </p:tav>
                                      </p:tavLst>
                                    </p:anim>
                                    <p:anim calcmode="lin" valueType="num">
                                      <p:cBhvr additive="base">
                                        <p:cTn id="23" dur="500" fill="hold"/>
                                        <p:tgtEl>
                                          <p:spTgt spid="11272"/>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11277"/>
                                        </p:tgtEl>
                                        <p:attrNameLst>
                                          <p:attrName>style.visibility</p:attrName>
                                        </p:attrNameLst>
                                      </p:cBhvr>
                                      <p:to>
                                        <p:strVal val="visible"/>
                                      </p:to>
                                    </p:set>
                                    <p:animEffect transition="in" filter="blinds(horizontal)">
                                      <p:cBhvr>
                                        <p:cTn id="27" dur="500"/>
                                        <p:tgtEl>
                                          <p:spTgt spid="112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282"/>
                                        </p:tgtEl>
                                        <p:attrNameLst>
                                          <p:attrName>style.visibility</p:attrName>
                                        </p:attrNameLst>
                                      </p:cBhvr>
                                      <p:to>
                                        <p:strVal val="visible"/>
                                      </p:to>
                                    </p:set>
                                    <p:animEffect transition="in" filter="box(in)">
                                      <p:cBhvr>
                                        <p:cTn id="32" dur="500"/>
                                        <p:tgtEl>
                                          <p:spTgt spid="11282"/>
                                        </p:tgtEl>
                                      </p:cBhvr>
                                    </p:animEffect>
                                  </p:childTnLst>
                                  <p:subTnLst>
                                    <p:audio>
                                      <p:cMediaNode>
                                        <p:cTn display="0" masterRel="sameClick">
                                          <p:stCondLst>
                                            <p:cond evt="begin" delay="0">
                                              <p:tn val="30"/>
                                            </p:cond>
                                          </p:stCondLst>
                                          <p:endCondLst>
                                            <p:cond evt="onStopAudio" delay="0">
                                              <p:tgtEl>
                                                <p:sldTgt/>
                                              </p:tgtEl>
                                            </p:cond>
                                          </p:endCondLst>
                                        </p:cTn>
                                        <p:tgtEl>
                                          <p:sndTgt r:embed="rId3" name="clap.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273"/>
                                        </p:tgtEl>
                                        <p:attrNameLst>
                                          <p:attrName>style.visibility</p:attrName>
                                        </p:attrNameLst>
                                      </p:cBhvr>
                                      <p:to>
                                        <p:strVal val="visible"/>
                                      </p:to>
                                    </p:set>
                                    <p:anim calcmode="lin" valueType="num">
                                      <p:cBhvr additive="base">
                                        <p:cTn id="37" dur="500" fill="hold"/>
                                        <p:tgtEl>
                                          <p:spTgt spid="11273"/>
                                        </p:tgtEl>
                                        <p:attrNameLst>
                                          <p:attrName>ppt_x</p:attrName>
                                        </p:attrNameLst>
                                      </p:cBhvr>
                                      <p:tavLst>
                                        <p:tav tm="0">
                                          <p:val>
                                            <p:strVal val="0-#ppt_w/2"/>
                                          </p:val>
                                        </p:tav>
                                        <p:tav tm="100000">
                                          <p:val>
                                            <p:strVal val="#ppt_x"/>
                                          </p:val>
                                        </p:tav>
                                      </p:tavLst>
                                    </p:anim>
                                    <p:anim calcmode="lin" valueType="num">
                                      <p:cBhvr additive="base">
                                        <p:cTn id="38" dur="500" fill="hold"/>
                                        <p:tgtEl>
                                          <p:spTgt spid="11273"/>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3" presetClass="entr" presetSubtype="10" fill="hold" grpId="0" nodeType="afterEffect">
                                  <p:stCondLst>
                                    <p:cond delay="0"/>
                                  </p:stCondLst>
                                  <p:childTnLst>
                                    <p:set>
                                      <p:cBhvr>
                                        <p:cTn id="41" dur="1" fill="hold">
                                          <p:stCondLst>
                                            <p:cond delay="0"/>
                                          </p:stCondLst>
                                        </p:cTn>
                                        <p:tgtEl>
                                          <p:spTgt spid="11278"/>
                                        </p:tgtEl>
                                        <p:attrNameLst>
                                          <p:attrName>style.visibility</p:attrName>
                                        </p:attrNameLst>
                                      </p:cBhvr>
                                      <p:to>
                                        <p:strVal val="visible"/>
                                      </p:to>
                                    </p:set>
                                    <p:animEffect transition="in" filter="blinds(horizontal)">
                                      <p:cBhvr>
                                        <p:cTn id="42" dur="500"/>
                                        <p:tgtEl>
                                          <p:spTgt spid="1127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283"/>
                                        </p:tgtEl>
                                        <p:attrNameLst>
                                          <p:attrName>style.visibility</p:attrName>
                                        </p:attrNameLst>
                                      </p:cBhvr>
                                      <p:to>
                                        <p:strVal val="visible"/>
                                      </p:to>
                                    </p:set>
                                    <p:animEffect transition="in" filter="box(in)">
                                      <p:cBhvr>
                                        <p:cTn id="47" dur="500"/>
                                        <p:tgtEl>
                                          <p:spTgt spid="11283"/>
                                        </p:tgtEl>
                                      </p:cBhvr>
                                    </p:animEffect>
                                  </p:childTnLst>
                                  <p:subTnLst>
                                    <p:audio>
                                      <p:cMediaNode>
                                        <p:cTn display="0" masterRel="sameClick">
                                          <p:stCondLst>
                                            <p:cond evt="begin" delay="0">
                                              <p:tn val="45"/>
                                            </p:cond>
                                          </p:stCondLst>
                                          <p:endCondLst>
                                            <p:cond evt="onStopAudio" delay="0">
                                              <p:tgtEl>
                                                <p:sldTgt/>
                                              </p:tgtEl>
                                            </p:cond>
                                          </p:endCondLst>
                                        </p:cTn>
                                        <p:tgtEl>
                                          <p:sndTgt r:embed="rId3" name="clap.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274"/>
                                        </p:tgtEl>
                                        <p:attrNameLst>
                                          <p:attrName>style.visibility</p:attrName>
                                        </p:attrNameLst>
                                      </p:cBhvr>
                                      <p:to>
                                        <p:strVal val="visible"/>
                                      </p:to>
                                    </p:set>
                                    <p:animEffect transition="in" filter="blinds(horizontal)">
                                      <p:cBhvr>
                                        <p:cTn id="52" dur="500"/>
                                        <p:tgtEl>
                                          <p:spTgt spid="11274"/>
                                        </p:tgtEl>
                                      </p:cBhvr>
                                    </p:animEffect>
                                  </p:childTnLst>
                                </p:cTn>
                              </p:par>
                            </p:childTnLst>
                          </p:cTn>
                        </p:par>
                        <p:par>
                          <p:cTn id="53" fill="hold" nodeType="afterGroup">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11279"/>
                                        </p:tgtEl>
                                        <p:attrNameLst>
                                          <p:attrName>style.visibility</p:attrName>
                                        </p:attrNameLst>
                                      </p:cBhvr>
                                      <p:to>
                                        <p:strVal val="visible"/>
                                      </p:to>
                                    </p:set>
                                    <p:animEffect transition="in" filter="blinds(horizontal)">
                                      <p:cBhvr>
                                        <p:cTn id="56" dur="500"/>
                                        <p:tgtEl>
                                          <p:spTgt spid="1127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1284"/>
                                        </p:tgtEl>
                                        <p:attrNameLst>
                                          <p:attrName>style.visibility</p:attrName>
                                        </p:attrNameLst>
                                      </p:cBhvr>
                                      <p:to>
                                        <p:strVal val="visible"/>
                                      </p:to>
                                    </p:set>
                                    <p:animEffect transition="in" filter="box(in)">
                                      <p:cBhvr>
                                        <p:cTn id="61" dur="500"/>
                                        <p:tgtEl>
                                          <p:spTgt spid="11284"/>
                                        </p:tgtEl>
                                      </p:cBhvr>
                                    </p:animEffect>
                                  </p:childTnLst>
                                  <p:subTnLst>
                                    <p:audio>
                                      <p:cMediaNode>
                                        <p:cTn display="0" masterRel="sameClick">
                                          <p:stCondLst>
                                            <p:cond evt="begin" delay="0">
                                              <p:tn val="59"/>
                                            </p:cond>
                                          </p:stCondLst>
                                          <p:endCondLst>
                                            <p:cond evt="onStopAudio" delay="0">
                                              <p:tgtEl>
                                                <p:sldTgt/>
                                              </p:tgtEl>
                                            </p:cond>
                                          </p:endCondLst>
                                        </p:cTn>
                                        <p:tgtEl>
                                          <p:sndTgt r:embed="rId3"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4" grpId="0" autoUpdateAnimBg="0"/>
      <p:bldP spid="11276" grpId="0" animBg="1"/>
      <p:bldP spid="11277" grpId="0" animBg="1"/>
      <p:bldP spid="11278" grpId="0" animBg="1"/>
      <p:bldP spid="11279" grpId="0" animBg="1"/>
      <p:bldP spid="11281" grpId="0" autoUpdateAnimBg="0"/>
      <p:bldP spid="11282" grpId="0" autoUpdateAnimBg="0"/>
      <p:bldP spid="11283" grpId="0" autoUpdateAnimBg="0"/>
      <p:bldP spid="1128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unny_thumping_foot_md_clr"/>
          <p:cNvPicPr>
            <a:picLocks noChangeAspect="1" noChangeArrowheads="1" noCrop="1"/>
          </p:cNvPicPr>
          <p:nvPr/>
        </p:nvPicPr>
        <p:blipFill>
          <a:blip r:embed="rId5">
            <a:lum contrast="12000"/>
          </a:blip>
          <a:srcRect/>
          <a:stretch>
            <a:fillRect/>
          </a:stretch>
        </p:blipFill>
        <p:spPr bwMode="auto">
          <a:xfrm>
            <a:off x="7467600" y="-57150"/>
            <a:ext cx="981075" cy="1238250"/>
          </a:xfrm>
          <a:prstGeom prst="rect">
            <a:avLst/>
          </a:prstGeom>
          <a:noFill/>
          <a:ln w="9525">
            <a:noFill/>
            <a:miter lim="800000"/>
            <a:headEnd/>
            <a:tailEnd/>
          </a:ln>
        </p:spPr>
      </p:pic>
      <p:pic>
        <p:nvPicPr>
          <p:cNvPr id="18435" name="Picture 3" descr="bunny_thumping_foot_md_clr"/>
          <p:cNvPicPr>
            <a:picLocks noChangeAspect="1" noChangeArrowheads="1" noCrop="1"/>
          </p:cNvPicPr>
          <p:nvPr/>
        </p:nvPicPr>
        <p:blipFill>
          <a:blip r:embed="rId5">
            <a:lum contrast="12000"/>
          </a:blip>
          <a:srcRect/>
          <a:stretch>
            <a:fillRect/>
          </a:stretch>
        </p:blipFill>
        <p:spPr bwMode="auto">
          <a:xfrm>
            <a:off x="1000125" y="-57150"/>
            <a:ext cx="981075" cy="1238250"/>
          </a:xfrm>
          <a:prstGeom prst="rect">
            <a:avLst/>
          </a:prstGeom>
          <a:noFill/>
          <a:ln w="9525">
            <a:noFill/>
            <a:miter lim="800000"/>
            <a:headEnd/>
            <a:tailEnd/>
          </a:ln>
        </p:spPr>
      </p:pic>
      <p:sp>
        <p:nvSpPr>
          <p:cNvPr id="2053" name="Text Box 4"/>
          <p:cNvSpPr txBox="1">
            <a:spLocks noChangeArrowheads="1"/>
          </p:cNvSpPr>
          <p:nvPr/>
        </p:nvSpPr>
        <p:spPr bwMode="auto">
          <a:xfrm>
            <a:off x="1295400" y="76200"/>
            <a:ext cx="6781800" cy="579438"/>
          </a:xfrm>
          <a:prstGeom prst="rect">
            <a:avLst/>
          </a:prstGeom>
          <a:noFill/>
          <a:ln w="9525">
            <a:noFill/>
            <a:miter lim="800000"/>
            <a:headEnd/>
            <a:tailEnd/>
          </a:ln>
        </p:spPr>
        <p:txBody>
          <a:bodyPr>
            <a:spAutoFit/>
          </a:bodyPr>
          <a:lstStyle/>
          <a:p>
            <a:pPr algn="ctr">
              <a:spcBef>
                <a:spcPct val="50000"/>
              </a:spcBef>
            </a:pPr>
            <a:r>
              <a:rPr lang="en-US" u="sng">
                <a:solidFill>
                  <a:srgbClr val="FF0000"/>
                </a:solidFill>
                <a:effectLst/>
                <a:latin typeface="Arial" pitchFamily="34" charset="0"/>
              </a:rPr>
              <a:t>Trò ch</a:t>
            </a:r>
            <a:r>
              <a:rPr lang="vi-VN" u="sng">
                <a:solidFill>
                  <a:srgbClr val="FF0000"/>
                </a:solidFill>
                <a:effectLst/>
                <a:latin typeface="Arial" pitchFamily="34" charset="0"/>
              </a:rPr>
              <a:t>ơ</a:t>
            </a:r>
            <a:r>
              <a:rPr lang="en-US" u="sng">
                <a:solidFill>
                  <a:srgbClr val="FF0000"/>
                </a:solidFill>
                <a:effectLst/>
                <a:latin typeface="Arial" pitchFamily="34" charset="0"/>
              </a:rPr>
              <a:t>i:  </a:t>
            </a:r>
            <a:r>
              <a:rPr lang="en-US" b="1" u="sng">
                <a:solidFill>
                  <a:srgbClr val="9933FF"/>
                </a:solidFill>
                <a:effectLst/>
                <a:latin typeface="Times New Roman" pitchFamily="18" charset="0"/>
              </a:rPr>
              <a:t>Điền vào khoảng trống</a:t>
            </a:r>
          </a:p>
        </p:txBody>
      </p:sp>
      <p:sp>
        <p:nvSpPr>
          <p:cNvPr id="2054" name="Text Box 5"/>
          <p:cNvSpPr txBox="1">
            <a:spLocks noChangeArrowheads="1"/>
          </p:cNvSpPr>
          <p:nvPr/>
        </p:nvSpPr>
        <p:spPr bwMode="auto">
          <a:xfrm>
            <a:off x="0" y="1295400"/>
            <a:ext cx="9144000" cy="579438"/>
          </a:xfrm>
          <a:prstGeom prst="rect">
            <a:avLst/>
          </a:prstGeom>
          <a:noFill/>
          <a:ln w="9525">
            <a:noFill/>
            <a:miter lim="800000"/>
            <a:headEnd/>
            <a:tailEnd/>
          </a:ln>
        </p:spPr>
        <p:txBody>
          <a:bodyPr>
            <a:spAutoFit/>
          </a:bodyPr>
          <a:lstStyle/>
          <a:p>
            <a:pPr>
              <a:spcBef>
                <a:spcPct val="50000"/>
              </a:spcBef>
            </a:pPr>
            <a:endParaRPr lang="en-US">
              <a:effectLst/>
              <a:latin typeface="Arial" pitchFamily="34" charset="0"/>
            </a:endParaRPr>
          </a:p>
        </p:txBody>
      </p:sp>
      <p:sp>
        <p:nvSpPr>
          <p:cNvPr id="18438" name="Text Box 6"/>
          <p:cNvSpPr txBox="1">
            <a:spLocks noChangeArrowheads="1"/>
          </p:cNvSpPr>
          <p:nvPr/>
        </p:nvSpPr>
        <p:spPr bwMode="auto">
          <a:xfrm>
            <a:off x="0" y="914400"/>
            <a:ext cx="8153400" cy="1816100"/>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sz="2800" b="1">
                <a:effectLst/>
                <a:latin typeface="Arial" pitchFamily="34" charset="0"/>
              </a:rPr>
              <a:t>Trong 12 ngày đêm cuối năm 1972, đế quốc Mĩ dùng  máy bay B52   ném bom hòng hủy diệt  …                  và các thành phố lớn ở miền Bắc </a:t>
            </a:r>
            <a:r>
              <a:rPr lang="en-US" sz="2800">
                <a:effectLst/>
                <a:latin typeface="Arial" pitchFamily="34" charset="0"/>
              </a:rPr>
              <a:t>.</a:t>
            </a:r>
          </a:p>
        </p:txBody>
      </p:sp>
      <p:sp>
        <p:nvSpPr>
          <p:cNvPr id="18439" name="Text Box 7"/>
          <p:cNvSpPr txBox="1">
            <a:spLocks noChangeArrowheads="1"/>
          </p:cNvSpPr>
          <p:nvPr/>
        </p:nvSpPr>
        <p:spPr bwMode="auto">
          <a:xfrm>
            <a:off x="0" y="2513013"/>
            <a:ext cx="8229600" cy="1373187"/>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2. </a:t>
            </a:r>
            <a:r>
              <a:rPr lang="en-US" sz="2800" b="1">
                <a:effectLst/>
                <a:latin typeface="Arial Unicode MS" pitchFamily="34" charset="-128"/>
              </a:rPr>
              <a:t>Ngày  …                       , Mĩ huy động hàng chục máy bay B52 ồ ạt ném bom Hà Nội, mở đầu 12 ngày đêm ném bom hủy diệt.</a:t>
            </a:r>
          </a:p>
        </p:txBody>
      </p:sp>
      <p:sp>
        <p:nvSpPr>
          <p:cNvPr id="18440" name="Text Box 8"/>
          <p:cNvSpPr txBox="1">
            <a:spLocks noChangeArrowheads="1"/>
          </p:cNvSpPr>
          <p:nvPr/>
        </p:nvSpPr>
        <p:spPr bwMode="auto">
          <a:xfrm>
            <a:off x="0" y="4083050"/>
            <a:ext cx="8153400" cy="946150"/>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3. </a:t>
            </a:r>
            <a:r>
              <a:rPr lang="en-US" sz="2800" b="1">
                <a:effectLst/>
                <a:latin typeface="Arial Unicode MS" pitchFamily="34" charset="-128"/>
              </a:rPr>
              <a:t>Ních-xơn tuyên bố ngừng ném bom bắn phá miền Bắc ngày …</a:t>
            </a:r>
          </a:p>
        </p:txBody>
      </p:sp>
      <p:sp>
        <p:nvSpPr>
          <p:cNvPr id="18441" name="Text Box 9"/>
          <p:cNvSpPr txBox="1">
            <a:spLocks noChangeArrowheads="1"/>
          </p:cNvSpPr>
          <p:nvPr/>
        </p:nvSpPr>
        <p:spPr bwMode="auto">
          <a:xfrm>
            <a:off x="0" y="5302250"/>
            <a:ext cx="9144000" cy="946150"/>
          </a:xfrm>
          <a:prstGeom prst="rect">
            <a:avLst/>
          </a:prstGeom>
          <a:noFill/>
          <a:ln w="9525">
            <a:noFill/>
            <a:miter lim="800000"/>
            <a:headEnd/>
            <a:tailEnd/>
          </a:ln>
        </p:spPr>
        <p:txBody>
          <a:bodyPr>
            <a:spAutoFit/>
          </a:bodyPr>
          <a:lstStyle/>
          <a:p>
            <a:pPr marL="342900" indent="-342900">
              <a:spcBef>
                <a:spcPct val="50000"/>
              </a:spcBef>
            </a:pPr>
            <a:r>
              <a:rPr lang="en-US" sz="2800">
                <a:effectLst/>
                <a:latin typeface="Arial" pitchFamily="34" charset="0"/>
              </a:rPr>
              <a:t>4. </a:t>
            </a:r>
            <a:r>
              <a:rPr lang="en-US" sz="2800" b="1">
                <a:effectLst/>
                <a:latin typeface="Arial Unicode MS" pitchFamily="34" charset="-128"/>
              </a:rPr>
              <a:t>Chiến thắng 12 ngày đêm cuối tháng 12/1972 ở Hà Nội được gọi là chiến thắng ...</a:t>
            </a:r>
          </a:p>
        </p:txBody>
      </p:sp>
      <p:sp>
        <p:nvSpPr>
          <p:cNvPr id="18448" name="Text Box 16"/>
          <p:cNvSpPr txBox="1">
            <a:spLocks noChangeArrowheads="1"/>
          </p:cNvSpPr>
          <p:nvPr/>
        </p:nvSpPr>
        <p:spPr bwMode="auto">
          <a:xfrm>
            <a:off x="762000" y="1706563"/>
            <a:ext cx="1524000" cy="579437"/>
          </a:xfrm>
          <a:prstGeom prst="rect">
            <a:avLst/>
          </a:prstGeom>
          <a:noFill/>
          <a:ln w="9525">
            <a:noFill/>
            <a:miter lim="800000"/>
            <a:headEnd/>
            <a:tailEnd/>
          </a:ln>
        </p:spPr>
        <p:txBody>
          <a:bodyPr>
            <a:spAutoFit/>
          </a:bodyPr>
          <a:lstStyle/>
          <a:p>
            <a:pPr>
              <a:spcBef>
                <a:spcPct val="50000"/>
              </a:spcBef>
            </a:pPr>
            <a:r>
              <a:rPr lang="en-US" b="1">
                <a:solidFill>
                  <a:srgbClr val="FF0000"/>
                </a:solidFill>
                <a:effectLst/>
                <a:latin typeface="Arial" pitchFamily="34" charset="0"/>
              </a:rPr>
              <a:t>Hà Nội</a:t>
            </a:r>
          </a:p>
        </p:txBody>
      </p:sp>
      <p:sp>
        <p:nvSpPr>
          <p:cNvPr id="18449" name="Text Box 17"/>
          <p:cNvSpPr txBox="1">
            <a:spLocks noChangeArrowheads="1"/>
          </p:cNvSpPr>
          <p:nvPr/>
        </p:nvSpPr>
        <p:spPr bwMode="auto">
          <a:xfrm>
            <a:off x="1828800" y="2468563"/>
            <a:ext cx="2514600" cy="579437"/>
          </a:xfrm>
          <a:prstGeom prst="rect">
            <a:avLst/>
          </a:prstGeom>
          <a:noFill/>
          <a:ln w="9525">
            <a:noFill/>
            <a:miter lim="800000"/>
            <a:headEnd/>
            <a:tailEnd/>
          </a:ln>
        </p:spPr>
        <p:txBody>
          <a:bodyPr>
            <a:spAutoFit/>
          </a:bodyPr>
          <a:lstStyle/>
          <a:p>
            <a:pPr>
              <a:spcBef>
                <a:spcPct val="50000"/>
              </a:spcBef>
            </a:pPr>
            <a:r>
              <a:rPr lang="en-US" b="1">
                <a:solidFill>
                  <a:srgbClr val="3333FF"/>
                </a:solidFill>
                <a:effectLst/>
                <a:latin typeface="Arial" pitchFamily="34" charset="0"/>
              </a:rPr>
              <a:t>18-12-1972</a:t>
            </a:r>
          </a:p>
        </p:txBody>
      </p:sp>
      <p:sp>
        <p:nvSpPr>
          <p:cNvPr id="18450" name="Text Box 18"/>
          <p:cNvSpPr txBox="1">
            <a:spLocks noChangeArrowheads="1"/>
          </p:cNvSpPr>
          <p:nvPr/>
        </p:nvSpPr>
        <p:spPr bwMode="auto">
          <a:xfrm>
            <a:off x="3124200" y="4449763"/>
            <a:ext cx="2438400" cy="579437"/>
          </a:xfrm>
          <a:prstGeom prst="rect">
            <a:avLst/>
          </a:prstGeom>
          <a:noFill/>
          <a:ln w="9525">
            <a:noFill/>
            <a:miter lim="800000"/>
            <a:headEnd/>
            <a:tailEnd/>
          </a:ln>
        </p:spPr>
        <p:txBody>
          <a:bodyPr>
            <a:spAutoFit/>
          </a:bodyPr>
          <a:lstStyle/>
          <a:p>
            <a:pPr>
              <a:spcBef>
                <a:spcPct val="50000"/>
              </a:spcBef>
            </a:pPr>
            <a:r>
              <a:rPr lang="en-US" b="1">
                <a:solidFill>
                  <a:srgbClr val="3333FF"/>
                </a:solidFill>
                <a:effectLst/>
                <a:latin typeface="Arial" pitchFamily="34" charset="0"/>
              </a:rPr>
              <a:t>30-12-1972</a:t>
            </a:r>
          </a:p>
        </p:txBody>
      </p:sp>
      <p:sp>
        <p:nvSpPr>
          <p:cNvPr id="18451" name="Text Box 19"/>
          <p:cNvSpPr txBox="1">
            <a:spLocks noChangeArrowheads="1"/>
          </p:cNvSpPr>
          <p:nvPr/>
        </p:nvSpPr>
        <p:spPr bwMode="auto">
          <a:xfrm>
            <a:off x="4724400" y="5729288"/>
            <a:ext cx="4495800" cy="954087"/>
          </a:xfrm>
          <a:prstGeom prst="rect">
            <a:avLst/>
          </a:prstGeom>
          <a:noFill/>
          <a:ln w="9525">
            <a:noFill/>
            <a:miter lim="800000"/>
            <a:headEnd/>
            <a:tailEnd/>
          </a:ln>
        </p:spPr>
        <p:txBody>
          <a:bodyPr>
            <a:spAutoFit/>
          </a:bodyPr>
          <a:lstStyle/>
          <a:p>
            <a:pPr>
              <a:spcBef>
                <a:spcPct val="50000"/>
              </a:spcBef>
            </a:pPr>
            <a:r>
              <a:rPr lang="en-US" sz="2800" b="1">
                <a:solidFill>
                  <a:srgbClr val="FF0000"/>
                </a:solidFill>
                <a:effectLst/>
                <a:latin typeface="Arial" pitchFamily="34" charset="0"/>
              </a:rPr>
              <a:t>“Điện Biên Phủ trên không”</a:t>
            </a:r>
          </a:p>
        </p:txBody>
      </p:sp>
      <p:graphicFrame>
        <p:nvGraphicFramePr>
          <p:cNvPr id="2050" name="Object 1024"/>
          <p:cNvGraphicFramePr>
            <a:graphicFrameLocks noChangeAspect="1"/>
          </p:cNvGraphicFramePr>
          <p:nvPr/>
        </p:nvGraphicFramePr>
        <p:xfrm>
          <a:off x="7721600" y="3048000"/>
          <a:ext cx="1193800" cy="2286000"/>
        </p:xfrm>
        <a:graphic>
          <a:graphicData uri="http://schemas.openxmlformats.org/presentationml/2006/ole">
            <mc:AlternateContent xmlns:mc="http://schemas.openxmlformats.org/markup-compatibility/2006">
              <mc:Choice xmlns:v="urn:schemas-microsoft-com:vml" Requires="v">
                <p:oleObj spid="_x0000_s2052" name="Clip" r:id="rId6" imgW="1060704" imgH="1335024" progId="MS_ClipArt_Gallery.2">
                  <p:embed/>
                </p:oleObj>
              </mc:Choice>
              <mc:Fallback>
                <p:oleObj name="Clip" r:id="rId6" imgW="1060704" imgH="1335024" progId="MS_ClipArt_Gallery.2">
                  <p:embed/>
                  <p:pic>
                    <p:nvPicPr>
                      <p:cNvPr id="0" name="Object 10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1600" y="3048000"/>
                        <a:ext cx="11938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843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843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8438"/>
                                        </p:tgtEl>
                                        <p:attrNameLst>
                                          <p:attrName>style.visibility</p:attrName>
                                        </p:attrNameLst>
                                      </p:cBhvr>
                                      <p:to>
                                        <p:strVal val="visible"/>
                                      </p:to>
                                    </p:set>
                                    <p:animEffect transition="in" filter="blinds(horizontal)">
                                      <p:cBhvr>
                                        <p:cTn id="14" dur="500"/>
                                        <p:tgtEl>
                                          <p:spTgt spid="184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8448"/>
                                        </p:tgtEl>
                                        <p:attrNameLst>
                                          <p:attrName>style.visibility</p:attrName>
                                        </p:attrNameLst>
                                      </p:cBhvr>
                                      <p:to>
                                        <p:strVal val="visible"/>
                                      </p:to>
                                    </p:set>
                                    <p:animEffect transition="in" filter="box(in)">
                                      <p:cBhvr>
                                        <p:cTn id="19" dur="500"/>
                                        <p:tgtEl>
                                          <p:spTgt spid="18448"/>
                                        </p:tgtEl>
                                      </p:cBhvr>
                                    </p:animEffect>
                                  </p:childTnLst>
                                  <p:subTnLst>
                                    <p:audio>
                                      <p:cMediaNode>
                                        <p:cTn display="0" masterRel="sameClick">
                                          <p:stCondLst>
                                            <p:cond evt="begin" delay="0">
                                              <p:tn val="17"/>
                                            </p:cond>
                                          </p:stCondLst>
                                          <p:endCondLst>
                                            <p:cond evt="onStopAudio" delay="0">
                                              <p:tgtEl>
                                                <p:sldTgt/>
                                              </p:tgtEl>
                                            </p:cond>
                                          </p:endCondLst>
                                        </p:cTn>
                                        <p:tgtEl>
                                          <p:sndTgt r:embed="rId3" name="clap.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439"/>
                                        </p:tgtEl>
                                        <p:attrNameLst>
                                          <p:attrName>style.visibility</p:attrName>
                                        </p:attrNameLst>
                                      </p:cBhvr>
                                      <p:to>
                                        <p:strVal val="visible"/>
                                      </p:to>
                                    </p:set>
                                    <p:animEffect transition="in" filter="blinds(horizontal)">
                                      <p:cBhvr>
                                        <p:cTn id="24" dur="500"/>
                                        <p:tgtEl>
                                          <p:spTgt spid="1843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8449"/>
                                        </p:tgtEl>
                                        <p:attrNameLst>
                                          <p:attrName>style.visibility</p:attrName>
                                        </p:attrNameLst>
                                      </p:cBhvr>
                                      <p:to>
                                        <p:strVal val="visible"/>
                                      </p:to>
                                    </p:set>
                                    <p:animEffect transition="in" filter="box(in)">
                                      <p:cBhvr>
                                        <p:cTn id="29" dur="500"/>
                                        <p:tgtEl>
                                          <p:spTgt spid="18449"/>
                                        </p:tgtEl>
                                      </p:cBhvr>
                                    </p:animEffect>
                                  </p:childTnLst>
                                  <p:subTnLst>
                                    <p:audio>
                                      <p:cMediaNode>
                                        <p:cTn display="0" masterRel="sameClick">
                                          <p:stCondLst>
                                            <p:cond evt="begin" delay="0">
                                              <p:tn val="27"/>
                                            </p:cond>
                                          </p:stCondLst>
                                          <p:endCondLst>
                                            <p:cond evt="onStopAudio" delay="0">
                                              <p:tgtEl>
                                                <p:sldTgt/>
                                              </p:tgtEl>
                                            </p:cond>
                                          </p:endCondLst>
                                        </p:cTn>
                                        <p:tgtEl>
                                          <p:sndTgt r:embed="rId3" name="clap.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8440"/>
                                        </p:tgtEl>
                                        <p:attrNameLst>
                                          <p:attrName>style.visibility</p:attrName>
                                        </p:attrNameLst>
                                      </p:cBhvr>
                                      <p:to>
                                        <p:strVal val="visible"/>
                                      </p:to>
                                    </p:set>
                                    <p:animEffect transition="in" filter="blinds(horizontal)">
                                      <p:cBhvr>
                                        <p:cTn id="34" dur="500"/>
                                        <p:tgtEl>
                                          <p:spTgt spid="1844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8450"/>
                                        </p:tgtEl>
                                        <p:attrNameLst>
                                          <p:attrName>style.visibility</p:attrName>
                                        </p:attrNameLst>
                                      </p:cBhvr>
                                      <p:to>
                                        <p:strVal val="visible"/>
                                      </p:to>
                                    </p:set>
                                    <p:animEffect transition="in" filter="box(in)">
                                      <p:cBhvr>
                                        <p:cTn id="39" dur="500"/>
                                        <p:tgtEl>
                                          <p:spTgt spid="18450"/>
                                        </p:tgtEl>
                                      </p:cBhvr>
                                    </p:animEffect>
                                  </p:childTnLst>
                                  <p:subTnLst>
                                    <p:audio>
                                      <p:cMediaNode>
                                        <p:cTn display="0" masterRel="sameClick">
                                          <p:stCondLst>
                                            <p:cond evt="begin" delay="0">
                                              <p:tn val="37"/>
                                            </p:cond>
                                          </p:stCondLst>
                                          <p:endCondLst>
                                            <p:cond evt="onStopAudio" delay="0">
                                              <p:tgtEl>
                                                <p:sldTgt/>
                                              </p:tgtEl>
                                            </p:cond>
                                          </p:endCondLst>
                                        </p:cTn>
                                        <p:tgtEl>
                                          <p:sndTgt r:embed="rId3" name="clap.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8441"/>
                                        </p:tgtEl>
                                        <p:attrNameLst>
                                          <p:attrName>style.visibility</p:attrName>
                                        </p:attrNameLst>
                                      </p:cBhvr>
                                      <p:to>
                                        <p:strVal val="visible"/>
                                      </p:to>
                                    </p:set>
                                    <p:animEffect transition="in" filter="blinds(horizontal)">
                                      <p:cBhvr>
                                        <p:cTn id="44" dur="500"/>
                                        <p:tgtEl>
                                          <p:spTgt spid="1844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8451"/>
                                        </p:tgtEl>
                                        <p:attrNameLst>
                                          <p:attrName>style.visibility</p:attrName>
                                        </p:attrNameLst>
                                      </p:cBhvr>
                                      <p:to>
                                        <p:strVal val="visible"/>
                                      </p:to>
                                    </p:set>
                                    <p:animEffect transition="in" filter="box(in)">
                                      <p:cBhvr>
                                        <p:cTn id="49" dur="500"/>
                                        <p:tgtEl>
                                          <p:spTgt spid="18451"/>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utoUpdateAnimBg="0"/>
      <p:bldP spid="18439" grpId="0" autoUpdateAnimBg="0"/>
      <p:bldP spid="18440" grpId="0" autoUpdateAnimBg="0"/>
      <p:bldP spid="18441" grpId="0" autoUpdateAnimBg="0"/>
      <p:bldP spid="18448" grpId="0" autoUpdateAnimBg="0"/>
      <p:bldP spid="18449" grpId="0" autoUpdateAnimBg="0"/>
      <p:bldP spid="18450" grpId="0" autoUpdateAnimBg="0"/>
      <p:bldP spid="18451"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0" name="Rectangle 4"/>
          <p:cNvSpPr>
            <a:spLocks noGrp="1" noChangeArrowheads="1"/>
          </p:cNvSpPr>
          <p:nvPr>
            <p:ph type="body" sz="half" idx="2"/>
          </p:nvPr>
        </p:nvSpPr>
        <p:spPr>
          <a:xfrm>
            <a:off x="457200" y="5867400"/>
            <a:ext cx="8229600" cy="609600"/>
          </a:xfrm>
        </p:spPr>
        <p:txBody>
          <a:bodyPr/>
          <a:lstStyle/>
          <a:p>
            <a:pPr eaLnBrk="1" hangingPunct="1">
              <a:defRPr/>
            </a:pPr>
            <a:r>
              <a:rPr lang="en-US" sz="2800" b="1" smtClean="0">
                <a:solidFill>
                  <a:schemeClr val="tx2"/>
                </a:solidFill>
                <a:effectLst>
                  <a:outerShdw blurRad="38100" dist="38100" dir="2700000" algn="tl">
                    <a:srgbClr val="000000"/>
                  </a:outerShdw>
                </a:effectLst>
                <a:latin typeface="Arial"/>
              </a:rPr>
              <a:t>  </a:t>
            </a:r>
            <a:r>
              <a:rPr lang="en-US" sz="2800" b="1" smtClean="0">
                <a:solidFill>
                  <a:schemeClr val="hlink"/>
                </a:solidFill>
                <a:effectLst>
                  <a:outerShdw blurRad="38100" dist="38100" dir="2700000" algn="tl">
                    <a:srgbClr val="000000"/>
                  </a:outerShdw>
                </a:effectLst>
                <a:latin typeface="Arial"/>
              </a:rPr>
              <a:t>Bảo tàng Chiến thắng máy bay B52 tại Hà Nội</a:t>
            </a:r>
          </a:p>
        </p:txBody>
      </p:sp>
      <p:pic>
        <p:nvPicPr>
          <p:cNvPr id="75782" name="Picture 6" descr="C:\Documents and Settings\Me\My Documents\My Pictures\BaotangCTB52.jpg"/>
          <p:cNvPicPr>
            <a:picLocks noChangeAspect="1" noChangeArrowheads="1"/>
          </p:cNvPicPr>
          <p:nvPr/>
        </p:nvPicPr>
        <p:blipFill>
          <a:blip r:embed="rId2"/>
          <a:srcRect/>
          <a:stretch>
            <a:fillRect/>
          </a:stretch>
        </p:blipFill>
        <p:spPr bwMode="auto">
          <a:xfrm>
            <a:off x="609600" y="609600"/>
            <a:ext cx="8001000" cy="495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calcmode="lin" valueType="num">
                                      <p:cBhvr additive="base">
                                        <p:cTn id="7" dur="500" fill="hold"/>
                                        <p:tgtEl>
                                          <p:spTgt spid="7578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8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75782"/>
                                        </p:tgtEl>
                                        <p:attrNameLst>
                                          <p:attrName>style.visibility</p:attrName>
                                        </p:attrNameLst>
                                      </p:cBhvr>
                                      <p:to>
                                        <p:strVal val="visible"/>
                                      </p:to>
                                    </p:set>
                                    <p:anim calcmode="lin" valueType="num">
                                      <p:cBhvr additive="base">
                                        <p:cTn id="12" dur="500" fill="hold"/>
                                        <p:tgtEl>
                                          <p:spTgt spid="75782"/>
                                        </p:tgtEl>
                                        <p:attrNameLst>
                                          <p:attrName>ppt_x</p:attrName>
                                        </p:attrNameLst>
                                      </p:cBhvr>
                                      <p:tavLst>
                                        <p:tav tm="0">
                                          <p:val>
                                            <p:strVal val="#ppt_x"/>
                                          </p:val>
                                        </p:tav>
                                        <p:tav tm="100000">
                                          <p:val>
                                            <p:strVal val="#ppt_x"/>
                                          </p:val>
                                        </p:tav>
                                      </p:tavLst>
                                    </p:anim>
                                    <p:anim calcmode="lin" valueType="num">
                                      <p:cBhvr additive="base">
                                        <p:cTn id="13" dur="500" fill="hold"/>
                                        <p:tgtEl>
                                          <p:spTgt spid="757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5943600"/>
            <a:ext cx="8077200" cy="457200"/>
          </a:xfrm>
        </p:spPr>
        <p:txBody>
          <a:bodyPr/>
          <a:lstStyle/>
          <a:p>
            <a:pPr eaLnBrk="1" hangingPunct="1">
              <a:defRPr/>
            </a:pPr>
            <a:r>
              <a:rPr lang="en-US" sz="2000" i="1" smtClean="0">
                <a:solidFill>
                  <a:srgbClr val="000000"/>
                </a:solidFill>
                <a:effectLst>
                  <a:outerShdw blurRad="38100" dist="38100" dir="2700000" algn="tl">
                    <a:srgbClr val="FFFFFF"/>
                  </a:outerShdw>
                </a:effectLst>
                <a:latin typeface="Arial"/>
                <a:ea typeface="Arial Unicode MS" pitchFamily="34" charset="-128"/>
                <a:cs typeface="Arial Unicode MS" pitchFamily="34" charset="-128"/>
              </a:rPr>
              <a:t>Đài tưởng niệm nạn nhân đã hy sinh trong 12 ngày đêm bão lửa tại phố Khâm Thiên, Hà Nội.</a:t>
            </a:r>
            <a:endParaRPr lang="en-US" sz="2400" smtClean="0">
              <a:latin typeface="Arial"/>
              <a:ea typeface="Arial Unicode MS" pitchFamily="34" charset="-128"/>
              <a:cs typeface="Arial Unicode MS" pitchFamily="34" charset="-128"/>
            </a:endParaRPr>
          </a:p>
        </p:txBody>
      </p:sp>
      <p:pic>
        <p:nvPicPr>
          <p:cNvPr id="76806" name="Picture 6" descr="C:\Documents and Settings\Me\My Documents\My Pictures\dienbienphu%20trenkhong%20(15).jpg"/>
          <p:cNvPicPr>
            <a:picLocks noChangeAspect="1" noChangeArrowheads="1"/>
          </p:cNvPicPr>
          <p:nvPr/>
        </p:nvPicPr>
        <p:blipFill>
          <a:blip r:embed="rId2"/>
          <a:srcRect/>
          <a:stretch>
            <a:fillRect/>
          </a:stretch>
        </p:blipFill>
        <p:spPr bwMode="auto">
          <a:xfrm>
            <a:off x="381000" y="457200"/>
            <a:ext cx="8077200" cy="5257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additive="base">
                                        <p:cTn id="7" dur="500" fill="hold"/>
                                        <p:tgtEl>
                                          <p:spTgt spid="76802"/>
                                        </p:tgtEl>
                                        <p:attrNameLst>
                                          <p:attrName>ppt_x</p:attrName>
                                        </p:attrNameLst>
                                      </p:cBhvr>
                                      <p:tavLst>
                                        <p:tav tm="0">
                                          <p:val>
                                            <p:strVal val="0-#ppt_w/2"/>
                                          </p:val>
                                        </p:tav>
                                        <p:tav tm="100000">
                                          <p:val>
                                            <p:strVal val="#ppt_x"/>
                                          </p:val>
                                        </p:tav>
                                      </p:tavLst>
                                    </p:anim>
                                    <p:anim calcmode="lin" valueType="num">
                                      <p:cBhvr additive="base">
                                        <p:cTn id="8" dur="500" fill="hold"/>
                                        <p:tgtEl>
                                          <p:spTgt spid="768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76806"/>
                                        </p:tgtEl>
                                        <p:attrNameLst>
                                          <p:attrName>style.visibility</p:attrName>
                                        </p:attrNameLst>
                                      </p:cBhvr>
                                      <p:to>
                                        <p:strVal val="visible"/>
                                      </p:to>
                                    </p:set>
                                    <p:anim calcmode="lin" valueType="num">
                                      <p:cBhvr additive="base">
                                        <p:cTn id="12" dur="500" fill="hold"/>
                                        <p:tgtEl>
                                          <p:spTgt spid="76806"/>
                                        </p:tgtEl>
                                        <p:attrNameLst>
                                          <p:attrName>ppt_x</p:attrName>
                                        </p:attrNameLst>
                                      </p:cBhvr>
                                      <p:tavLst>
                                        <p:tav tm="0">
                                          <p:val>
                                            <p:strVal val="#ppt_x"/>
                                          </p:val>
                                        </p:tav>
                                        <p:tav tm="100000">
                                          <p:val>
                                            <p:strVal val="#ppt_x"/>
                                          </p:val>
                                        </p:tav>
                                      </p:tavLst>
                                    </p:anim>
                                    <p:anim calcmode="lin" valueType="num">
                                      <p:cBhvr additive="base">
                                        <p:cTn id="13" dur="500" fill="hold"/>
                                        <p:tgtEl>
                                          <p:spTgt spid="76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5867400"/>
            <a:ext cx="8229600" cy="762000"/>
          </a:xfrm>
        </p:spPr>
        <p:txBody>
          <a:bodyPr/>
          <a:lstStyle/>
          <a:p>
            <a:pPr eaLnBrk="1" hangingPunct="1">
              <a:defRPr/>
            </a:pPr>
            <a:r>
              <a:rPr lang="en-US" sz="2800" i="1" smtClean="0">
                <a:solidFill>
                  <a:srgbClr val="3333FF"/>
                </a:solidFill>
                <a:latin typeface="Arial"/>
                <a:cs typeface="Times New Roman" charset="0"/>
              </a:rPr>
              <a:t>Những tuổi thơ không phải giật mình vì bom đạn</a:t>
            </a:r>
            <a:r>
              <a:rPr lang="en-US" sz="3600" smtClean="0">
                <a:solidFill>
                  <a:schemeClr val="hlink"/>
                </a:solidFill>
                <a:latin typeface="Arial"/>
              </a:rPr>
              <a:t> </a:t>
            </a:r>
          </a:p>
        </p:txBody>
      </p:sp>
      <p:pic>
        <p:nvPicPr>
          <p:cNvPr id="35845" name="Picture 5" descr="C:\Documents and Settings\Me\My Documents\My Pictures\dienbienphu%20trenkhong%20(14).jpg"/>
          <p:cNvPicPr>
            <a:picLocks noChangeAspect="1" noChangeArrowheads="1"/>
          </p:cNvPicPr>
          <p:nvPr/>
        </p:nvPicPr>
        <p:blipFill>
          <a:blip r:embed="rId2"/>
          <a:srcRect/>
          <a:stretch>
            <a:fillRect/>
          </a:stretch>
        </p:blipFill>
        <p:spPr bwMode="auto">
          <a:xfrm>
            <a:off x="457200" y="304800"/>
            <a:ext cx="8153400" cy="5486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5845"/>
                                        </p:tgtEl>
                                        <p:attrNameLst>
                                          <p:attrName>style.visibility</p:attrName>
                                        </p:attrNameLst>
                                      </p:cBhvr>
                                      <p:to>
                                        <p:strVal val="visible"/>
                                      </p:to>
                                    </p:set>
                                    <p:anim calcmode="lin" valueType="num">
                                      <p:cBhvr additive="base">
                                        <p:cTn id="12" dur="500" fill="hold"/>
                                        <p:tgtEl>
                                          <p:spTgt spid="35845"/>
                                        </p:tgtEl>
                                        <p:attrNameLst>
                                          <p:attrName>ppt_x</p:attrName>
                                        </p:attrNameLst>
                                      </p:cBhvr>
                                      <p:tavLst>
                                        <p:tav tm="0">
                                          <p:val>
                                            <p:strVal val="1+#ppt_w/2"/>
                                          </p:val>
                                        </p:tav>
                                        <p:tav tm="100000">
                                          <p:val>
                                            <p:strVal val="#ppt_x"/>
                                          </p:val>
                                        </p:tav>
                                      </p:tavLst>
                                    </p:anim>
                                    <p:anim calcmode="lin" valueType="num">
                                      <p:cBhvr additive="base">
                                        <p:cTn id="13" dur="500" fill="hold"/>
                                        <p:tgtEl>
                                          <p:spTgt spid="358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77813"/>
            <a:ext cx="8229600" cy="865187"/>
          </a:xfrm>
        </p:spPr>
        <p:txBody>
          <a:bodyPr/>
          <a:lstStyle/>
          <a:p>
            <a:pPr eaLnBrk="1" hangingPunct="1">
              <a:defRPr/>
            </a:pPr>
            <a:r>
              <a:rPr lang="en-US" sz="3200" smtClean="0">
                <a:solidFill>
                  <a:srgbClr val="3333FF"/>
                </a:solidFill>
                <a:latin typeface="Arial"/>
              </a:rPr>
              <a:t>Một cuộc sống yên bình</a:t>
            </a:r>
          </a:p>
        </p:txBody>
      </p:sp>
      <p:pic>
        <p:nvPicPr>
          <p:cNvPr id="126979" name="Picture 3" descr="C:\Documents and Settings\Me\My Documents\My Pictures\dienbienphu%20trenkhong%20(7).jpg"/>
          <p:cNvPicPr>
            <a:picLocks noChangeAspect="1" noChangeArrowheads="1"/>
          </p:cNvPicPr>
          <p:nvPr/>
        </p:nvPicPr>
        <p:blipFill>
          <a:blip r:embed="rId2"/>
          <a:srcRect/>
          <a:stretch>
            <a:fillRect/>
          </a:stretch>
        </p:blipFill>
        <p:spPr bwMode="auto">
          <a:xfrm>
            <a:off x="457200" y="1219200"/>
            <a:ext cx="8305800" cy="5105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 calcmode="lin" valueType="num">
                                      <p:cBhvr additive="base">
                                        <p:cTn id="7" dur="500" fill="hold"/>
                                        <p:tgtEl>
                                          <p:spTgt spid="126978"/>
                                        </p:tgtEl>
                                        <p:attrNameLst>
                                          <p:attrName>ppt_x</p:attrName>
                                        </p:attrNameLst>
                                      </p:cBhvr>
                                      <p:tavLst>
                                        <p:tav tm="0">
                                          <p:val>
                                            <p:strVal val="#ppt_x"/>
                                          </p:val>
                                        </p:tav>
                                        <p:tav tm="100000">
                                          <p:val>
                                            <p:strVal val="#ppt_x"/>
                                          </p:val>
                                        </p:tav>
                                      </p:tavLst>
                                    </p:anim>
                                    <p:anim calcmode="lin" valueType="num">
                                      <p:cBhvr additive="base">
                                        <p:cTn id="8" dur="500" fill="hold"/>
                                        <p:tgtEl>
                                          <p:spTgt spid="12697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26979"/>
                                        </p:tgtEl>
                                        <p:attrNameLst>
                                          <p:attrName>style.visibility</p:attrName>
                                        </p:attrNameLst>
                                      </p:cBhvr>
                                      <p:to>
                                        <p:strVal val="visible"/>
                                      </p:to>
                                    </p:set>
                                    <p:anim calcmode="lin" valueType="num">
                                      <p:cBhvr additive="base">
                                        <p:cTn id="12" dur="500" fill="hold"/>
                                        <p:tgtEl>
                                          <p:spTgt spid="126979"/>
                                        </p:tgtEl>
                                        <p:attrNameLst>
                                          <p:attrName>ppt_x</p:attrName>
                                        </p:attrNameLst>
                                      </p:cBhvr>
                                      <p:tavLst>
                                        <p:tav tm="0">
                                          <p:val>
                                            <p:strVal val="0-#ppt_w/2"/>
                                          </p:val>
                                        </p:tav>
                                        <p:tav tm="100000">
                                          <p:val>
                                            <p:strVal val="#ppt_x"/>
                                          </p:val>
                                        </p:tav>
                                      </p:tavLst>
                                    </p:anim>
                                    <p:anim calcmode="lin" valueType="num">
                                      <p:cBhvr additive="base">
                                        <p:cTn id="13" dur="500" fill="hold"/>
                                        <p:tgtEl>
                                          <p:spTgt spid="1269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457200" y="1600200"/>
            <a:ext cx="8229600" cy="1676400"/>
          </a:xfrm>
        </p:spPr>
        <p:txBody>
          <a:bodyPr/>
          <a:lstStyle/>
          <a:p>
            <a:pPr algn="ctr" eaLnBrk="1" hangingPunct="1">
              <a:lnSpc>
                <a:spcPct val="90000"/>
              </a:lnSpc>
              <a:buFont typeface="Wingdings" pitchFamily="2" charset="2"/>
              <a:buNone/>
              <a:defRPr/>
            </a:pPr>
            <a:r>
              <a:rPr lang="en-US" sz="2800" smtClean="0">
                <a:solidFill>
                  <a:srgbClr val="9933FF"/>
                </a:solidFill>
                <a:effectLst>
                  <a:outerShdw blurRad="38100" dist="38100" dir="2700000" algn="tl">
                    <a:srgbClr val="000000"/>
                  </a:outerShdw>
                </a:effectLst>
                <a:latin typeface="Arial"/>
              </a:rPr>
              <a:t>  </a:t>
            </a:r>
            <a:r>
              <a:rPr lang="en-US" sz="2800" b="1" smtClean="0">
                <a:solidFill>
                  <a:srgbClr val="9933FF"/>
                </a:solidFill>
                <a:effectLst>
                  <a:outerShdw blurRad="38100" dist="38100" dir="2700000" algn="tl">
                    <a:srgbClr val="000000"/>
                  </a:outerShdw>
                </a:effectLst>
                <a:latin typeface="Arial"/>
              </a:rPr>
              <a:t>Hãy cùng nghe một đoạn bài hát</a:t>
            </a:r>
            <a:br>
              <a:rPr lang="en-US" sz="2800" b="1" smtClean="0">
                <a:solidFill>
                  <a:srgbClr val="9933FF"/>
                </a:solidFill>
                <a:effectLst>
                  <a:outerShdw blurRad="38100" dist="38100" dir="2700000" algn="tl">
                    <a:srgbClr val="000000"/>
                  </a:outerShdw>
                </a:effectLst>
                <a:latin typeface="Arial"/>
              </a:rPr>
            </a:br>
            <a:r>
              <a:rPr lang="en-US" sz="2800" b="1" smtClean="0">
                <a:solidFill>
                  <a:srgbClr val="9933FF"/>
                </a:solidFill>
                <a:effectLst>
                  <a:outerShdw blurRad="38100" dist="38100" dir="2700000" algn="tl">
                    <a:srgbClr val="000000"/>
                  </a:outerShdw>
                </a:effectLst>
                <a:latin typeface="Arial"/>
              </a:rPr>
              <a:t>“</a:t>
            </a:r>
            <a:r>
              <a:rPr lang="en-US" sz="2800" b="1" smtClean="0">
                <a:solidFill>
                  <a:schemeClr val="hlink"/>
                </a:solidFill>
                <a:effectLst>
                  <a:outerShdw blurRad="38100" dist="38100" dir="2700000" algn="tl">
                    <a:srgbClr val="000000"/>
                  </a:outerShdw>
                </a:effectLst>
                <a:latin typeface="Arial"/>
              </a:rPr>
              <a:t>Hà Nội - niềm tin và hy vọng”</a:t>
            </a:r>
            <a:br>
              <a:rPr lang="en-US" sz="2800" b="1" smtClean="0">
                <a:solidFill>
                  <a:schemeClr val="hlink"/>
                </a:solidFill>
                <a:effectLst>
                  <a:outerShdw blurRad="38100" dist="38100" dir="2700000" algn="tl">
                    <a:srgbClr val="000000"/>
                  </a:outerShdw>
                </a:effectLst>
                <a:latin typeface="Arial"/>
              </a:rPr>
            </a:br>
            <a:r>
              <a:rPr lang="en-US" sz="2800" b="1" smtClean="0">
                <a:solidFill>
                  <a:srgbClr val="9933FF"/>
                </a:solidFill>
                <a:effectLst>
                  <a:outerShdw blurRad="38100" dist="38100" dir="2700000" algn="tl">
                    <a:srgbClr val="000000"/>
                  </a:outerShdw>
                </a:effectLst>
                <a:latin typeface="Arial"/>
              </a:rPr>
              <a:t>(Nhạc và lời : Phan Nhân)</a:t>
            </a:r>
            <a:br>
              <a:rPr lang="en-US" sz="2800" b="1" smtClean="0">
                <a:solidFill>
                  <a:srgbClr val="9933FF"/>
                </a:solidFill>
                <a:effectLst>
                  <a:outerShdw blurRad="38100" dist="38100" dir="2700000" algn="tl">
                    <a:srgbClr val="000000"/>
                  </a:outerShdw>
                </a:effectLst>
                <a:latin typeface="Arial"/>
              </a:rPr>
            </a:br>
            <a:r>
              <a:rPr lang="en-US" sz="2800" b="1" smtClean="0">
                <a:solidFill>
                  <a:srgbClr val="9933FF"/>
                </a:solidFill>
                <a:effectLst>
                  <a:outerShdw blurRad="38100" dist="38100" dir="2700000" algn="tl">
                    <a:srgbClr val="000000"/>
                  </a:outerShdw>
                </a:effectLst>
                <a:latin typeface="Arial"/>
              </a:rPr>
              <a:t>Ca sĩ Đăng Dương trình bày</a:t>
            </a:r>
          </a:p>
        </p:txBody>
      </p:sp>
      <p:graphicFrame>
        <p:nvGraphicFramePr>
          <p:cNvPr id="3074" name="Object 5"/>
          <p:cNvGraphicFramePr>
            <a:graphicFrameLocks noChangeAspect="1"/>
          </p:cNvGraphicFramePr>
          <p:nvPr/>
        </p:nvGraphicFramePr>
        <p:xfrm>
          <a:off x="1016000" y="3886200"/>
          <a:ext cx="1879600" cy="2286000"/>
        </p:xfrm>
        <a:graphic>
          <a:graphicData uri="http://schemas.openxmlformats.org/presentationml/2006/ole">
            <mc:AlternateContent xmlns:mc="http://schemas.openxmlformats.org/markup-compatibility/2006">
              <mc:Choice xmlns:v="urn:schemas-microsoft-com:vml" Requires="v">
                <p:oleObj spid="_x0000_s3076" name="Clip" r:id="rId3" imgW="1060704" imgH="1335024" progId="MS_ClipArt_Gallery.2">
                  <p:embed/>
                </p:oleObj>
              </mc:Choice>
              <mc:Fallback>
                <p:oleObj name="Clip" r:id="rId3" imgW="1060704" imgH="1335024"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886200"/>
                        <a:ext cx="18796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checkerboard(across)">
                                      <p:cBhvr>
                                        <p:cTn id="7" dur="500"/>
                                        <p:tgtEl>
                                          <p:spTgt spid="131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advAuto="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mtClean="0">
                <a:latin typeface="Arial"/>
              </a:rPr>
              <a:t>Phần dặn dò :</a:t>
            </a:r>
          </a:p>
        </p:txBody>
      </p:sp>
      <p:sp>
        <p:nvSpPr>
          <p:cNvPr id="69635" name="Rectangle 3"/>
          <p:cNvSpPr>
            <a:spLocks noGrp="1" noChangeArrowheads="1"/>
          </p:cNvSpPr>
          <p:nvPr>
            <p:ph type="body" idx="1"/>
          </p:nvPr>
        </p:nvSpPr>
        <p:spPr>
          <a:xfrm>
            <a:off x="457200" y="1524000"/>
            <a:ext cx="7620000" cy="1295400"/>
          </a:xfrm>
        </p:spPr>
        <p:txBody>
          <a:bodyPr/>
          <a:lstStyle/>
          <a:p>
            <a:pPr eaLnBrk="1" hangingPunct="1">
              <a:buFont typeface="Wingdings" pitchFamily="2" charset="2"/>
              <a:buNone/>
              <a:defRPr/>
            </a:pPr>
            <a:r>
              <a:rPr lang="en-US" smtClean="0">
                <a:latin typeface="Arial"/>
              </a:rPr>
              <a:t>   </a:t>
            </a:r>
            <a:r>
              <a:rPr lang="en-US" b="1" smtClean="0">
                <a:solidFill>
                  <a:srgbClr val="9933FF"/>
                </a:solidFill>
                <a:effectLst>
                  <a:outerShdw blurRad="38100" dist="38100" dir="2700000" algn="tl">
                    <a:srgbClr val="000000"/>
                  </a:outerShdw>
                </a:effectLst>
                <a:latin typeface="Arial"/>
              </a:rPr>
              <a:t>Các em về tìm hiểu kĩ bài đã học và chuẩn bị tốt bài tuần sau</a:t>
            </a:r>
            <a:r>
              <a:rPr lang="en-US" smtClean="0">
                <a:solidFill>
                  <a:srgbClr val="9933FF"/>
                </a:solidFill>
                <a:effectLst>
                  <a:outerShdw blurRad="38100" dist="38100" dir="2700000" algn="tl">
                    <a:srgbClr val="000000"/>
                  </a:outerShdw>
                </a:effectLst>
                <a:latin typeface="Arial"/>
              </a:rPr>
              <a:t> :</a:t>
            </a:r>
            <a:r>
              <a:rPr lang="en-US" smtClean="0">
                <a:latin typeface="Arial"/>
              </a:rPr>
              <a:t> </a:t>
            </a:r>
            <a:endParaRPr lang="en-US" smtClean="0">
              <a:solidFill>
                <a:srgbClr val="FF0000"/>
              </a:solidFill>
              <a:effectLst>
                <a:outerShdw blurRad="38100" dist="38100" dir="2700000" algn="tl">
                  <a:srgbClr val="000000"/>
                </a:outerShdw>
              </a:effectLst>
              <a:latin typeface="Arial"/>
            </a:endParaRPr>
          </a:p>
        </p:txBody>
      </p:sp>
      <p:sp>
        <p:nvSpPr>
          <p:cNvPr id="69636" name="Rectangle 4"/>
          <p:cNvSpPr>
            <a:spLocks noChangeArrowheads="1"/>
          </p:cNvSpPr>
          <p:nvPr/>
        </p:nvSpPr>
        <p:spPr bwMode="auto">
          <a:xfrm>
            <a:off x="1822450" y="2849563"/>
            <a:ext cx="5353050" cy="584200"/>
          </a:xfrm>
          <a:prstGeom prst="rect">
            <a:avLst/>
          </a:prstGeom>
          <a:noFill/>
          <a:ln w="9525">
            <a:noFill/>
            <a:miter lim="800000"/>
            <a:headEnd/>
            <a:tailEnd/>
          </a:ln>
          <a:effectLst/>
        </p:spPr>
        <p:txBody>
          <a:bodyPr wrap="none">
            <a:spAutoFit/>
          </a:bodyPr>
          <a:lstStyle/>
          <a:p>
            <a:pPr>
              <a:defRPr/>
            </a:pPr>
            <a:r>
              <a:rPr lang="en-US" b="1">
                <a:solidFill>
                  <a:srgbClr val="3366FF"/>
                </a:solidFill>
                <a:effectLst>
                  <a:outerShdw blurRad="38100" dist="38100" dir="2700000" algn="tl">
                    <a:srgbClr val="000000"/>
                  </a:outerShdw>
                </a:effectLst>
                <a:latin typeface="Arial"/>
              </a:rPr>
              <a:t>“Lễ kí kết Hiệp định Pa-ri”.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animEffect transition="in" filter="box(out)">
                                      <p:cBhvr>
                                        <p:cTn id="7" dur="500"/>
                                        <p:tgtEl>
                                          <p:spTgt spid="696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9635">
                                            <p:txEl>
                                              <p:pRg st="0" end="0"/>
                                            </p:txEl>
                                          </p:spTgt>
                                        </p:tgtEl>
                                        <p:attrNameLst>
                                          <p:attrName>style.visibility</p:attrName>
                                        </p:attrNameLst>
                                      </p:cBhvr>
                                      <p:to>
                                        <p:strVal val="visible"/>
                                      </p:to>
                                    </p:set>
                                    <p:animEffect transition="in" filter="slide(fromBottom)">
                                      <p:cBhvr>
                                        <p:cTn id="12" dur="500"/>
                                        <p:tgtEl>
                                          <p:spTgt spid="69635">
                                            <p:txEl>
                                              <p:pRg st="0" end="0"/>
                                            </p:txEl>
                                          </p:spTgt>
                                        </p:tgtEl>
                                      </p:cBhvr>
                                    </p:animEffect>
                                  </p:childTnLst>
                                </p:cTn>
                              </p:par>
                            </p:childTnLst>
                          </p:cTn>
                        </p:par>
                        <p:par>
                          <p:cTn id="13" fill="hold" nodeType="afterGroup">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69636"/>
                                        </p:tgtEl>
                                        <p:attrNameLst>
                                          <p:attrName>style.visibility</p:attrName>
                                        </p:attrNameLst>
                                      </p:cBhvr>
                                      <p:to>
                                        <p:strVal val="visible"/>
                                      </p:to>
                                    </p:set>
                                    <p:anim calcmode="lin" valueType="num">
                                      <p:cBhvr additive="base">
                                        <p:cTn id="16" dur="500" fill="hold"/>
                                        <p:tgtEl>
                                          <p:spTgt spid="69636"/>
                                        </p:tgtEl>
                                        <p:attrNameLst>
                                          <p:attrName>ppt_x</p:attrName>
                                        </p:attrNameLst>
                                      </p:cBhvr>
                                      <p:tavLst>
                                        <p:tav tm="0">
                                          <p:val>
                                            <p:strVal val="0-#ppt_w/2"/>
                                          </p:val>
                                        </p:tav>
                                        <p:tav tm="100000">
                                          <p:val>
                                            <p:strVal val="#ppt_x"/>
                                          </p:val>
                                        </p:tav>
                                      </p:tavLst>
                                    </p:anim>
                                    <p:anim calcmode="lin" valueType="num">
                                      <p:cBhvr additive="base">
                                        <p:cTn id="17" dur="500" fill="hold"/>
                                        <p:tgtEl>
                                          <p:spTgt spid="69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build="p" autoUpdateAnimBg="0" advAuto="0"/>
      <p:bldP spid="69635" grpId="0" build="p" autoUpdateAnimBg="0"/>
      <p:bldP spid="6963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990600" y="1828800"/>
            <a:ext cx="7086600" cy="838200"/>
          </a:xfrm>
        </p:spPr>
        <p:txBody>
          <a:bodyPr/>
          <a:lstStyle/>
          <a:p>
            <a:pPr eaLnBrk="1" hangingPunct="1"/>
            <a:r>
              <a:rPr lang="en-US" sz="4800" smtClean="0">
                <a:solidFill>
                  <a:srgbClr val="FF0000"/>
                </a:solidFill>
                <a:effectLst/>
                <a:latin typeface="Arial" pitchFamily="34" charset="0"/>
                <a:cs typeface="Times New Roman" pitchFamily="18" charset="0"/>
              </a:rPr>
              <a:t>CHIẾN THẮNG</a:t>
            </a:r>
          </a:p>
        </p:txBody>
      </p:sp>
      <p:sp>
        <p:nvSpPr>
          <p:cNvPr id="62470" name="Rectangle 6"/>
          <p:cNvSpPr>
            <a:spLocks noChangeArrowheads="1"/>
          </p:cNvSpPr>
          <p:nvPr/>
        </p:nvSpPr>
        <p:spPr bwMode="auto">
          <a:xfrm>
            <a:off x="0" y="2819400"/>
            <a:ext cx="9144000" cy="762000"/>
          </a:xfrm>
          <a:prstGeom prst="rect">
            <a:avLst/>
          </a:prstGeom>
          <a:noFill/>
          <a:ln w="9525">
            <a:noFill/>
            <a:miter lim="800000"/>
            <a:headEnd/>
            <a:tailEnd/>
          </a:ln>
        </p:spPr>
        <p:txBody>
          <a:bodyPr>
            <a:spAutoFit/>
          </a:bodyPr>
          <a:lstStyle/>
          <a:p>
            <a:pPr algn="ctr"/>
            <a:r>
              <a:rPr lang="en-US" sz="4400" b="1">
                <a:solidFill>
                  <a:srgbClr val="FF0000"/>
                </a:solidFill>
                <a:effectLst/>
                <a:latin typeface="Arial" pitchFamily="34" charset="0"/>
                <a:cs typeface="Times New Roman" pitchFamily="18" charset="0"/>
              </a:rPr>
              <a:t>“ĐIỆN BIÊN PHỦ TRÊN KHÔNG”</a:t>
            </a:r>
          </a:p>
        </p:txBody>
      </p:sp>
      <p:sp>
        <p:nvSpPr>
          <p:cNvPr id="62471" name="Rectangle 7"/>
          <p:cNvSpPr>
            <a:spLocks noChangeArrowheads="1"/>
          </p:cNvSpPr>
          <p:nvPr/>
        </p:nvSpPr>
        <p:spPr bwMode="auto">
          <a:xfrm>
            <a:off x="3278188" y="762000"/>
            <a:ext cx="2847975" cy="830263"/>
          </a:xfrm>
          <a:prstGeom prst="rect">
            <a:avLst/>
          </a:prstGeom>
          <a:noFill/>
          <a:ln w="9525">
            <a:noFill/>
            <a:miter lim="800000"/>
            <a:headEnd/>
            <a:tailEnd/>
          </a:ln>
          <a:effectLst/>
        </p:spPr>
        <p:txBody>
          <a:bodyPr wrap="none">
            <a:spAutoFit/>
          </a:bodyPr>
          <a:lstStyle/>
          <a:p>
            <a:pPr>
              <a:defRPr/>
            </a:pPr>
            <a:r>
              <a:rPr lang="en-US" sz="4800" b="1">
                <a:solidFill>
                  <a:srgbClr val="9933FF"/>
                </a:solidFill>
                <a:effectLst>
                  <a:outerShdw blurRad="38100" dist="38100" dir="2700000" algn="tl">
                    <a:srgbClr val="000000"/>
                  </a:outerShdw>
                </a:effectLst>
                <a:latin typeface="Arial"/>
              </a:rPr>
              <a:t>Bài mới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471"/>
                                        </p:tgtEl>
                                        <p:attrNameLst>
                                          <p:attrName>style.visibility</p:attrName>
                                        </p:attrNameLst>
                                      </p:cBhvr>
                                      <p:to>
                                        <p:strVal val="visible"/>
                                      </p:to>
                                    </p:set>
                                    <p:anim calcmode="lin" valueType="num">
                                      <p:cBhvr additive="base">
                                        <p:cTn id="7" dur="500" fill="hold"/>
                                        <p:tgtEl>
                                          <p:spTgt spid="62471"/>
                                        </p:tgtEl>
                                        <p:attrNameLst>
                                          <p:attrName>ppt_x</p:attrName>
                                        </p:attrNameLst>
                                      </p:cBhvr>
                                      <p:tavLst>
                                        <p:tav tm="0">
                                          <p:val>
                                            <p:strVal val="0-#ppt_w/2"/>
                                          </p:val>
                                        </p:tav>
                                        <p:tav tm="100000">
                                          <p:val>
                                            <p:strVal val="#ppt_x"/>
                                          </p:val>
                                        </p:tav>
                                      </p:tavLst>
                                    </p:anim>
                                    <p:anim calcmode="lin" valueType="num">
                                      <p:cBhvr additive="base">
                                        <p:cTn id="8" dur="500" fill="hold"/>
                                        <p:tgtEl>
                                          <p:spTgt spid="624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2466"/>
                                        </p:tgtEl>
                                        <p:attrNameLst>
                                          <p:attrName>style.visibility</p:attrName>
                                        </p:attrNameLst>
                                      </p:cBhvr>
                                      <p:to>
                                        <p:strVal val="visible"/>
                                      </p:to>
                                    </p:set>
                                    <p:anim calcmode="lin" valueType="num">
                                      <p:cBhvr>
                                        <p:cTn id="13" dur="1000" fill="hold"/>
                                        <p:tgtEl>
                                          <p:spTgt spid="62466"/>
                                        </p:tgtEl>
                                        <p:attrNameLst>
                                          <p:attrName>ppt_w</p:attrName>
                                        </p:attrNameLst>
                                      </p:cBhvr>
                                      <p:tavLst>
                                        <p:tav tm="0">
                                          <p:val>
                                            <p:fltVal val="0"/>
                                          </p:val>
                                        </p:tav>
                                        <p:tav tm="100000">
                                          <p:val>
                                            <p:strVal val="#ppt_w"/>
                                          </p:val>
                                        </p:tav>
                                      </p:tavLst>
                                    </p:anim>
                                    <p:anim calcmode="lin" valueType="num">
                                      <p:cBhvr>
                                        <p:cTn id="14" dur="1000" fill="hold"/>
                                        <p:tgtEl>
                                          <p:spTgt spid="62466"/>
                                        </p:tgtEl>
                                        <p:attrNameLst>
                                          <p:attrName>ppt_h</p:attrName>
                                        </p:attrNameLst>
                                      </p:cBhvr>
                                      <p:tavLst>
                                        <p:tav tm="0">
                                          <p:val>
                                            <p:fltVal val="0"/>
                                          </p:val>
                                        </p:tav>
                                        <p:tav tm="100000">
                                          <p:val>
                                            <p:strVal val="#ppt_h"/>
                                          </p:val>
                                        </p:tav>
                                      </p:tavLst>
                                    </p:anim>
                                    <p:anim calcmode="lin" valueType="num">
                                      <p:cBhvr>
                                        <p:cTn id="15" dur="1000" fill="hold"/>
                                        <p:tgtEl>
                                          <p:spTgt spid="6246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2466"/>
                                        </p:tgtEl>
                                        <p:attrNameLst>
                                          <p:attrName>ppt_y</p:attrName>
                                        </p:attrNameLst>
                                      </p:cBhvr>
                                      <p:tavLst>
                                        <p:tav tm="0" fmla="#ppt_y+(sin(-2*pi*(1-$))*-#ppt_x+cos(-2*pi*(1-$))*(1-#ppt_y))*(1-$)">
                                          <p:val>
                                            <p:fltVal val="0"/>
                                          </p:val>
                                        </p:tav>
                                        <p:tav tm="100000">
                                          <p:val>
                                            <p:fltVal val="1"/>
                                          </p:val>
                                        </p:tav>
                                      </p:tavLst>
                                    </p:anim>
                                  </p:childTnLst>
                                </p:cTn>
                              </p:par>
                            </p:childTnLst>
                          </p:cTn>
                        </p:par>
                        <p:par>
                          <p:cTn id="17" fill="hold" nodeType="afterGroup">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62470"/>
                                        </p:tgtEl>
                                        <p:attrNameLst>
                                          <p:attrName>style.visibility</p:attrName>
                                        </p:attrNameLst>
                                      </p:cBhvr>
                                      <p:to>
                                        <p:strVal val="visible"/>
                                      </p:to>
                                    </p:set>
                                    <p:anim calcmode="lin" valueType="num">
                                      <p:cBhvr>
                                        <p:cTn id="20" dur="1000" fill="hold"/>
                                        <p:tgtEl>
                                          <p:spTgt spid="62470"/>
                                        </p:tgtEl>
                                        <p:attrNameLst>
                                          <p:attrName>ppt_w</p:attrName>
                                        </p:attrNameLst>
                                      </p:cBhvr>
                                      <p:tavLst>
                                        <p:tav tm="0">
                                          <p:val>
                                            <p:fltVal val="0"/>
                                          </p:val>
                                        </p:tav>
                                        <p:tav tm="100000">
                                          <p:val>
                                            <p:strVal val="#ppt_w"/>
                                          </p:val>
                                        </p:tav>
                                      </p:tavLst>
                                    </p:anim>
                                    <p:anim calcmode="lin" valueType="num">
                                      <p:cBhvr>
                                        <p:cTn id="21" dur="1000" fill="hold"/>
                                        <p:tgtEl>
                                          <p:spTgt spid="62470"/>
                                        </p:tgtEl>
                                        <p:attrNameLst>
                                          <p:attrName>ppt_h</p:attrName>
                                        </p:attrNameLst>
                                      </p:cBhvr>
                                      <p:tavLst>
                                        <p:tav tm="0">
                                          <p:val>
                                            <p:fltVal val="0"/>
                                          </p:val>
                                        </p:tav>
                                        <p:tav tm="100000">
                                          <p:val>
                                            <p:strVal val="#ppt_h"/>
                                          </p:val>
                                        </p:tav>
                                      </p:tavLst>
                                    </p:anim>
                                    <p:anim calcmode="lin" valueType="num">
                                      <p:cBhvr>
                                        <p:cTn id="22" dur="1000" fill="hold"/>
                                        <p:tgtEl>
                                          <p:spTgt spid="6247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624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70" grpId="0" autoUpdateAnimBg="0"/>
      <p:bldP spid="6247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latin typeface="Arial"/>
              </a:rPr>
              <a:t>Nhiệm vụ bài học :</a:t>
            </a:r>
          </a:p>
        </p:txBody>
      </p:sp>
      <p:sp>
        <p:nvSpPr>
          <p:cNvPr id="50179" name="Rectangle 3"/>
          <p:cNvSpPr>
            <a:spLocks noGrp="1" noChangeArrowheads="1"/>
          </p:cNvSpPr>
          <p:nvPr>
            <p:ph type="body" idx="1"/>
          </p:nvPr>
        </p:nvSpPr>
        <p:spPr>
          <a:xfrm>
            <a:off x="304800" y="1600200"/>
            <a:ext cx="8534400" cy="3505200"/>
          </a:xfrm>
        </p:spPr>
        <p:txBody>
          <a:bodyPr/>
          <a:lstStyle/>
          <a:p>
            <a:pPr algn="just" eaLnBrk="1" hangingPunct="1">
              <a:defRPr/>
            </a:pPr>
            <a:r>
              <a:rPr lang="en-US" b="1" i="1" smtClean="0">
                <a:solidFill>
                  <a:srgbClr val="3366FF"/>
                </a:solidFill>
                <a:effectLst>
                  <a:outerShdw blurRad="38100" dist="38100" dir="2700000" algn="tl">
                    <a:srgbClr val="000000"/>
                  </a:outerShdw>
                </a:effectLst>
                <a:latin typeface="Arial"/>
                <a:cs typeface="Times New Roman" charset="0"/>
              </a:rPr>
              <a:t>Âm mưu của đế quốc Mĩ trong việc dùng máy bay B52 đánh phá Hà Nội .</a:t>
            </a:r>
          </a:p>
          <a:p>
            <a:pPr algn="just" eaLnBrk="1" hangingPunct="1">
              <a:defRPr/>
            </a:pPr>
            <a:r>
              <a:rPr lang="en-US" b="1" i="1" smtClean="0">
                <a:solidFill>
                  <a:srgbClr val="3366FF"/>
                </a:solidFill>
                <a:effectLst>
                  <a:outerShdw blurRad="38100" dist="38100" dir="2700000" algn="tl">
                    <a:srgbClr val="000000"/>
                  </a:outerShdw>
                </a:effectLst>
                <a:latin typeface="Arial"/>
                <a:cs typeface="Times New Roman" charset="0"/>
              </a:rPr>
              <a:t>Diễn biến trận chiến đấu đêm 26 – 12 – 1972 trên bầu trời Hà Nội .</a:t>
            </a:r>
          </a:p>
          <a:p>
            <a:pPr algn="just" eaLnBrk="1" hangingPunct="1">
              <a:defRPr/>
            </a:pPr>
            <a:r>
              <a:rPr lang="en-US" b="1" i="1" smtClean="0">
                <a:solidFill>
                  <a:srgbClr val="3366FF"/>
                </a:solidFill>
                <a:effectLst>
                  <a:outerShdw blurRad="38100" dist="38100" dir="2700000" algn="tl">
                    <a:srgbClr val="000000"/>
                  </a:outerShdw>
                </a:effectLst>
                <a:latin typeface="Arial"/>
                <a:cs typeface="Times New Roman" charset="0"/>
              </a:rPr>
              <a:t>Vì sao gọi chiến thắng 12 ngày đêm cuối 1972 là chiến thắng “Điện Biên Phủ trên không”?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Effect transition="in" filter="wipe(left)">
                                      <p:cBhvr>
                                        <p:cTn id="13" dur="500"/>
                                        <p:tgtEl>
                                          <p:spTgt spid="5017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0179">
                                            <p:txEl>
                                              <p:pRg st="1" end="1"/>
                                            </p:txEl>
                                          </p:spTgt>
                                        </p:tgtEl>
                                        <p:attrNameLst>
                                          <p:attrName>style.visibility</p:attrName>
                                        </p:attrNameLst>
                                      </p:cBhvr>
                                      <p:to>
                                        <p:strVal val="visible"/>
                                      </p:to>
                                    </p:set>
                                    <p:animEffect transition="in" filter="wipe(left)">
                                      <p:cBhvr>
                                        <p:cTn id="18" dur="500"/>
                                        <p:tgtEl>
                                          <p:spTgt spid="5017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0179">
                                            <p:txEl>
                                              <p:pRg st="2" end="2"/>
                                            </p:txEl>
                                          </p:spTgt>
                                        </p:tgtEl>
                                        <p:attrNameLst>
                                          <p:attrName>style.visibility</p:attrName>
                                        </p:attrNameLst>
                                      </p:cBhvr>
                                      <p:to>
                                        <p:strVal val="visible"/>
                                      </p:to>
                                    </p:set>
                                    <p:animEffect transition="in" filter="wipe(left)">
                                      <p:cBhvr>
                                        <p:cTn id="23"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381000"/>
            <a:ext cx="2590800" cy="2895600"/>
          </a:xfrm>
        </p:spPr>
        <p:txBody>
          <a:bodyPr/>
          <a:lstStyle/>
          <a:p>
            <a:pPr eaLnBrk="1" hangingPunct="1">
              <a:defRPr/>
            </a:pPr>
            <a:r>
              <a:rPr lang="vi-VN" sz="2000" smtClean="0">
                <a:solidFill>
                  <a:srgbClr val="0000CC"/>
                </a:solidFill>
                <a:latin typeface="Arial"/>
              </a:rPr>
              <a:t>Hãy tìm và chỉ vị trí của </a:t>
            </a:r>
            <a:r>
              <a:rPr lang="en-US" sz="2000" smtClean="0">
                <a:solidFill>
                  <a:srgbClr val="FF0000"/>
                </a:solidFill>
                <a:latin typeface="Arial"/>
              </a:rPr>
              <a:t>thủ đô</a:t>
            </a:r>
            <a:r>
              <a:rPr lang="vi-VN" sz="2000" smtClean="0">
                <a:solidFill>
                  <a:srgbClr val="FF0000"/>
                </a:solidFill>
                <a:latin typeface="Arial"/>
              </a:rPr>
              <a:t> </a:t>
            </a:r>
            <a:r>
              <a:rPr lang="en-US" sz="2000" smtClean="0">
                <a:solidFill>
                  <a:srgbClr val="FF0000"/>
                </a:solidFill>
                <a:latin typeface="Arial"/>
              </a:rPr>
              <a:t>Hà Nội</a:t>
            </a:r>
            <a:r>
              <a:rPr lang="vi-VN" sz="2000" smtClean="0">
                <a:solidFill>
                  <a:srgbClr val="0000CC"/>
                </a:solidFill>
                <a:latin typeface="Arial"/>
              </a:rPr>
              <a:t> trên bản đồ Việt </a:t>
            </a:r>
            <a:r>
              <a:rPr lang="en-US" sz="2000" smtClean="0">
                <a:solidFill>
                  <a:srgbClr val="0000CC"/>
                </a:solidFill>
                <a:latin typeface="Arial"/>
              </a:rPr>
              <a:t>Nam</a:t>
            </a:r>
            <a:endParaRPr lang="en-US" sz="2000" smtClean="0">
              <a:latin typeface="Arial"/>
            </a:endParaRPr>
          </a:p>
        </p:txBody>
      </p:sp>
      <p:pic>
        <p:nvPicPr>
          <p:cNvPr id="60426" name="Picture 10" descr="C:\Documents and Settings\Me\Desktop\Luoc do nuoc Cong hoa xa hoi chu nghia Viet Nam.jpg"/>
          <p:cNvPicPr>
            <a:picLocks noChangeAspect="1" noChangeArrowheads="1"/>
          </p:cNvPicPr>
          <p:nvPr/>
        </p:nvPicPr>
        <p:blipFill>
          <a:blip r:embed="rId2"/>
          <a:srcRect/>
          <a:stretch>
            <a:fillRect/>
          </a:stretch>
        </p:blipFill>
        <p:spPr bwMode="auto">
          <a:xfrm>
            <a:off x="2743200" y="304800"/>
            <a:ext cx="6248400" cy="6224588"/>
          </a:xfrm>
          <a:prstGeom prst="rect">
            <a:avLst/>
          </a:prstGeom>
          <a:noFill/>
          <a:ln w="9525">
            <a:noFill/>
            <a:miter lim="800000"/>
            <a:headEnd/>
            <a:tailEnd/>
          </a:ln>
        </p:spPr>
      </p:pic>
      <p:pic>
        <p:nvPicPr>
          <p:cNvPr id="60427" name="Picture 11" descr="RBWBUTNW">
            <a:hlinkClick r:id="rId3" action="ppaction://hlinksldjump"/>
          </p:cNvPr>
          <p:cNvPicPr>
            <a:picLocks noChangeAspect="1" noChangeArrowheads="1" noCrop="1"/>
          </p:cNvPicPr>
          <p:nvPr/>
        </p:nvPicPr>
        <p:blipFill>
          <a:blip r:embed="rId4"/>
          <a:srcRect/>
          <a:stretch>
            <a:fillRect/>
          </a:stretch>
        </p:blipFill>
        <p:spPr bwMode="auto">
          <a:xfrm>
            <a:off x="3886200" y="1143000"/>
            <a:ext cx="381000" cy="346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0-#ppt_w/2"/>
                                          </p:val>
                                        </p:tav>
                                        <p:tav tm="100000">
                                          <p:val>
                                            <p:strVal val="#ppt_x"/>
                                          </p:val>
                                        </p:tav>
                                      </p:tavLst>
                                    </p:anim>
                                    <p:anim calcmode="lin" valueType="num">
                                      <p:cBhvr additive="base">
                                        <p:cTn id="8" dur="500" fill="hold"/>
                                        <p:tgtEl>
                                          <p:spTgt spid="604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0426"/>
                                        </p:tgtEl>
                                        <p:attrNameLst>
                                          <p:attrName>style.visibility</p:attrName>
                                        </p:attrNameLst>
                                      </p:cBhvr>
                                      <p:to>
                                        <p:strVal val="visible"/>
                                      </p:to>
                                    </p:set>
                                    <p:anim calcmode="lin" valueType="num">
                                      <p:cBhvr additive="base">
                                        <p:cTn id="13" dur="500" fill="hold"/>
                                        <p:tgtEl>
                                          <p:spTgt spid="60426"/>
                                        </p:tgtEl>
                                        <p:attrNameLst>
                                          <p:attrName>ppt_x</p:attrName>
                                        </p:attrNameLst>
                                      </p:cBhvr>
                                      <p:tavLst>
                                        <p:tav tm="0">
                                          <p:val>
                                            <p:strVal val="0-#ppt_w/2"/>
                                          </p:val>
                                        </p:tav>
                                        <p:tav tm="100000">
                                          <p:val>
                                            <p:strVal val="#ppt_x"/>
                                          </p:val>
                                        </p:tav>
                                      </p:tavLst>
                                    </p:anim>
                                    <p:anim calcmode="lin" valueType="num">
                                      <p:cBhvr additive="base">
                                        <p:cTn id="14" dur="500" fill="hold"/>
                                        <p:tgtEl>
                                          <p:spTgt spid="6042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0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p:txBody>
          <a:bodyPr/>
          <a:lstStyle/>
          <a:p>
            <a:pPr eaLnBrk="1" hangingPunct="1">
              <a:defRPr/>
            </a:pPr>
            <a:r>
              <a:rPr lang="en-US" sz="2800" b="1" i="1" smtClean="0">
                <a:solidFill>
                  <a:srgbClr val="9933FF"/>
                </a:solidFill>
                <a:effectLst>
                  <a:outerShdw blurRad="38100" dist="38100" dir="2700000" algn="tl">
                    <a:srgbClr val="000000"/>
                  </a:outerShdw>
                </a:effectLst>
                <a:latin typeface="Arial"/>
              </a:rPr>
              <a:t>Khoảng 20 giờ ngày 18-12-1972, Mĩ huy động hàng chục tốp máy bay B52 và các loại máy bay khác ồ ạt ném bom Hà Nội, mở đầu </a:t>
            </a:r>
            <a:r>
              <a:rPr lang="en-US" sz="2800" b="1" i="1" smtClean="0">
                <a:solidFill>
                  <a:srgbClr val="FF0000"/>
                </a:solidFill>
                <a:effectLst>
                  <a:outerShdw blurRad="38100" dist="38100" dir="2700000" algn="tl">
                    <a:srgbClr val="000000"/>
                  </a:outerShdw>
                </a:effectLst>
                <a:latin typeface="Arial"/>
              </a:rPr>
              <a:t>12 ngày đêm ném bom hủy diệt…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457200" y="2286000"/>
            <a:ext cx="8229600" cy="1143000"/>
          </a:xfrm>
        </p:spPr>
        <p:txBody>
          <a:bodyPr/>
          <a:lstStyle/>
          <a:p>
            <a:pPr eaLnBrk="1" hangingPunct="1">
              <a:defRPr/>
            </a:pPr>
            <a:r>
              <a:rPr lang="en-US" sz="3200" smtClean="0">
                <a:solidFill>
                  <a:srgbClr val="9933FF"/>
                </a:solidFill>
                <a:latin typeface="Arial"/>
              </a:rPr>
              <a:t>Hãy cùng xem 1 đoạn phim B52 ném bom miền Bắc nước ta</a:t>
            </a:r>
          </a:p>
        </p:txBody>
      </p:sp>
    </p:spTree>
  </p:cSld>
  <p:clrMapOvr>
    <a:masterClrMapping/>
  </p:clrMapOvr>
  <p:transition/>
</p:sld>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nArial" pitchFamily="34"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2046</TotalTime>
  <Words>1393</Words>
  <Application>Microsoft Macintosh PowerPoint</Application>
  <PresentationFormat>On-screen Show (4:3)</PresentationFormat>
  <Paragraphs>107</Paragraphs>
  <Slides>48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.VnArial</vt:lpstr>
      <vt:lpstr>Arial Unicode MS</vt:lpstr>
      <vt:lpstr>Times New Roman</vt:lpstr>
      <vt:lpstr>Wingdings</vt:lpstr>
      <vt:lpstr>Arial</vt:lpstr>
      <vt:lpstr>Maple</vt:lpstr>
      <vt:lpstr>Clip</vt:lpstr>
      <vt:lpstr> </vt:lpstr>
      <vt:lpstr>PowerPoint Presentation</vt:lpstr>
      <vt:lpstr>Ôn bài cũ : SẤM SÉT ĐÊM GIAO THỪA</vt:lpstr>
      <vt:lpstr>PowerPoint Presentation</vt:lpstr>
      <vt:lpstr>CHIẾN THẮNG</vt:lpstr>
      <vt:lpstr>Nhiệm vụ bài học :</vt:lpstr>
      <vt:lpstr>Hãy tìm và chỉ vị trí của thủ đô Hà Nội trên bản đồ Việt Nam</vt:lpstr>
      <vt:lpstr>PowerPoint Presentation</vt:lpstr>
      <vt:lpstr>Hãy cùng xem 1 đoạn phim B52 ném bom miền Bắc nước ta</vt:lpstr>
      <vt:lpstr>Máy bay Mĩ trên bầu trời miền Bắc</vt:lpstr>
      <vt:lpstr>Máy bay Mĩ ném bom miền Bắc</vt:lpstr>
      <vt:lpstr>Pháo đài bay B52 của Mĩ</vt:lpstr>
      <vt:lpstr>Pháo đài bay B 52 của Mĩ</vt:lpstr>
      <vt:lpstr>Máy bay B52 ném bom miền Bắc</vt:lpstr>
      <vt:lpstr>PowerPoint Presentation</vt:lpstr>
      <vt:lpstr>Hố bom dày đặc trên mặt đất</vt:lpstr>
      <vt:lpstr>Phố Khâm Thiên đổ nát, điêu tàn</vt:lpstr>
      <vt:lpstr>Hố bom và tang tóc</vt:lpstr>
      <vt:lpstr>Đau thương và căm thù</vt:lpstr>
      <vt:lpstr>PowerPoint Presentation</vt:lpstr>
      <vt:lpstr>PowerPoint Presentation</vt:lpstr>
      <vt:lpstr>PowerPoint Presentation</vt:lpstr>
      <vt:lpstr>PowerPoint Presentation</vt:lpstr>
      <vt:lpstr>Diễn biến</vt:lpstr>
      <vt:lpstr>PowerPoint Presentation</vt:lpstr>
      <vt:lpstr>Bộ đội pháo phòng không</vt:lpstr>
      <vt:lpstr>Tên lửa ta xuất kích</vt:lpstr>
      <vt:lpstr>Máy bay B52 tan xác trên bầu trời Hà Nội</vt:lpstr>
      <vt:lpstr>Bên xác máy bay địch</vt:lpstr>
      <vt:lpstr>PowerPoint Presentation</vt:lpstr>
      <vt:lpstr>Xác B52 trên đường phố Hà Nội</vt:lpstr>
      <vt:lpstr>Xác máy bay Mĩ rơi ở Hà Nội</vt:lpstr>
      <vt:lpstr>Bắt sống phi công Mĩ</vt:lpstr>
      <vt:lpstr>                Hoạt động 3 : Làm việc nhóm 4  (Ghi kết quả vào Phiếu học tập)</vt:lpstr>
      <vt:lpstr>Kết quả :</vt:lpstr>
      <vt:lpstr>Hoạt động 4 :</vt:lpstr>
      <vt:lpstr>PowerPoint Presentation</vt:lpstr>
      <vt:lpstr>PowerPoint Presentation</vt:lpstr>
      <vt:lpstr>PowerPoint Presentation</vt:lpstr>
      <vt:lpstr>Ghi nhớ :</vt:lpstr>
      <vt:lpstr>PowerPoint Presentation</vt:lpstr>
      <vt:lpstr>PowerPoint Presentation</vt:lpstr>
      <vt:lpstr>PowerPoint Presentation</vt:lpstr>
      <vt:lpstr>Đài tưởng niệm nạn nhân đã hy sinh trong 12 ngày đêm bão lửa tại phố Khâm Thiên, Hà Nội.</vt:lpstr>
      <vt:lpstr>Những tuổi thơ không phải giật mình vì bom đạn </vt:lpstr>
      <vt:lpstr>Một cuộc sống yên bình</vt:lpstr>
      <vt:lpstr>PowerPoint Presentation</vt:lpstr>
      <vt:lpstr>Phần dặn dò :</vt:lpstr>
    </vt:vector>
  </TitlesOfParts>
  <Company>Khuong Thuong</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Mss Lan</dc:creator>
  <cp:lastModifiedBy>Microsoft Office User</cp:lastModifiedBy>
  <cp:revision>148</cp:revision>
  <dcterms:created xsi:type="dcterms:W3CDTF">2003-01-01T01:17:59Z</dcterms:created>
  <dcterms:modified xsi:type="dcterms:W3CDTF">2021-03-14T14:07:28Z</dcterms:modified>
</cp:coreProperties>
</file>