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6"/>
  </p:notesMasterIdLst>
  <p:sldIdLst>
    <p:sldId id="284" r:id="rId2"/>
    <p:sldId id="299" r:id="rId3"/>
    <p:sldId id="311" r:id="rId4"/>
    <p:sldId id="283" r:id="rId5"/>
    <p:sldId id="294" r:id="rId6"/>
    <p:sldId id="268" r:id="rId7"/>
    <p:sldId id="267" r:id="rId8"/>
    <p:sldId id="300" r:id="rId9"/>
    <p:sldId id="286" r:id="rId10"/>
    <p:sldId id="304" r:id="rId11"/>
    <p:sldId id="301" r:id="rId12"/>
    <p:sldId id="305" r:id="rId13"/>
    <p:sldId id="306" r:id="rId14"/>
    <p:sldId id="307" r:id="rId15"/>
    <p:sldId id="308" r:id="rId16"/>
    <p:sldId id="289" r:id="rId17"/>
    <p:sldId id="309" r:id="rId18"/>
    <p:sldId id="290" r:id="rId19"/>
    <p:sldId id="273" r:id="rId20"/>
    <p:sldId id="291" r:id="rId21"/>
    <p:sldId id="312" r:id="rId22"/>
    <p:sldId id="313" r:id="rId23"/>
    <p:sldId id="281" r:id="rId24"/>
    <p:sldId id="31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33CC"/>
    <a:srgbClr val="FF0000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>
        <p:scale>
          <a:sx n="75" d="100"/>
          <a:sy n="75" d="100"/>
        </p:scale>
        <p:origin x="-59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 smtClean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 smtClean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2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60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slide" Target="slide1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5" Type="http://schemas.openxmlformats.org/officeDocument/2006/relationships/slide" Target="slide1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/>
            <a:r>
              <a:rPr 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CHÀO MỪNG CÁC EM ĐẾN VỚI </a:t>
            </a:r>
          </a:p>
          <a:p>
            <a:pPr lvl="0" algn="ctr" defTabSz="685800"/>
            <a:r>
              <a:rPr lang="en-US" sz="3600" b="1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MÔN TIN HỌC LỚP </a:t>
            </a:r>
            <a:r>
              <a:rPr lang="en-US" sz="3600" b="1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</a:t>
            </a:r>
            <a:endParaRPr lang="en-US" sz="3600" b="1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615" y="0"/>
            <a:ext cx="8229600" cy="1143000"/>
          </a:xfrm>
        </p:spPr>
        <p:txBody>
          <a:bodyPr/>
          <a:lstStyle/>
          <a:p>
            <a:r>
              <a:rPr lang="en-US" sz="3600" smtClean="0"/>
              <a:t>MÁY TÍNH XÁCH TAY</a:t>
            </a:r>
            <a:endParaRPr lang="en-US" sz="36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15" y="978085"/>
            <a:ext cx="4572000" cy="3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792480" y="4495800"/>
            <a:ext cx="7816830" cy="1905000"/>
          </a:xfrm>
          <a:prstGeom prst="wedgeRectCallout">
            <a:avLst>
              <a:gd name="adj1" fmla="val 48736"/>
              <a:gd name="adj2" fmla="val -3033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800" smtClean="0">
                <a:solidFill>
                  <a:schemeClr val="tx1"/>
                </a:solidFill>
              </a:rPr>
              <a:t>Có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gấp</a:t>
            </a:r>
            <a:r>
              <a:rPr lang="en-US" sz="2800" smtClean="0">
                <a:solidFill>
                  <a:schemeClr val="tx1"/>
                </a:solidFill>
              </a:rPr>
              <a:t> gọn.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</a:rPr>
              <a:t>Bàn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gắn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thân</a:t>
            </a:r>
            <a:r>
              <a:rPr lang="en-US" sz="2800" smtClean="0">
                <a:solidFill>
                  <a:schemeClr val="tx1"/>
                </a:solidFill>
              </a:rPr>
              <a:t> máy.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khiển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ta di </a:t>
            </a:r>
            <a:r>
              <a:rPr lang="en-US" sz="2800" dirty="0" err="1" smtClean="0">
                <a:solidFill>
                  <a:schemeClr val="tx1"/>
                </a:solidFill>
              </a:rPr>
              <a:t>chuyển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ngón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vùng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ứng</a:t>
            </a:r>
            <a:r>
              <a:rPr lang="en-US" sz="2800" smtClean="0">
                <a:solidFill>
                  <a:schemeClr val="tx1"/>
                </a:solidFill>
              </a:rPr>
              <a:t> chuột.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1130300" y="3367740"/>
            <a:ext cx="1870086" cy="1002180"/>
          </a:xfrm>
          <a:prstGeom prst="wedgeRoundRectCallout">
            <a:avLst>
              <a:gd name="adj1" fmla="val 101659"/>
              <a:gd name="adj2" fmla="val -2757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Vùng cảm ứng chuột</a:t>
            </a:r>
            <a:endParaRPr lang="en-US" sz="2600" b="1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8382000" y="6400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in cấp 1\ipad2-1493985111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0" y="914400"/>
            <a:ext cx="4495800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ounded Rectangular Callout 8"/>
          <p:cNvSpPr/>
          <p:nvPr/>
        </p:nvSpPr>
        <p:spPr>
          <a:xfrm>
            <a:off x="548640" y="3886200"/>
            <a:ext cx="8077200" cy="2667000"/>
          </a:xfrm>
          <a:prstGeom prst="wedgeRoundRectCallout">
            <a:avLst>
              <a:gd name="adj1" fmla="val -49050"/>
              <a:gd name="adj2" fmla="val 217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</a:rPr>
              <a:t>- Có </a:t>
            </a:r>
            <a:r>
              <a:rPr lang="en-US" sz="2800" dirty="0" err="1" smtClean="0">
                <a:solidFill>
                  <a:schemeClr val="tx1"/>
                </a:solidFill>
              </a:rPr>
              <a:t>màn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gắn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thân</a:t>
            </a:r>
            <a:r>
              <a:rPr lang="en-US" sz="2800" smtClean="0">
                <a:solidFill>
                  <a:schemeClr val="tx1"/>
                </a:solidFill>
              </a:rPr>
              <a:t> máy.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smtClean="0">
                <a:solidFill>
                  <a:schemeClr val="tx1"/>
                </a:solidFill>
              </a:rPr>
              <a:t>- Không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bàn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phím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chuột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tách</a:t>
            </a:r>
            <a:r>
              <a:rPr lang="en-US" sz="2800" smtClean="0">
                <a:solidFill>
                  <a:schemeClr val="tx1"/>
                </a:solidFill>
              </a:rPr>
              <a:t> rời.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</a:rPr>
              <a:t>Thay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dùng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chuột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cần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chạm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ngón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trực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cảm</a:t>
            </a:r>
            <a:r>
              <a:rPr lang="en-US" sz="2800" smtClean="0">
                <a:solidFill>
                  <a:schemeClr val="tx1"/>
                </a:solidFill>
              </a:rPr>
              <a:t> ứng.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n-US" sz="2800" smtClean="0">
                <a:solidFill>
                  <a:schemeClr val="tx1"/>
                </a:solidFill>
              </a:rPr>
              <a:t> Khi </a:t>
            </a:r>
            <a:r>
              <a:rPr lang="en-US" sz="2800" dirty="0" err="1" smtClean="0">
                <a:solidFill>
                  <a:schemeClr val="tx1"/>
                </a:solidFill>
              </a:rPr>
              <a:t>cần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dùng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phím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dùng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màn</a:t>
            </a:r>
            <a:r>
              <a:rPr lang="en-US" sz="2800" smtClean="0">
                <a:solidFill>
                  <a:schemeClr val="tx1"/>
                </a:solidFill>
              </a:rPr>
              <a:t> hình.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55615" y="0"/>
            <a:ext cx="8229600" cy="1143000"/>
          </a:xfrm>
        </p:spPr>
        <p:txBody>
          <a:bodyPr/>
          <a:lstStyle/>
          <a:p>
            <a:r>
              <a:rPr lang="en-US" sz="3600" smtClean="0"/>
              <a:t>MÁY TÍNH BẢNG</a:t>
            </a:r>
            <a:endParaRPr lang="en-US" sz="3600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CỦNG CỐ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048000"/>
          </a:xfrm>
        </p:spPr>
        <p:txBody>
          <a:bodyPr/>
          <a:lstStyle/>
          <a:p>
            <a:pPr marL="0" indent="0" algn="just">
              <a:buNone/>
            </a:pPr>
            <a:r>
              <a:rPr lang="en-US" b="0"/>
              <a:t> </a:t>
            </a:r>
            <a:r>
              <a:rPr lang="en-US" b="0" smtClean="0"/>
              <a:t>   Các loại máy tính tuy khác nhau về hình dạng nhưng đều có cấu tạo chung gồm 4 bộ phận chính là: thân máy, màn hình, bàn phím, chuột.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047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49233" y="1684199"/>
            <a:ext cx="7077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</a:t>
            </a:r>
          </a:p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 ngoan – học giỏi.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7924800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 (Tiết 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baseline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(SGK trang </a:t>
            </a:r>
            <a:r>
              <a:rPr lang="en-US" sz="3600" i="1" baseline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8)</a:t>
            </a:r>
            <a:endParaRPr kumimoji="0" lang="en-US" sz="2000" b="1" i="1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2286000"/>
            <a:ext cx="8534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400" b="1">
                <a:solidFill>
                  <a:srgbClr val="FF0000"/>
                </a:solidFill>
                <a:latin typeface="+mj-lt"/>
              </a:rPr>
              <a:t>CHỦ ĐỀ 1. LÀM QUEN VỚI MÁY TÍNH</a:t>
            </a:r>
            <a:endParaRPr kumimoji="0" lang="vi-VN" altLang="en-US" sz="3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990600"/>
            <a:ext cx="225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906815" y="641943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04680" y="2164081"/>
            <a:ext cx="7182811" cy="1524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n-US" sz="3600" b="0" smtClean="0"/>
              <a:t> Ôn tập các nội dung đã học ở tiết 1.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b="0" smtClean="0"/>
              <a:t> Nắm được các lợi ích của máy tính.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263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149530" y="685800"/>
            <a:ext cx="6741373" cy="666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 – SGK trang 8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5800" y="1676400"/>
            <a:ext cx="7391400" cy="4389437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b="0" smtClean="0"/>
              <a:t>Em hãy mở chương trình soạn thảo Microsoft Word, thử gõ một vài phím trên bàn phím rồi quan sát sự thay đổi trên màn hình.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187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645723"/>
            <a:ext cx="8153400" cy="416681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  	   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endParaRPr lang="en-US" sz="2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 smtClean="0"/>
              <a:t>- </a:t>
            </a:r>
            <a:r>
              <a:rPr lang="en-US" sz="2400" b="0" dirty="0" err="1" smtClean="0"/>
              <a:t>Máy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tính</a:t>
            </a:r>
            <a:r>
              <a:rPr lang="en-US" sz="2400" b="0" dirty="0" smtClean="0"/>
              <a:t> </a:t>
            </a:r>
            <a:r>
              <a:rPr lang="en-US" sz="2400" b="0" err="1" smtClean="0"/>
              <a:t>xách</a:t>
            </a:r>
            <a:r>
              <a:rPr lang="en-US" sz="2400" b="0" smtClean="0"/>
              <a:t> tay:</a:t>
            </a:r>
            <a:endParaRPr lang="en-US" sz="2400" b="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/>
              <a:t>	</a:t>
            </a:r>
            <a:r>
              <a:rPr lang="en-US" sz="2400" b="0" dirty="0" err="1" smtClean="0"/>
              <a:t>Không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err="1" smtClean="0"/>
              <a:t>thân</a:t>
            </a:r>
            <a:r>
              <a:rPr lang="en-US" sz="2400" b="0" smtClean="0"/>
              <a:t> máy.</a:t>
            </a:r>
            <a:endParaRPr lang="en-US" sz="2400" b="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 smtClean="0"/>
              <a:t>	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máy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máy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gắn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phía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dưới</a:t>
            </a:r>
            <a:r>
              <a:rPr lang="en-US" sz="2400" b="0" dirty="0" smtClean="0"/>
              <a:t> </a:t>
            </a:r>
            <a:r>
              <a:rPr lang="en-US" sz="2400" b="0" err="1" smtClean="0"/>
              <a:t>bàn</a:t>
            </a:r>
            <a:r>
              <a:rPr lang="en-US" sz="2400" b="0" smtClean="0"/>
              <a:t> phím.</a:t>
            </a:r>
            <a:endParaRPr lang="en-US" sz="2400" b="0" dirty="0" smtClean="0"/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b="0" dirty="0" err="1" smtClean="0"/>
              <a:t>Máy</a:t>
            </a:r>
            <a:r>
              <a:rPr lang="en-US" sz="2400" b="0" dirty="0" smtClean="0"/>
              <a:t> </a:t>
            </a:r>
            <a:r>
              <a:rPr lang="en-US" sz="2400" b="0" err="1" smtClean="0"/>
              <a:t>tính</a:t>
            </a:r>
            <a:r>
              <a:rPr lang="en-US" sz="2400" b="0" smtClean="0"/>
              <a:t> bảng:</a:t>
            </a:r>
            <a:endParaRPr lang="en-US" sz="2400" b="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 smtClean="0"/>
              <a:t>	</a:t>
            </a:r>
            <a:r>
              <a:rPr lang="en-US" sz="2400" b="0" dirty="0" err="1" smtClean="0"/>
              <a:t>Không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err="1" smtClean="0"/>
              <a:t>bàn</a:t>
            </a:r>
            <a:r>
              <a:rPr lang="en-US" sz="2400" b="0" smtClean="0"/>
              <a:t> phím</a:t>
            </a:r>
            <a:r>
              <a:rPr lang="en-US" sz="2400" b="0" smtClean="0"/>
              <a:t>.</a:t>
            </a:r>
          </a:p>
          <a:p>
            <a:pPr marL="0" indent="0">
              <a:buNone/>
            </a:pPr>
            <a:r>
              <a:rPr lang="en-US" sz="2400" b="0" smtClean="0"/>
              <a:t>	Có </a:t>
            </a:r>
            <a:r>
              <a:rPr lang="en-US" sz="2400" b="0"/>
              <a:t>bàn phím, khi cần dùng bàn phím người dùng </a:t>
            </a:r>
            <a:r>
              <a:rPr lang="en-US" sz="2400" b="0"/>
              <a:t>điều </a:t>
            </a:r>
            <a:endParaRPr lang="en-US" sz="2400" b="0" smtClean="0"/>
          </a:p>
          <a:p>
            <a:pPr marL="0" indent="0">
              <a:buNone/>
            </a:pPr>
            <a:r>
              <a:rPr lang="en-US" sz="2400" b="0"/>
              <a:t> </a:t>
            </a:r>
            <a:r>
              <a:rPr lang="en-US" sz="2400" b="0" smtClean="0"/>
              <a:t>            chỉnh </a:t>
            </a:r>
            <a:r>
              <a:rPr lang="en-US" sz="2400" b="0"/>
              <a:t>bàn phím hiện lên trên màn hình.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400" b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895600" y="855422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42749" y="2275198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42749" y="2895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8428" y="433712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2749" y="500632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2" y="74021"/>
            <a:ext cx="4611912" cy="5208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 – SGK trang 8</a:t>
            </a:r>
            <a:endParaRPr lang="en-US" sz="36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3352800" y="1524000"/>
            <a:ext cx="457200" cy="46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3429000" y="3581400"/>
            <a:ext cx="533400" cy="45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028" y="49352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X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9280" y="1830607"/>
            <a:ext cx="2168857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848666"/>
            <a:ext cx="2168857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máy</a:t>
            </a:r>
            <a:r>
              <a:rPr lang="en-US" sz="2400" b="1" smtClean="0">
                <a:solidFill>
                  <a:srgbClr val="FF0000"/>
                </a:solidFill>
              </a:rPr>
              <a:t> 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1" y="3931794"/>
            <a:ext cx="216885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máy</a:t>
            </a:r>
            <a:r>
              <a:rPr lang="en-US" sz="2400" b="1" smtClean="0">
                <a:solidFill>
                  <a:srgbClr val="FF0000"/>
                </a:solidFill>
              </a:rPr>
              <a:t> 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2" y="5128146"/>
            <a:ext cx="2168857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máy</a:t>
            </a:r>
            <a:r>
              <a:rPr lang="en-US" sz="2400" b="1" smtClean="0">
                <a:solidFill>
                  <a:srgbClr val="FF0000"/>
                </a:solidFill>
              </a:rPr>
              <a:t> 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3194" y="1371600"/>
            <a:ext cx="468914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có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ta gửi </a:t>
            </a:r>
            <a:r>
              <a:rPr lang="en-US" sz="2400" b="1" dirty="0" err="1" smtClean="0">
                <a:solidFill>
                  <a:srgbClr val="FF0000"/>
                </a:solidFill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vào</a:t>
            </a:r>
            <a:r>
              <a:rPr lang="en-US" sz="2400" b="1" smtClean="0">
                <a:solidFill>
                  <a:srgbClr val="FF0000"/>
                </a:solidFill>
              </a:rPr>
              <a:t> máy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9400" y="2667000"/>
            <a:ext cx="46929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</a:t>
            </a:r>
            <a:r>
              <a:rPr lang="en-US" sz="2400" b="1" smtClean="0">
                <a:solidFill>
                  <a:srgbClr val="FF0000"/>
                </a:solidFill>
              </a:rPr>
              <a:t>ùng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dễ</a:t>
            </a:r>
            <a:r>
              <a:rPr lang="en-US" sz="2400" b="1" smtClean="0">
                <a:solidFill>
                  <a:srgbClr val="FF0000"/>
                </a:solidFill>
              </a:rPr>
              <a:t> dàng.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93194" y="4038600"/>
            <a:ext cx="4822206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là </a:t>
            </a:r>
            <a:r>
              <a:rPr lang="en-US" sz="2400" b="1" dirty="0" err="1" smtClean="0">
                <a:solidFill>
                  <a:srgbClr val="FF0000"/>
                </a:solidFill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máy</a:t>
            </a:r>
            <a:r>
              <a:rPr lang="en-US" sz="2400" b="1" smtClean="0">
                <a:solidFill>
                  <a:srgbClr val="FF0000"/>
                </a:solidFill>
              </a:rPr>
              <a:t> tính.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9400" y="5486400"/>
            <a:ext cx="4712269" cy="1077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là </a:t>
            </a:r>
            <a:r>
              <a:rPr lang="en-US" sz="2400" b="1" dirty="0" err="1" smtClean="0">
                <a:solidFill>
                  <a:srgbClr val="FF0000"/>
                </a:solidFill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máy</a:t>
            </a:r>
            <a:r>
              <a:rPr lang="en-US" sz="2400" b="1" smtClean="0">
                <a:solidFill>
                  <a:srgbClr val="FF0000"/>
                </a:solidFill>
              </a:rPr>
              <a:t> tính.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2638137" y="2249707"/>
            <a:ext cx="1455057" cy="24309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2626057" y="3280277"/>
            <a:ext cx="1463343" cy="2744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 flipV="1">
            <a:off x="2626059" y="1943100"/>
            <a:ext cx="1467135" cy="245859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2626059" y="3238500"/>
            <a:ext cx="1463341" cy="23354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2000" y="599081"/>
            <a:ext cx="7620000" cy="68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600" b="1" smtClean="0"/>
              <a:t>   Nối ô ở cột trái với ô ở cột phải để được câu đúng:</a:t>
            </a:r>
            <a:endParaRPr lang="en-US" sz="26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246088" y="152400"/>
            <a:ext cx="4611912" cy="5208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 – SGK trang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6202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3249"/>
            <a:ext cx="3097741" cy="23233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06" y="4665933"/>
            <a:ext cx="3108960" cy="19431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6906"/>
            <a:ext cx="3097741" cy="21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18" y="101328"/>
            <a:ext cx="2971982" cy="2260025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2514600" y="2113233"/>
            <a:ext cx="3962400" cy="2777372"/>
          </a:xfrm>
          <a:prstGeom prst="star1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Máy tính </a:t>
            </a:r>
            <a:r>
              <a:rPr lang="en-US" sz="2800" b="1" smtClean="0">
                <a:solidFill>
                  <a:srgbClr val="FF0000"/>
                </a:solidFill>
                <a:cs typeface="Arial" pitchFamily="34" charset="0"/>
              </a:rPr>
              <a:t>có thể giúp em làm những công việc gì?</a:t>
            </a:r>
            <a:endParaRPr lang="en-US" sz="28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AutoShape 2" descr="Cách giao tiếp qua thư điện tử | VTV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404091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76600" cy="21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533400"/>
            <a:ext cx="7337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 DUNG CHƯƠNG TRÌNH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828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Chủ đề 1: Làm quen với máy tính.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977900" y="26156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</a:t>
            </a:r>
            <a:r>
              <a:rPr lang="en-US" sz="3200" smtClean="0"/>
              <a:t>2: Em tập vẽ.</a:t>
            </a:r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990600" y="34538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</a:t>
            </a:r>
            <a:r>
              <a:rPr lang="en-US" sz="3200" smtClean="0"/>
              <a:t>3: Soạn thảo văn bản.</a:t>
            </a:r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990600" y="42920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</a:t>
            </a:r>
            <a:r>
              <a:rPr lang="en-US" sz="3200" smtClean="0"/>
              <a:t>4: Thiết kế bài trình chiếu.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221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762000" y="37338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Đưa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vào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3348819" y="37576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Xử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lí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hiệu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5867400" y="37338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Đưa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ra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1336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hình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22388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35072" y="21395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máy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73740" y="22029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14900" y="21336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phím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3236" y="2155916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10400" y="2150232"/>
            <a:ext cx="1600200" cy="6646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err="1" smtClean="0">
                <a:solidFill>
                  <a:schemeClr val="tx1"/>
                </a:solidFill>
              </a:rPr>
              <a:t>Chuột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85463" y="218193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078440" y="704850"/>
            <a:ext cx="4875663" cy="80010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 DỤNG – MỞ RỘNG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C LOẠI TRÁI CÂY NHẬP KHẨU PHỔ BIẾN NHẤT HIỆN NAY | FUJI | Hệ thống hoa quả  sạch nhập khẩu Fu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ÁC LOẠI TRÁI CÂY NHẬP KHẨU PHỔ BIẾN NHẤT HIỆN NAY | FUJI | Hệ thống hoa quả  sạch nhập khẩu Fu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/>
          <a:stretch/>
        </p:blipFill>
        <p:spPr bwMode="auto">
          <a:xfrm>
            <a:off x="138112" y="3790950"/>
            <a:ext cx="26193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39387" b="5714"/>
          <a:stretch/>
        </p:blipFill>
        <p:spPr bwMode="auto">
          <a:xfrm>
            <a:off x="3657600" y="1447800"/>
            <a:ext cx="16086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4555" r="4670" b="9673"/>
          <a:stretch/>
        </p:blipFill>
        <p:spPr bwMode="auto">
          <a:xfrm>
            <a:off x="6477000" y="3124200"/>
            <a:ext cx="2425700" cy="239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447800" y="350838"/>
            <a:ext cx="6553200" cy="80010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 HÌNH XỬ LÝ THÔNG TIN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375" y="5509736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Đưa thông tin vào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333" y="5537155"/>
            <a:ext cx="176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Xử lý thông tin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5725180"/>
            <a:ext cx="242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Thông tin ra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3752024"/>
            <a:ext cx="9144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486400" y="3726624"/>
            <a:ext cx="9144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7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762000" y="3733800"/>
            <a:ext cx="1524000" cy="1891352"/>
          </a:xfrm>
          <a:prstGeom prst="cube">
            <a:avLst>
              <a:gd name="adj" fmla="val 249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Đưa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tín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hiệu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vào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3348819" y="37576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Xử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lí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tín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hiệu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5867400" y="37338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Đưa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tín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hiệu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ra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1336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1. </a:t>
            </a:r>
            <a:r>
              <a:rPr lang="en-US" sz="2000" b="1" dirty="0" err="1" smtClean="0">
                <a:solidFill>
                  <a:srgbClr val="000000"/>
                </a:solidFill>
              </a:rPr>
              <a:t>Màn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hình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22388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35072" y="21395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2. </a:t>
            </a:r>
            <a:r>
              <a:rPr lang="en-US" sz="2000" b="1" dirty="0" err="1" smtClean="0">
                <a:solidFill>
                  <a:srgbClr val="000000"/>
                </a:solidFill>
              </a:rPr>
              <a:t>Thân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máy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73740" y="22029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14900" y="21336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3. </a:t>
            </a:r>
            <a:r>
              <a:rPr lang="en-US" sz="2000" b="1" dirty="0" err="1" smtClean="0">
                <a:solidFill>
                  <a:srgbClr val="000000"/>
                </a:solidFill>
              </a:rPr>
              <a:t>Bàn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phím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3236" y="2155916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0400" y="2150232"/>
            <a:ext cx="1600200" cy="6646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4. </a:t>
            </a:r>
            <a:r>
              <a:rPr lang="en-US" sz="2000" b="1" dirty="0" err="1" smtClean="0">
                <a:solidFill>
                  <a:srgbClr val="000000"/>
                </a:solidFill>
              </a:rPr>
              <a:t>Chuột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85463" y="218193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25672" y="2840153"/>
            <a:ext cx="284328" cy="8936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24000" y="2840153"/>
            <a:ext cx="4419600" cy="11984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</p:cNvCxnSpPr>
          <p:nvPr/>
        </p:nvCxnSpPr>
        <p:spPr>
          <a:xfrm flipH="1">
            <a:off x="1524000" y="2814848"/>
            <a:ext cx="4343400" cy="9428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209800" y="2840153"/>
            <a:ext cx="5181600" cy="917531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078440" y="704850"/>
            <a:ext cx="4875663" cy="80010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ỨNG DỤNG – MỞ RỘNG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9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08463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0" dirty="0" smtClean="0"/>
              <a:t>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dirty="0" err="1" smtClean="0"/>
              <a:t>tính</a:t>
            </a:r>
            <a:r>
              <a:rPr lang="en-US" b="0" dirty="0" smtClean="0"/>
              <a:t> </a:t>
            </a:r>
            <a:r>
              <a:rPr lang="en-US" b="0" dirty="0" err="1" smtClean="0"/>
              <a:t>để</a:t>
            </a:r>
            <a:r>
              <a:rPr lang="en-US" b="0" dirty="0" smtClean="0"/>
              <a:t> </a:t>
            </a:r>
            <a:r>
              <a:rPr lang="en-US" b="0" dirty="0" err="1" smtClean="0"/>
              <a:t>bàn</a:t>
            </a:r>
            <a:r>
              <a:rPr lang="en-US" b="0" dirty="0" smtClean="0"/>
              <a:t> </a:t>
            </a:r>
            <a:r>
              <a:rPr lang="en-US" b="0" dirty="0" err="1" smtClean="0"/>
              <a:t>có</a:t>
            </a:r>
            <a:r>
              <a:rPr lang="en-US" b="0" dirty="0" smtClean="0"/>
              <a:t> 4 </a:t>
            </a:r>
            <a:r>
              <a:rPr lang="en-US" b="0" dirty="0" err="1" smtClean="0"/>
              <a:t>bộ</a:t>
            </a:r>
            <a:r>
              <a:rPr lang="en-US" b="0" dirty="0" smtClean="0"/>
              <a:t> </a:t>
            </a:r>
            <a:r>
              <a:rPr lang="en-US" b="0" dirty="0" err="1" smtClean="0"/>
              <a:t>phận</a:t>
            </a:r>
            <a:r>
              <a:rPr lang="en-US" b="0" dirty="0" smtClean="0"/>
              <a:t> </a:t>
            </a:r>
            <a:r>
              <a:rPr lang="en-US" b="0" dirty="0" err="1" smtClean="0"/>
              <a:t>chính</a:t>
            </a:r>
            <a:r>
              <a:rPr lang="en-US" b="0" dirty="0" smtClean="0"/>
              <a:t>: </a:t>
            </a:r>
            <a:r>
              <a:rPr lang="en-US" b="0" dirty="0" err="1" smtClean="0"/>
              <a:t>thân</a:t>
            </a:r>
            <a:r>
              <a:rPr lang="en-US" b="0" dirty="0" smtClean="0"/>
              <a:t> </a:t>
            </a:r>
            <a:r>
              <a:rPr lang="en-US" b="0" dirty="0" err="1" smtClean="0"/>
              <a:t>máy</a:t>
            </a:r>
            <a:r>
              <a:rPr lang="en-US" b="0" dirty="0" smtClean="0"/>
              <a:t>, </a:t>
            </a:r>
            <a:r>
              <a:rPr lang="en-US" b="0" dirty="0" err="1" smtClean="0"/>
              <a:t>màn</a:t>
            </a:r>
            <a:r>
              <a:rPr lang="en-US" b="0" dirty="0" smtClean="0"/>
              <a:t> </a:t>
            </a:r>
            <a:r>
              <a:rPr lang="en-US" b="0" dirty="0" err="1" smtClean="0"/>
              <a:t>hình</a:t>
            </a:r>
            <a:r>
              <a:rPr lang="en-US" b="0" dirty="0" smtClean="0"/>
              <a:t>, </a:t>
            </a:r>
            <a:r>
              <a:rPr lang="en-US" b="0" dirty="0" err="1" smtClean="0"/>
              <a:t>bàn</a:t>
            </a:r>
            <a:r>
              <a:rPr lang="en-US" b="0" dirty="0" smtClean="0"/>
              <a:t> </a:t>
            </a:r>
            <a:r>
              <a:rPr lang="en-US" b="0" dirty="0" err="1" smtClean="0"/>
              <a:t>phím</a:t>
            </a:r>
            <a:r>
              <a:rPr lang="en-US" b="0" dirty="0" smtClean="0"/>
              <a:t> </a:t>
            </a:r>
            <a:r>
              <a:rPr lang="en-US" b="0" err="1" smtClean="0"/>
              <a:t>và</a:t>
            </a:r>
            <a:r>
              <a:rPr lang="en-US" b="0" smtClean="0"/>
              <a:t> chuột.</a:t>
            </a:r>
            <a:endParaRPr lang="en-US" b="0" dirty="0" smtClean="0"/>
          </a:p>
          <a:p>
            <a:pPr algn="just">
              <a:buFont typeface="Wingdings" pitchFamily="2" charset="2"/>
              <a:buChar char="ü"/>
            </a:pPr>
            <a:r>
              <a:rPr lang="en-US" b="0" dirty="0"/>
              <a:t> </a:t>
            </a:r>
            <a:r>
              <a:rPr lang="en-US" b="0" dirty="0" err="1" smtClean="0"/>
              <a:t>Ngoài</a:t>
            </a:r>
            <a:r>
              <a:rPr lang="en-US" b="0" dirty="0" smtClean="0"/>
              <a:t>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dirty="0" err="1" smtClean="0"/>
              <a:t>tính</a:t>
            </a:r>
            <a:r>
              <a:rPr lang="en-US" b="0" dirty="0" smtClean="0"/>
              <a:t> </a:t>
            </a:r>
            <a:r>
              <a:rPr lang="en-US" b="0" dirty="0" err="1" smtClean="0"/>
              <a:t>để</a:t>
            </a:r>
            <a:r>
              <a:rPr lang="en-US" b="0" dirty="0" smtClean="0"/>
              <a:t> </a:t>
            </a:r>
            <a:r>
              <a:rPr lang="en-US" b="0" dirty="0" err="1" smtClean="0"/>
              <a:t>bàn</a:t>
            </a:r>
            <a:r>
              <a:rPr lang="en-US" b="0" dirty="0" smtClean="0"/>
              <a:t>, </a:t>
            </a:r>
            <a:r>
              <a:rPr lang="en-US" b="0" dirty="0" err="1" smtClean="0"/>
              <a:t>còn</a:t>
            </a:r>
            <a:r>
              <a:rPr lang="en-US" b="0" dirty="0" smtClean="0"/>
              <a:t> </a:t>
            </a:r>
            <a:r>
              <a:rPr lang="en-US" b="0" dirty="0" err="1" smtClean="0"/>
              <a:t>có</a:t>
            </a:r>
            <a:r>
              <a:rPr lang="en-US" b="0" dirty="0" smtClean="0"/>
              <a:t> </a:t>
            </a:r>
            <a:r>
              <a:rPr lang="en-US" b="0" dirty="0" err="1" smtClean="0"/>
              <a:t>một</a:t>
            </a:r>
            <a:r>
              <a:rPr lang="en-US" b="0" dirty="0" smtClean="0"/>
              <a:t> </a:t>
            </a:r>
            <a:r>
              <a:rPr lang="en-US" b="0" dirty="0" err="1" smtClean="0"/>
              <a:t>số</a:t>
            </a:r>
            <a:r>
              <a:rPr lang="en-US" b="0" dirty="0"/>
              <a:t> </a:t>
            </a:r>
            <a:r>
              <a:rPr lang="en-US" b="0" dirty="0" err="1" smtClean="0"/>
              <a:t>loại</a:t>
            </a:r>
            <a:r>
              <a:rPr lang="en-US" b="0" dirty="0" smtClean="0"/>
              <a:t>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dirty="0" err="1" smtClean="0"/>
              <a:t>tính</a:t>
            </a:r>
            <a:r>
              <a:rPr lang="en-US" b="0" dirty="0" smtClean="0"/>
              <a:t> </a:t>
            </a:r>
            <a:r>
              <a:rPr lang="en-US" b="0" dirty="0" err="1" smtClean="0"/>
              <a:t>thường</a:t>
            </a:r>
            <a:r>
              <a:rPr lang="en-US" b="0" dirty="0" smtClean="0"/>
              <a:t> </a:t>
            </a:r>
            <a:r>
              <a:rPr lang="en-US" b="0" dirty="0" err="1" smtClean="0"/>
              <a:t>gặp</a:t>
            </a:r>
            <a:r>
              <a:rPr lang="en-US" b="0" dirty="0" smtClean="0"/>
              <a:t>: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dirty="0" err="1" smtClean="0"/>
              <a:t>tính</a:t>
            </a:r>
            <a:r>
              <a:rPr lang="en-US" b="0" dirty="0" smtClean="0"/>
              <a:t> </a:t>
            </a:r>
            <a:r>
              <a:rPr lang="en-US" b="0" dirty="0" err="1" smtClean="0"/>
              <a:t>xách</a:t>
            </a:r>
            <a:r>
              <a:rPr lang="en-US" b="0" dirty="0" smtClean="0"/>
              <a:t> </a:t>
            </a:r>
            <a:r>
              <a:rPr lang="en-US" b="0" dirty="0" err="1" smtClean="0"/>
              <a:t>tay</a:t>
            </a:r>
            <a:r>
              <a:rPr lang="en-US" b="0" dirty="0" smtClean="0"/>
              <a:t>,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err="1" smtClean="0"/>
              <a:t>tính</a:t>
            </a:r>
            <a:r>
              <a:rPr lang="en-US" b="0" smtClean="0"/>
              <a:t> bảng…</a:t>
            </a:r>
            <a:endParaRPr lang="en-US" b="0" dirty="0" smtClean="0"/>
          </a:p>
          <a:p>
            <a:pPr algn="just">
              <a:buFont typeface="Wingdings" pitchFamily="2" charset="2"/>
              <a:buChar char="ü"/>
            </a:pPr>
            <a:r>
              <a:rPr lang="en-US" b="0" dirty="0"/>
              <a:t> </a:t>
            </a:r>
            <a:r>
              <a:rPr lang="en-US" b="0" dirty="0" err="1" smtClean="0"/>
              <a:t>Máy</a:t>
            </a:r>
            <a:r>
              <a:rPr lang="en-US" b="0" dirty="0" smtClean="0"/>
              <a:t> </a:t>
            </a:r>
            <a:r>
              <a:rPr lang="en-US" b="0" dirty="0" err="1" smtClean="0"/>
              <a:t>tính</a:t>
            </a:r>
            <a:r>
              <a:rPr lang="en-US" b="0" dirty="0" smtClean="0"/>
              <a:t> </a:t>
            </a:r>
            <a:r>
              <a:rPr lang="en-US" b="0" dirty="0" err="1" smtClean="0"/>
              <a:t>có</a:t>
            </a:r>
            <a:r>
              <a:rPr lang="en-US" b="0" dirty="0" smtClean="0"/>
              <a:t> </a:t>
            </a:r>
            <a:r>
              <a:rPr lang="en-US" b="0" dirty="0" err="1" smtClean="0"/>
              <a:t>thể</a:t>
            </a:r>
            <a:r>
              <a:rPr lang="en-US" b="0" dirty="0" smtClean="0"/>
              <a:t> </a:t>
            </a:r>
            <a:r>
              <a:rPr lang="en-US" b="0" dirty="0" err="1" smtClean="0"/>
              <a:t>giúp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nhiều</a:t>
            </a:r>
            <a:r>
              <a:rPr lang="en-US" b="0" dirty="0" smtClean="0"/>
              <a:t> </a:t>
            </a:r>
            <a:r>
              <a:rPr lang="en-US" b="0" dirty="0" err="1" smtClean="0"/>
              <a:t>công</a:t>
            </a:r>
            <a:r>
              <a:rPr lang="en-US" b="0" dirty="0" smtClean="0"/>
              <a:t> </a:t>
            </a:r>
            <a:r>
              <a:rPr lang="en-US" b="0" dirty="0" err="1" smtClean="0"/>
              <a:t>việc</a:t>
            </a:r>
            <a:r>
              <a:rPr lang="en-US" b="0" dirty="0" smtClean="0"/>
              <a:t> </a:t>
            </a:r>
            <a:r>
              <a:rPr lang="en-US" b="0" dirty="0" err="1" smtClean="0"/>
              <a:t>như</a:t>
            </a:r>
            <a:r>
              <a:rPr lang="en-US" b="0" dirty="0" smtClean="0"/>
              <a:t>: </a:t>
            </a:r>
            <a:r>
              <a:rPr lang="en-US" b="0" dirty="0" err="1" smtClean="0"/>
              <a:t>học</a:t>
            </a:r>
            <a:r>
              <a:rPr lang="en-US" b="0" dirty="0" smtClean="0"/>
              <a:t> </a:t>
            </a:r>
            <a:r>
              <a:rPr lang="en-US" b="0" dirty="0" err="1" smtClean="0"/>
              <a:t>tập</a:t>
            </a:r>
            <a:r>
              <a:rPr lang="en-US" b="0" dirty="0" smtClean="0"/>
              <a:t>, </a:t>
            </a:r>
            <a:r>
              <a:rPr lang="en-US" b="0" dirty="0" err="1" smtClean="0"/>
              <a:t>giải</a:t>
            </a:r>
            <a:r>
              <a:rPr lang="en-US" b="0" dirty="0" smtClean="0"/>
              <a:t> </a:t>
            </a:r>
            <a:r>
              <a:rPr lang="en-US" b="0" err="1" smtClean="0"/>
              <a:t>trí</a:t>
            </a:r>
            <a:r>
              <a:rPr lang="en-US" b="0" smtClean="0"/>
              <a:t>, liên </a:t>
            </a:r>
            <a:r>
              <a:rPr lang="en-US" b="0" dirty="0" err="1" smtClean="0"/>
              <a:t>lạc</a:t>
            </a:r>
            <a:r>
              <a:rPr lang="en-US" b="0" dirty="0" smtClean="0"/>
              <a:t> </a:t>
            </a:r>
            <a:r>
              <a:rPr lang="en-US" b="0" dirty="0" err="1" smtClean="0"/>
              <a:t>với</a:t>
            </a:r>
            <a:r>
              <a:rPr lang="en-US" b="0" dirty="0" smtClean="0"/>
              <a:t> </a:t>
            </a:r>
            <a:r>
              <a:rPr lang="en-US" b="0" err="1" smtClean="0"/>
              <a:t>mọi</a:t>
            </a:r>
            <a:r>
              <a:rPr lang="en-US" b="0" smtClean="0"/>
              <a:t> người,…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49233" y="1684199"/>
            <a:ext cx="7077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</a:t>
            </a:r>
          </a:p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 ngoan – học giỏi.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BAI SOAN VIDEO 2021\SGK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2172" r="15047" b="1828"/>
          <a:stretch/>
        </p:blipFill>
        <p:spPr bwMode="auto">
          <a:xfrm>
            <a:off x="591321" y="1066800"/>
            <a:ext cx="2514600" cy="3451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21" y="1185051"/>
            <a:ext cx="5199879" cy="3214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421" y="4760358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Sách giáo khoa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4829560" y="472225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Máy tính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06411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7924800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 (Tiết 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baseline="0" smtClean="0">
                <a:solidFill>
                  <a:srgbClr val="2D2DB9">
                    <a:lumMod val="50000"/>
                  </a:srgbClr>
                </a:solidFill>
                <a:latin typeface="Times New Roman"/>
                <a:cs typeface="Arial"/>
              </a:rPr>
              <a:t>(SGK trang 7)</a:t>
            </a:r>
            <a:endParaRPr kumimoji="0" lang="en-US" sz="2000" b="1" i="1" u="none" strike="noStrike" kern="1200" cap="none" spc="0" normalizeH="0" baseline="0" noProof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2286000"/>
            <a:ext cx="8534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3400" b="1">
                <a:solidFill>
                  <a:srgbClr val="FF0000"/>
                </a:solidFill>
                <a:latin typeface="+mj-lt"/>
              </a:rPr>
              <a:t>CHỦ ĐỀ 1. LÀM QUEN VỚI MÁY TÍNH</a:t>
            </a:r>
            <a:endParaRPr kumimoji="0" lang="vi-VN" altLang="en-US" sz="3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990600"/>
            <a:ext cx="225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906815" y="587514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09600" y="1706563"/>
            <a:ext cx="7924800" cy="4084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n-US" b="0" smtClean="0"/>
              <a:t> Gọi đúng tên các bộ phận của máy tính.</a:t>
            </a:r>
          </a:p>
          <a:p>
            <a:pPr algn="just">
              <a:buFont typeface="Wingdings" pitchFamily="2" charset="2"/>
              <a:buChar char="ü"/>
            </a:pPr>
            <a:r>
              <a:rPr lang="en-US" b="0" smtClean="0"/>
              <a:t> Biết chức năng cơ bản của các bộ phận máy tính.</a:t>
            </a:r>
          </a:p>
          <a:p>
            <a:pPr algn="just">
              <a:buFont typeface="Wingdings" pitchFamily="2" charset="2"/>
              <a:buChar char="ü"/>
            </a:pPr>
            <a:r>
              <a:rPr lang="en-US" b="0" smtClean="0"/>
              <a:t>Nhận biết được một số loại máy tính thường gặp.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41373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Các bộ phận của máy tính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Thân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26054" y="4419600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800600" y="3927566"/>
            <a:ext cx="3581400" cy="2085975"/>
          </a:xfrm>
          <a:prstGeom prst="wedgeEllipseCallout">
            <a:avLst>
              <a:gd name="adj1" fmla="val -47106"/>
              <a:gd name="adj2" fmla="val -638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bộ phận của máy tính làm gì?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3" y="1600200"/>
            <a:ext cx="25965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5250"/>
            <a:ext cx="77724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Chức năng của các bộ phận của máy tính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04395" y="990600"/>
            <a:ext cx="2057400" cy="1467134"/>
          </a:xfrm>
          <a:prstGeom prst="wedgeRectCallout">
            <a:avLst>
              <a:gd name="adj1" fmla="val 77332"/>
              <a:gd name="adj2" fmla="val 431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Màn hình</a:t>
            </a:r>
            <a:endParaRPr lang="en-US" sz="2400" b="1">
              <a:solidFill>
                <a:srgbClr val="FF0000"/>
              </a:solidFill>
            </a:endParaRPr>
          </a:p>
          <a:p>
            <a:pPr algn="just"/>
            <a:r>
              <a:rPr lang="en-US" sz="2400" smtClean="0">
                <a:solidFill>
                  <a:schemeClr val="tx1"/>
                </a:solidFill>
              </a:rPr>
              <a:t>Hiển </a:t>
            </a:r>
            <a:r>
              <a:rPr lang="en-US" sz="2400" dirty="0" err="1" smtClean="0">
                <a:solidFill>
                  <a:schemeClr val="tx1"/>
                </a:solidFill>
              </a:rPr>
              <a:t>thị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máy</a:t>
            </a:r>
            <a:r>
              <a:rPr lang="en-US" sz="2400" smtClean="0">
                <a:solidFill>
                  <a:schemeClr val="tx1"/>
                </a:solidFill>
              </a:rPr>
              <a:t> tính.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23807" y="808606"/>
            <a:ext cx="2362200" cy="2507214"/>
          </a:xfrm>
          <a:prstGeom prst="wedgeRectCallout">
            <a:avLst>
              <a:gd name="adj1" fmla="val -70084"/>
              <a:gd name="adj2" fmla="val 489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smtClean="0">
                <a:solidFill>
                  <a:schemeClr val="tx1"/>
                </a:solidFill>
              </a:rPr>
              <a:t>Chứa bộ </a:t>
            </a:r>
            <a:r>
              <a:rPr lang="en-US" sz="2400" dirty="0" err="1" smtClean="0">
                <a:solidFill>
                  <a:schemeClr val="tx1"/>
                </a:solidFill>
              </a:rPr>
              <a:t>xử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não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khiển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mọi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máy</a:t>
            </a:r>
            <a:r>
              <a:rPr lang="en-US" sz="2400" smtClean="0">
                <a:solidFill>
                  <a:schemeClr val="tx1"/>
                </a:solidFill>
              </a:rPr>
              <a:t> tính.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80191" y="3890749"/>
            <a:ext cx="2105809" cy="2433851"/>
          </a:xfrm>
          <a:prstGeom prst="wedgeRectCallout">
            <a:avLst>
              <a:gd name="adj1" fmla="val 64700"/>
              <a:gd name="adj2" fmla="val 37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 smtClean="0">
                <a:solidFill>
                  <a:srgbClr val="FF0000"/>
                </a:solidFill>
              </a:rPr>
              <a:t>Bàn</a:t>
            </a:r>
            <a:r>
              <a:rPr lang="en-US" sz="2400" b="1" smtClean="0">
                <a:solidFill>
                  <a:srgbClr val="FF0000"/>
                </a:solidFill>
              </a:rPr>
              <a:t> phím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gửi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tính.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400800" y="4536174"/>
            <a:ext cx="2527300" cy="1940826"/>
          </a:xfrm>
          <a:prstGeom prst="wedgeRectCallout">
            <a:avLst>
              <a:gd name="adj1" fmla="val -73252"/>
              <a:gd name="adj2" fmla="val -50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smtClean="0">
                <a:solidFill>
                  <a:schemeClr val="tx1"/>
                </a:solidFill>
              </a:rPr>
              <a:t>Giúp </a:t>
            </a:r>
            <a:r>
              <a:rPr lang="en-US" sz="2400" dirty="0" err="1" smtClean="0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khiển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chóng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thuận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tiện</a:t>
            </a:r>
            <a:r>
              <a:rPr lang="en-US" sz="2400" smtClean="0">
                <a:solidFill>
                  <a:schemeClr val="tx1"/>
                </a:solidFill>
              </a:rPr>
              <a:t> hơn.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0470" y="304800"/>
            <a:ext cx="7951129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Một số loại máy tính thường gặp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36" y="2971800"/>
            <a:ext cx="4068152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219199"/>
            <a:ext cx="43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 TÍNH ĐỂ BÀN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TS00109030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762</Words>
  <Application>Microsoft Office PowerPoint</Application>
  <PresentationFormat>On-screen Show (4:3)</PresentationFormat>
  <Paragraphs>110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bộ phận của máy tính</vt:lpstr>
      <vt:lpstr>PowerPoint Presentation</vt:lpstr>
      <vt:lpstr>2. Chức năng của các bộ phận của máy tính</vt:lpstr>
      <vt:lpstr>3. Một số loại máy tính thường gặp</vt:lpstr>
      <vt:lpstr>MÁY TÍNH XÁCH TAY</vt:lpstr>
      <vt:lpstr>MÁY TÍNH BẢNG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123</cp:revision>
  <dcterms:created xsi:type="dcterms:W3CDTF">2017-10-03T01:20:28Z</dcterms:created>
  <dcterms:modified xsi:type="dcterms:W3CDTF">2021-08-25T04:50:46Z</dcterms:modified>
</cp:coreProperties>
</file>