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</p:sldMasterIdLst>
  <p:notesMasterIdLst>
    <p:notesMasterId r:id="rId14"/>
  </p:notesMasterIdLst>
  <p:sldIdLst>
    <p:sldId id="256" r:id="rId3"/>
    <p:sldId id="274" r:id="rId4"/>
    <p:sldId id="271" r:id="rId5"/>
    <p:sldId id="272" r:id="rId6"/>
    <p:sldId id="273" r:id="rId7"/>
    <p:sldId id="258" r:id="rId8"/>
    <p:sldId id="265" r:id="rId9"/>
    <p:sldId id="266" r:id="rId10"/>
    <p:sldId id="269" r:id="rId11"/>
    <p:sldId id="270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47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19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B8009-27CD-49C9-908A-6588523264E5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2A591-7298-49F1-B132-74E3B4366C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3267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2A591-7298-49F1-B132-74E3B4366C6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932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2A591-7298-49F1-B132-74E3B4366C6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3423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7193-FCE2-4479-BFFF-5FE0A56C1A6B}" type="datetime1">
              <a:rPr lang="en-US" smtClean="0"/>
              <a:pPr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7ACA1-B368-4BA8-90EB-FC66CBD50688}" type="datetime1">
              <a:rPr lang="en-US" smtClean="0"/>
              <a:pPr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D9986-4A69-47A4-89D2-9FB68BE97A59}" type="datetime1">
              <a:rPr lang="en-US" smtClean="0"/>
              <a:pPr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5349904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3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1800">
                <a:solidFill>
                  <a:schemeClr val="tx2">
                    <a:shade val="75000"/>
                  </a:schemeClr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1940D630-DF5D-4008-A61A-ECB961037F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911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8D85CE30-0C59-4B75-A405-1E8619D05B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1196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3444904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prstClr val="white"/>
              </a:solidFill>
              <a:cs typeface="Arial" panose="020B0604020202020204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15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7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9D9E0434-BD89-4D77-A4D9-33C63EB953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55480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55F355E3-44D6-4F45-9CF4-573684FECE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9615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60198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5" y="666750"/>
            <a:ext cx="4290556" cy="639762"/>
          </a:xfrm>
        </p:spPr>
        <p:txBody>
          <a:bodyPr anchor="ctr"/>
          <a:lstStyle>
            <a:lvl1pPr marL="0" indent="0">
              <a:buNone/>
              <a:defRPr sz="135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35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5" y="1316039"/>
            <a:ext cx="4290556" cy="394176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9"/>
            <a:ext cx="4288536" cy="394176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9CCE08D9-043C-478A-81EA-10A8CAEF2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37327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955D2796-A9C7-4DD3-81A4-2FF5178423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300062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B62B7D1A-7C58-4E25-BCE3-8F6BC2EEBE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5645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5849119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1" y="609600"/>
            <a:ext cx="3008313" cy="4800600"/>
          </a:xfrm>
        </p:spPr>
        <p:txBody>
          <a:bodyPr/>
          <a:lstStyle>
            <a:lvl1pPr marL="0" indent="0">
              <a:buNone/>
              <a:defRPr sz="10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07DBBDFB-60FA-4910-8E25-DB55E22F7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8903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1E50-8030-4028-8028-AEF50EE3CAEF}" type="datetime1">
              <a:rPr lang="en-US" smtClean="0"/>
              <a:pPr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050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D5B84B76-E65A-4D0D-ACBF-F4D0E42DE6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66937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53DC8C6F-D058-47AA-A2D7-DD1071BB0B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40812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8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8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D18AFD0B-17A4-431B-A3B0-64A64F2831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7407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4ACA0-24B5-4275-9335-D188AC7D4A25}" type="datetime1">
              <a:rPr lang="en-US" smtClean="0"/>
              <a:pPr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7434-ED64-43DF-8ECB-73149D252F9E}" type="datetime1">
              <a:rPr lang="en-US" smtClean="0"/>
              <a:pPr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9F15-DFE8-4AA4-81CC-F16DEF209DEA}" type="datetime1">
              <a:rPr lang="en-US" smtClean="0"/>
              <a:pPr/>
              <a:t>10/11/2022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D64D6-FB48-40D4-9FE3-9C8FC5EE5745}" type="datetime1">
              <a:rPr lang="en-US" smtClean="0"/>
              <a:pPr/>
              <a:t>10/11/2022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6179-1089-4CB8-9792-76890A6D475F}" type="datetime1">
              <a:rPr lang="en-US" smtClean="0"/>
              <a:pPr/>
              <a:t>10/11/2022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A7A16-F63E-4118-B435-9E6C30DB2647}" type="datetime1">
              <a:rPr lang="en-US" smtClean="0"/>
              <a:pPr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F06A6-6E1D-44EA-AC87-AF54781D9D25}" type="datetime1">
              <a:rPr lang="en-US" smtClean="0"/>
              <a:pPr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ADFE5-7D16-4322-AC62-B13326B17906}" type="datetime1">
              <a:rPr lang="en-US" smtClean="0"/>
              <a:pPr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9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5125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900">
                <a:solidFill>
                  <a:srgbClr val="F0A22E">
                    <a:shade val="75000"/>
                  </a:srgbClr>
                </a:solidFill>
                <a:latin typeface="Franklin Gothic Book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900">
                <a:solidFill>
                  <a:srgbClr val="F0A22E">
                    <a:shade val="75000"/>
                  </a:srgbClr>
                </a:solidFill>
                <a:latin typeface="Franklin Gothic Book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hangingPunct="1">
              <a:defRPr sz="900">
                <a:solidFill>
                  <a:srgbClr val="D38E27"/>
                </a:solidFill>
                <a:latin typeface="Franklin Gothic Book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FFE57C-9D17-433A-898D-66E4C39D20A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9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5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885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7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Franklin Gothic Medium" panose="020B06030201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Franklin Gothic Medium" panose="020B06030201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Franklin Gothic Medium" panose="020B06030201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Franklin Gothic Medium" panose="020B0603020102020204" pitchFamily="34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Franklin Gothic Medium" panose="020B0603020102020204" pitchFamily="34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Franklin Gothic Medium" panose="020B0603020102020204" pitchFamily="34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Franklin Gothic Medium" panose="020B0603020102020204" pitchFamily="34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Franklin Gothic Medium" panose="020B0603020102020204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100" kern="1200">
          <a:solidFill>
            <a:schemeClr val="tx2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1500" kern="1200">
          <a:solidFill>
            <a:schemeClr val="tx2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1885950" indent="-17145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"/>
        <a:defRPr kumimoji="0" sz="1350" kern="1200">
          <a:solidFill>
            <a:schemeClr val="tx2"/>
          </a:solidFill>
          <a:latin typeface="+mn-lt"/>
          <a:ea typeface="+mn-ea"/>
          <a:cs typeface="+mn-cs"/>
        </a:defRPr>
      </a:lvl6pPr>
      <a:lvl7pPr marL="2228850" indent="-17145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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71750" indent="-17145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"/>
        <a:defRPr kumimoji="0" sz="12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914650" indent="-17145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"/>
        <a:defRPr kumimoji="0"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8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wmf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9.gif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9.gif"/><Relationship Id="rId4" Type="http://schemas.openxmlformats.org/officeDocument/2006/relationships/audio" Target="../media/audio3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9.gif"/><Relationship Id="rId4" Type="http://schemas.openxmlformats.org/officeDocument/2006/relationships/audio" Target="../media/audio3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welcome_arrow_hb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981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981200" y="1"/>
            <a:ext cx="6934200" cy="685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cuu" pitchFamily="2" charset="0"/>
              <a:ea typeface="+mj-ea"/>
              <a:cs typeface="Times New Roman" pitchFamily="18" charset="0"/>
            </a:endParaRPr>
          </a:p>
        </p:txBody>
      </p:sp>
      <p:pic>
        <p:nvPicPr>
          <p:cNvPr id="2050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648200"/>
            <a:ext cx="2049228" cy="1905001"/>
          </a:xfrm>
          <a:prstGeom prst="rect">
            <a:avLst/>
          </a:prstGeom>
          <a:noFill/>
        </p:spPr>
      </p:pic>
      <p:pic>
        <p:nvPicPr>
          <p:cNvPr id="2061" name="Picture 13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01159" y="1"/>
            <a:ext cx="1442839" cy="1219199"/>
          </a:xfrm>
          <a:prstGeom prst="rect">
            <a:avLst/>
          </a:prstGeom>
          <a:noFill/>
        </p:spPr>
      </p:pic>
      <p:pic>
        <p:nvPicPr>
          <p:cNvPr id="2065" name="Picture 17" descr="C:\Program Files (x86)\Microsoft Office\MEDIA\CAGCAT10\j0195384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57600" y="1066800"/>
            <a:ext cx="1795882" cy="1833372"/>
          </a:xfrm>
          <a:prstGeom prst="rect">
            <a:avLst/>
          </a:prstGeom>
          <a:noFill/>
        </p:spPr>
      </p:pic>
      <p:sp>
        <p:nvSpPr>
          <p:cNvPr id="31" name="Rectangle 30"/>
          <p:cNvSpPr/>
          <p:nvPr/>
        </p:nvSpPr>
        <p:spPr>
          <a:xfrm>
            <a:off x="1524000" y="3124200"/>
            <a:ext cx="6553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kern="10">
                <a:ln w="9525">
                  <a:round/>
                  <a:headEnd/>
                  <a:tailEnd/>
                </a:ln>
                <a:solidFill>
                  <a:srgbClr val="C00000"/>
                </a:solidFill>
                <a:cs typeface="Times New Roman"/>
              </a:rPr>
              <a:t>TIN HỌC</a:t>
            </a:r>
          </a:p>
          <a:p>
            <a:pPr algn="ctr"/>
            <a:r>
              <a:rPr lang="en-US" sz="5400" b="1" kern="10" err="1">
                <a:ln w="9525">
                  <a:round/>
                  <a:headEnd/>
                  <a:tailEnd/>
                </a:ln>
                <a:solidFill>
                  <a:srgbClr val="C00000"/>
                </a:solidFill>
                <a:cs typeface="Times New Roman"/>
              </a:rPr>
              <a:t>Lớp</a:t>
            </a:r>
            <a:r>
              <a:rPr lang="en-US" sz="5400" b="1" kern="10">
                <a:ln w="9525">
                  <a:round/>
                  <a:headEnd/>
                  <a:tailEnd/>
                </a:ln>
                <a:solidFill>
                  <a:srgbClr val="C00000"/>
                </a:solidFill>
                <a:cs typeface="Times New Roman"/>
              </a:rPr>
              <a:t> </a:t>
            </a:r>
            <a:r>
              <a:rPr lang="en-US" sz="5400" b="1" kern="10" smtClean="0">
                <a:ln w="9525">
                  <a:round/>
                  <a:headEnd/>
                  <a:tailEnd/>
                </a:ln>
                <a:solidFill>
                  <a:srgbClr val="C00000"/>
                </a:solidFill>
                <a:cs typeface="Times New Roman"/>
              </a:rPr>
              <a:t>4 </a:t>
            </a:r>
            <a:endParaRPr lang="en-US" sz="5400" b="1" kern="10">
              <a:ln w="9525">
                <a:round/>
                <a:headEnd/>
                <a:tailEnd/>
              </a:ln>
              <a:solidFill>
                <a:srgbClr val="C00000"/>
              </a:solidFill>
              <a:cs typeface="Times New Roman"/>
            </a:endParaRPr>
          </a:p>
        </p:txBody>
      </p:sp>
      <p:pic>
        <p:nvPicPr>
          <p:cNvPr id="33" name="Picture 15" descr="Picture12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5400000" flipV="1">
            <a:off x="5687325" y="3401324"/>
            <a:ext cx="6858002" cy="5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15" descr="Picture12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5400000" flipV="1">
            <a:off x="-3401326" y="3401328"/>
            <a:ext cx="6858002" cy="5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24" descr="Picture12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flipV="1">
            <a:off x="0" y="6785118"/>
            <a:ext cx="9144000" cy="7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24" descr="Picture12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flipV="1">
            <a:off x="0" y="0"/>
            <a:ext cx="8564563" cy="6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pic>
        <p:nvPicPr>
          <p:cNvPr id="1028" name="Picture 4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91337" y="1"/>
            <a:ext cx="1352663" cy="1143000"/>
          </a:xfrm>
          <a:prstGeom prst="rect">
            <a:avLst/>
          </a:prstGeom>
          <a:noFill/>
        </p:spPr>
      </p:pic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3434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800" smtClean="0">
                <a:solidFill>
                  <a:srgbClr val="0070C0"/>
                </a:solidFill>
              </a:rPr>
              <a:t>3. Thực hiện các thao tác sau:</a:t>
            </a:r>
          </a:p>
          <a:p>
            <a:pPr marL="514350" indent="-514350">
              <a:buNone/>
            </a:pPr>
            <a:r>
              <a:rPr lang="en-US" sz="2800" smtClean="0">
                <a:solidFill>
                  <a:srgbClr val="0070C0"/>
                </a:solidFill>
              </a:rPr>
              <a:t>     Nháy chuột vào tệp Gioithieu.pptx trong thư mục HOCTAP, nhấn Ctrl + C. Mở thư mục TRINHCHIEU, nhấn Ctrl + V</a:t>
            </a:r>
          </a:p>
          <a:p>
            <a:pPr marL="3143250" lvl="6" indent="-514350">
              <a:buNone/>
            </a:pPr>
            <a:r>
              <a:rPr lang="en-US" sz="2800" smtClean="0">
                <a:solidFill>
                  <a:srgbClr val="0070C0"/>
                </a:solidFill>
              </a:rPr>
              <a:t>Nhận xét:</a:t>
            </a:r>
          </a:p>
          <a:p>
            <a:pPr marL="3143250" lvl="6" indent="-514350">
              <a:buNone/>
            </a:pPr>
            <a:r>
              <a:rPr lang="en-US" sz="2800" smtClean="0">
                <a:solidFill>
                  <a:srgbClr val="0070C0"/>
                </a:solidFill>
              </a:rPr>
              <a:t>Ctrl + C = copy</a:t>
            </a:r>
          </a:p>
          <a:p>
            <a:pPr marL="3143250" lvl="6" indent="-514350">
              <a:buNone/>
            </a:pPr>
            <a:r>
              <a:rPr lang="en-US" sz="2800" smtClean="0">
                <a:solidFill>
                  <a:srgbClr val="0070C0"/>
                </a:solidFill>
              </a:rPr>
              <a:t>Ctrl + V = Paste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838200"/>
            <a:ext cx="2057400" cy="685800"/>
          </a:xfrm>
        </p:spPr>
        <p:txBody>
          <a:bodyPr>
            <a:noAutofit/>
          </a:bodyPr>
          <a:lstStyle/>
          <a:p>
            <a:pPr algn="l"/>
            <a:r>
              <a:rPr lang="en-US" sz="3600" u="sng" smtClean="0">
                <a:solidFill>
                  <a:srgbClr val="FF0000"/>
                </a:solidFill>
              </a:rPr>
              <a:t>Ghi nhớ</a:t>
            </a:r>
            <a:endParaRPr lang="en-US" sz="3600" u="sng">
              <a:solidFill>
                <a:srgbClr val="FF0000"/>
              </a:solidFill>
            </a:endParaRPr>
          </a:p>
        </p:txBody>
      </p:sp>
      <p:pic>
        <p:nvPicPr>
          <p:cNvPr id="1028" name="Picture 4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91337" y="1"/>
            <a:ext cx="1352663" cy="1143000"/>
          </a:xfrm>
          <a:prstGeom prst="rect">
            <a:avLst/>
          </a:prstGeom>
          <a:noFill/>
        </p:spPr>
      </p:pic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304800" y="1752600"/>
            <a:ext cx="8839200" cy="3962400"/>
          </a:xfrm>
        </p:spPr>
        <p:txBody>
          <a:bodyPr>
            <a:normAutofit/>
          </a:bodyPr>
          <a:lstStyle/>
          <a:p>
            <a:pPr marL="514350" indent="-514350">
              <a:buFont typeface="Wingdings" pitchFamily="2" charset="2"/>
              <a:buChar char="v"/>
            </a:pPr>
            <a:r>
              <a:rPr lang="en-US" sz="2800" dirty="0" err="1" smtClean="0">
                <a:solidFill>
                  <a:srgbClr val="0070C0"/>
                </a:solidFill>
              </a:rPr>
              <a:t>Thư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mục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có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thể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chứa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tệp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và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các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thư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mục</a:t>
            </a:r>
            <a:r>
              <a:rPr lang="en-US" sz="2800" dirty="0" smtClean="0">
                <a:solidFill>
                  <a:srgbClr val="0070C0"/>
                </a:solidFill>
              </a:rPr>
              <a:t> con </a:t>
            </a:r>
            <a:r>
              <a:rPr lang="en-US" sz="2800" dirty="0" err="1" smtClean="0">
                <a:solidFill>
                  <a:srgbClr val="0070C0"/>
                </a:solidFill>
              </a:rPr>
              <a:t>khác</a:t>
            </a:r>
            <a:endParaRPr lang="en-US" sz="2800" dirty="0" smtClean="0">
              <a:solidFill>
                <a:srgbClr val="0070C0"/>
              </a:solidFill>
            </a:endParaRPr>
          </a:p>
          <a:p>
            <a:pPr marL="514350" indent="-514350">
              <a:buFont typeface="Wingdings" pitchFamily="2" charset="2"/>
              <a:buChar char="v"/>
            </a:pPr>
            <a:r>
              <a:rPr lang="en-US" sz="2800" dirty="0" err="1" smtClean="0">
                <a:solidFill>
                  <a:srgbClr val="0070C0"/>
                </a:solidFill>
              </a:rPr>
              <a:t>Chúng</a:t>
            </a:r>
            <a:r>
              <a:rPr lang="en-US" sz="2800" dirty="0" smtClean="0">
                <a:solidFill>
                  <a:srgbClr val="0070C0"/>
                </a:solidFill>
              </a:rPr>
              <a:t> ta </a:t>
            </a:r>
            <a:r>
              <a:rPr lang="en-US" sz="2800" dirty="0" err="1" smtClean="0">
                <a:solidFill>
                  <a:srgbClr val="0070C0"/>
                </a:solidFill>
              </a:rPr>
              <a:t>có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thể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thực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hiện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sao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chép</a:t>
            </a:r>
            <a:r>
              <a:rPr lang="en-US" sz="2800" dirty="0" smtClean="0">
                <a:solidFill>
                  <a:srgbClr val="0070C0"/>
                </a:solidFill>
              </a:rPr>
              <a:t> (Copy) </a:t>
            </a:r>
            <a:r>
              <a:rPr lang="en-US" sz="2800" dirty="0" err="1" smtClean="0">
                <a:solidFill>
                  <a:srgbClr val="0070C0"/>
                </a:solidFill>
              </a:rPr>
              <a:t>tệp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từ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thư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mục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này</a:t>
            </a:r>
            <a:r>
              <a:rPr lang="en-US" sz="2800" dirty="0" smtClean="0">
                <a:solidFill>
                  <a:srgbClr val="0070C0"/>
                </a:solidFill>
              </a:rPr>
              <a:t> sang </a:t>
            </a:r>
            <a:r>
              <a:rPr lang="en-US" sz="2800" dirty="0" err="1" smtClean="0">
                <a:solidFill>
                  <a:srgbClr val="0070C0"/>
                </a:solidFill>
              </a:rPr>
              <a:t>thư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mục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khác</a:t>
            </a:r>
            <a:r>
              <a:rPr lang="en-US" sz="2800" dirty="0" smtClean="0">
                <a:solidFill>
                  <a:srgbClr val="0070C0"/>
                </a:solidFill>
              </a:rPr>
              <a:t>, </a:t>
            </a:r>
            <a:r>
              <a:rPr lang="en-US" sz="2800" dirty="0" err="1" smtClean="0">
                <a:solidFill>
                  <a:srgbClr val="0070C0"/>
                </a:solidFill>
              </a:rPr>
              <a:t>đổi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tên</a:t>
            </a:r>
            <a:r>
              <a:rPr lang="en-US" sz="2800" dirty="0" smtClean="0">
                <a:solidFill>
                  <a:srgbClr val="0070C0"/>
                </a:solidFill>
              </a:rPr>
              <a:t> (Rename), </a:t>
            </a:r>
            <a:r>
              <a:rPr lang="en-US" sz="2800" dirty="0" err="1" smtClean="0">
                <a:solidFill>
                  <a:srgbClr val="0070C0"/>
                </a:solidFill>
              </a:rPr>
              <a:t>hoặc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xóa</a:t>
            </a:r>
            <a:r>
              <a:rPr lang="en-US" sz="2800" dirty="0" smtClean="0">
                <a:solidFill>
                  <a:srgbClr val="0070C0"/>
                </a:solidFill>
              </a:rPr>
              <a:t> (Delete) </a:t>
            </a:r>
            <a:r>
              <a:rPr lang="en-US" sz="2800" dirty="0" err="1" smtClean="0">
                <a:solidFill>
                  <a:srgbClr val="0070C0"/>
                </a:solidFill>
              </a:rPr>
              <a:t>tệp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tương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tự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như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sao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chép</a:t>
            </a:r>
            <a:r>
              <a:rPr lang="en-US" sz="2800" dirty="0" smtClean="0">
                <a:solidFill>
                  <a:srgbClr val="0070C0"/>
                </a:solidFill>
              </a:rPr>
              <a:t>, </a:t>
            </a:r>
            <a:r>
              <a:rPr lang="en-US" sz="2800" dirty="0" err="1" smtClean="0">
                <a:solidFill>
                  <a:srgbClr val="0070C0"/>
                </a:solidFill>
              </a:rPr>
              <a:t>đổi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tên</a:t>
            </a:r>
            <a:r>
              <a:rPr lang="en-US" sz="2800" dirty="0" smtClean="0">
                <a:solidFill>
                  <a:srgbClr val="0070C0"/>
                </a:solidFill>
              </a:rPr>
              <a:t>, </a:t>
            </a:r>
            <a:r>
              <a:rPr lang="en-US" sz="2800" dirty="0" err="1" smtClean="0">
                <a:solidFill>
                  <a:srgbClr val="0070C0"/>
                </a:solidFill>
              </a:rPr>
              <a:t>xóa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thư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mục</a:t>
            </a:r>
            <a:endParaRPr lang="en-US" sz="28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4119" y="22098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 ĐẦU GIỜ</a:t>
            </a:r>
            <a:b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CHƠI: “AI NHANH AI ĐÚNG”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040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13" descr="bell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7965990" y="249627"/>
            <a:ext cx="64611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757613" y="5543550"/>
            <a:ext cx="1285875" cy="300038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13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2813" b="1">
              <a:solidFill>
                <a:srgbClr val="FF3300"/>
              </a:solidFill>
              <a:latin typeface=".VnTime" pitchFamily="34" charset="0"/>
              <a:cs typeface="Arial" panose="020B0604020202020204" pitchFamily="34" charset="0"/>
            </a:endParaRPr>
          </a:p>
        </p:txBody>
      </p: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2300288" y="4913313"/>
            <a:ext cx="2043112" cy="485775"/>
            <a:chOff x="142" y="1844"/>
            <a:chExt cx="4946" cy="543"/>
          </a:xfrm>
        </p:grpSpPr>
        <p:sp>
          <p:nvSpPr>
            <p:cNvPr id="55312" name="Rectangle 27"/>
            <p:cNvSpPr>
              <a:spLocks noChangeArrowheads="1"/>
            </p:cNvSpPr>
            <p:nvPr/>
          </p:nvSpPr>
          <p:spPr bwMode="auto">
            <a:xfrm>
              <a:off x="4513" y="2050"/>
              <a:ext cx="575" cy="121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vi-VN" sz="100" smtClean="0">
                <a:solidFill>
                  <a:srgbClr val="000000"/>
                </a:solidFill>
                <a:latin typeface="Franklin Gothic Book"/>
                <a:cs typeface="Arial" panose="020B0604020202020204" pitchFamily="34" charset="0"/>
              </a:endParaRPr>
            </a:p>
          </p:txBody>
        </p:sp>
        <p:sp>
          <p:nvSpPr>
            <p:cNvPr id="39960" name="AutoShape 28"/>
            <p:cNvSpPr>
              <a:spLocks noChangeArrowheads="1"/>
            </p:cNvSpPr>
            <p:nvPr/>
          </p:nvSpPr>
          <p:spPr bwMode="auto">
            <a:xfrm>
              <a:off x="142" y="1844"/>
              <a:ext cx="4758" cy="54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250" b="1">
                  <a:solidFill>
                    <a:srgbClr val="FF0000"/>
                  </a:solidFill>
                  <a:cs typeface="Arial" panose="020B0604020202020204" pitchFamily="34" charset="0"/>
                </a:rPr>
                <a:t>Đáp án: </a:t>
              </a:r>
              <a:r>
                <a:rPr lang="en-US" sz="2250" b="1" smtClean="0">
                  <a:solidFill>
                    <a:srgbClr val="FF0000"/>
                  </a:solidFill>
                  <a:cs typeface="Arial" panose="020B0604020202020204" pitchFamily="34" charset="0"/>
                </a:rPr>
                <a:t>D</a:t>
              </a:r>
              <a:endParaRPr lang="en-US" sz="2250" b="1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4108450" y="5500688"/>
            <a:ext cx="642938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4171950" y="5543550"/>
            <a:ext cx="600075" cy="300038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4170363" y="5521325"/>
            <a:ext cx="642937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4171950" y="5500688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4124325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530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024CB1-CEF3-4D04-B0CC-AA68FC39A299}" type="slidenum">
              <a:rPr lang="en-US" smtClean="0">
                <a:solidFill>
                  <a:srgbClr val="D38E27"/>
                </a:solidFill>
                <a:cs typeface="Arial" panose="020B0604020202020204" pitchFamily="34" charset="0"/>
              </a:rPr>
              <a:pPr/>
              <a:t>3</a:t>
            </a:fld>
            <a:endParaRPr lang="en-US" smtClean="0">
              <a:solidFill>
                <a:srgbClr val="D38E27"/>
              </a:solidFill>
              <a:cs typeface="Arial" panose="020B0604020202020204" pitchFamily="34" charset="0"/>
            </a:endParaRPr>
          </a:p>
        </p:txBody>
      </p:sp>
      <p:sp>
        <p:nvSpPr>
          <p:cNvPr id="51" name="Text Box 4"/>
          <p:cNvSpPr txBox="1">
            <a:spLocks noChangeArrowheads="1"/>
          </p:cNvSpPr>
          <p:nvPr/>
        </p:nvSpPr>
        <p:spPr bwMode="auto">
          <a:xfrm>
            <a:off x="157162" y="1062630"/>
            <a:ext cx="8991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3200" b="1" u="sng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1:</a:t>
            </a: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lưu tệp ta nhấn tổ hợp phím</a:t>
            </a:r>
            <a:r>
              <a:rPr lang="en-US" alt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308" name="TextBox 1"/>
          <p:cNvSpPr txBox="1">
            <a:spLocks noChangeArrowheads="1"/>
          </p:cNvSpPr>
          <p:nvPr/>
        </p:nvSpPr>
        <p:spPr bwMode="auto">
          <a:xfrm>
            <a:off x="395288" y="2438400"/>
            <a:ext cx="3810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Ctrl + A</a:t>
            </a:r>
            <a:endParaRPr lang="vi-VN" sz="360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09" name="TextBox 22"/>
          <p:cNvSpPr txBox="1">
            <a:spLocks noChangeArrowheads="1"/>
          </p:cNvSpPr>
          <p:nvPr/>
        </p:nvSpPr>
        <p:spPr bwMode="auto">
          <a:xfrm>
            <a:off x="381000" y="3163888"/>
            <a:ext cx="3962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6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Ctrl + </a:t>
            </a:r>
            <a:r>
              <a:rPr lang="en-US" sz="36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sz="360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10" name="TextBox 23"/>
          <p:cNvSpPr txBox="1">
            <a:spLocks noChangeArrowheads="1"/>
          </p:cNvSpPr>
          <p:nvPr/>
        </p:nvSpPr>
        <p:spPr bwMode="auto">
          <a:xfrm>
            <a:off x="4191000" y="2438400"/>
            <a:ext cx="43338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6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Ctrl + </a:t>
            </a:r>
            <a:r>
              <a:rPr lang="en-US" sz="36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vi-VN" sz="360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11" name="TextBox 24"/>
          <p:cNvSpPr txBox="1">
            <a:spLocks noChangeArrowheads="1"/>
          </p:cNvSpPr>
          <p:nvPr/>
        </p:nvSpPr>
        <p:spPr bwMode="auto">
          <a:xfrm>
            <a:off x="4265613" y="3163888"/>
            <a:ext cx="48783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6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Ctrl + </a:t>
            </a:r>
            <a:r>
              <a:rPr lang="en-US" sz="36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vi-VN" sz="360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7596231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bldLvl="0" animBg="1"/>
      <p:bldP spid="40" grpId="0" bldLvl="0" animBg="1"/>
      <p:bldP spid="41" grpId="0" bldLvl="0" animBg="1"/>
      <p:bldP spid="42" grpId="0" bldLvl="0" animBg="1"/>
      <p:bldP spid="45" grpId="0" bldLvl="0" animBg="1"/>
      <p:bldP spid="46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13" descr="bell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7965990" y="249627"/>
            <a:ext cx="64611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757613" y="5543550"/>
            <a:ext cx="1285875" cy="300038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13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2813" b="1">
              <a:solidFill>
                <a:srgbClr val="FF3300"/>
              </a:solidFill>
              <a:latin typeface=".VnTime" pitchFamily="34" charset="0"/>
              <a:cs typeface="Arial" panose="020B0604020202020204" pitchFamily="34" charset="0"/>
            </a:endParaRPr>
          </a:p>
        </p:txBody>
      </p: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2300288" y="4913313"/>
            <a:ext cx="2043112" cy="485775"/>
            <a:chOff x="142" y="1844"/>
            <a:chExt cx="4946" cy="543"/>
          </a:xfrm>
        </p:grpSpPr>
        <p:sp>
          <p:nvSpPr>
            <p:cNvPr id="55312" name="Rectangle 27"/>
            <p:cNvSpPr>
              <a:spLocks noChangeArrowheads="1"/>
            </p:cNvSpPr>
            <p:nvPr/>
          </p:nvSpPr>
          <p:spPr bwMode="auto">
            <a:xfrm>
              <a:off x="4513" y="2050"/>
              <a:ext cx="575" cy="121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vi-VN" sz="100" smtClean="0">
                <a:solidFill>
                  <a:srgbClr val="000000"/>
                </a:solidFill>
                <a:latin typeface="Franklin Gothic Book"/>
                <a:cs typeface="Arial" panose="020B0604020202020204" pitchFamily="34" charset="0"/>
              </a:endParaRPr>
            </a:p>
          </p:txBody>
        </p:sp>
        <p:sp>
          <p:nvSpPr>
            <p:cNvPr id="39960" name="AutoShape 28"/>
            <p:cNvSpPr>
              <a:spLocks noChangeArrowheads="1"/>
            </p:cNvSpPr>
            <p:nvPr/>
          </p:nvSpPr>
          <p:spPr bwMode="auto">
            <a:xfrm>
              <a:off x="142" y="1844"/>
              <a:ext cx="4758" cy="54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250" b="1">
                  <a:solidFill>
                    <a:srgbClr val="FF0000"/>
                  </a:solidFill>
                  <a:cs typeface="Arial" panose="020B0604020202020204" pitchFamily="34" charset="0"/>
                </a:rPr>
                <a:t>Đáp án: </a:t>
              </a:r>
              <a:r>
                <a:rPr lang="en-US" sz="2250" b="1" smtClean="0">
                  <a:solidFill>
                    <a:srgbClr val="FF0000"/>
                  </a:solidFill>
                  <a:cs typeface="Arial" panose="020B0604020202020204" pitchFamily="34" charset="0"/>
                </a:rPr>
                <a:t>C</a:t>
              </a:r>
              <a:endParaRPr lang="en-US" sz="2250" b="1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4108450" y="5500688"/>
            <a:ext cx="642938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4171950" y="5543550"/>
            <a:ext cx="600075" cy="300038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4170363" y="5521325"/>
            <a:ext cx="642937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4171950" y="5500688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4124325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530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024CB1-CEF3-4D04-B0CC-AA68FC39A299}" type="slidenum">
              <a:rPr lang="en-US" smtClean="0">
                <a:solidFill>
                  <a:srgbClr val="D38E27"/>
                </a:solidFill>
                <a:cs typeface="Arial" panose="020B0604020202020204" pitchFamily="34" charset="0"/>
              </a:rPr>
              <a:pPr/>
              <a:t>4</a:t>
            </a:fld>
            <a:endParaRPr lang="en-US" smtClean="0">
              <a:solidFill>
                <a:srgbClr val="D38E27"/>
              </a:solidFill>
              <a:cs typeface="Arial" panose="020B0604020202020204" pitchFamily="34" charset="0"/>
            </a:endParaRPr>
          </a:p>
        </p:txBody>
      </p:sp>
      <p:sp>
        <p:nvSpPr>
          <p:cNvPr id="51" name="Text Box 4"/>
          <p:cNvSpPr txBox="1">
            <a:spLocks noChangeArrowheads="1"/>
          </p:cNvSpPr>
          <p:nvPr/>
        </p:nvSpPr>
        <p:spPr bwMode="auto">
          <a:xfrm>
            <a:off x="157162" y="1062630"/>
            <a:ext cx="8991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3200" b="1" u="sng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2:</a:t>
            </a: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sao chép tệp ta nhấn tổ hợp phím</a:t>
            </a:r>
            <a:r>
              <a:rPr lang="en-US" alt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308" name="TextBox 1"/>
          <p:cNvSpPr txBox="1">
            <a:spLocks noChangeArrowheads="1"/>
          </p:cNvSpPr>
          <p:nvPr/>
        </p:nvSpPr>
        <p:spPr bwMode="auto">
          <a:xfrm>
            <a:off x="395288" y="2438400"/>
            <a:ext cx="3810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Ctrl + V</a:t>
            </a:r>
            <a:endParaRPr lang="vi-VN" sz="360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09" name="TextBox 22"/>
          <p:cNvSpPr txBox="1">
            <a:spLocks noChangeArrowheads="1"/>
          </p:cNvSpPr>
          <p:nvPr/>
        </p:nvSpPr>
        <p:spPr bwMode="auto">
          <a:xfrm>
            <a:off x="381000" y="3163888"/>
            <a:ext cx="3962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6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Ctrl + </a:t>
            </a:r>
            <a:r>
              <a:rPr lang="en-US" sz="36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vi-VN" sz="360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10" name="TextBox 23"/>
          <p:cNvSpPr txBox="1">
            <a:spLocks noChangeArrowheads="1"/>
          </p:cNvSpPr>
          <p:nvPr/>
        </p:nvSpPr>
        <p:spPr bwMode="auto">
          <a:xfrm>
            <a:off x="4191000" y="2438400"/>
            <a:ext cx="43338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6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Ctrl + </a:t>
            </a:r>
            <a:r>
              <a:rPr lang="en-US" sz="36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vi-VN" sz="360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11" name="TextBox 24"/>
          <p:cNvSpPr txBox="1">
            <a:spLocks noChangeArrowheads="1"/>
          </p:cNvSpPr>
          <p:nvPr/>
        </p:nvSpPr>
        <p:spPr bwMode="auto">
          <a:xfrm>
            <a:off x="4265613" y="3163888"/>
            <a:ext cx="48783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6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Ctrl + </a:t>
            </a:r>
            <a:r>
              <a:rPr lang="en-US" sz="36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vi-VN" sz="360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0578737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bldLvl="0" animBg="1"/>
      <p:bldP spid="40" grpId="0" bldLvl="0" animBg="1"/>
      <p:bldP spid="41" grpId="0" bldLvl="0" animBg="1"/>
      <p:bldP spid="42" grpId="0" bldLvl="0" animBg="1"/>
      <p:bldP spid="45" grpId="0" bldLvl="0" animBg="1"/>
      <p:bldP spid="46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13" descr="bell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7965990" y="249627"/>
            <a:ext cx="646113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757613" y="5543550"/>
            <a:ext cx="1285875" cy="300038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13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2813" b="1">
              <a:solidFill>
                <a:srgbClr val="FF3300"/>
              </a:solidFill>
              <a:latin typeface=".VnTime" pitchFamily="34" charset="0"/>
              <a:cs typeface="Arial" panose="020B0604020202020204" pitchFamily="34" charset="0"/>
            </a:endParaRPr>
          </a:p>
        </p:txBody>
      </p: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2300288" y="4913313"/>
            <a:ext cx="2043112" cy="485775"/>
            <a:chOff x="142" y="1844"/>
            <a:chExt cx="4946" cy="543"/>
          </a:xfrm>
        </p:grpSpPr>
        <p:sp>
          <p:nvSpPr>
            <p:cNvPr id="55312" name="Rectangle 27"/>
            <p:cNvSpPr>
              <a:spLocks noChangeArrowheads="1"/>
            </p:cNvSpPr>
            <p:nvPr/>
          </p:nvSpPr>
          <p:spPr bwMode="auto">
            <a:xfrm>
              <a:off x="4513" y="2050"/>
              <a:ext cx="575" cy="121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vi-VN" sz="100" smtClean="0">
                <a:solidFill>
                  <a:srgbClr val="000000"/>
                </a:solidFill>
                <a:latin typeface="Franklin Gothic Book"/>
                <a:cs typeface="Arial" panose="020B0604020202020204" pitchFamily="34" charset="0"/>
              </a:endParaRPr>
            </a:p>
          </p:txBody>
        </p:sp>
        <p:sp>
          <p:nvSpPr>
            <p:cNvPr id="39960" name="AutoShape 28"/>
            <p:cNvSpPr>
              <a:spLocks noChangeArrowheads="1"/>
            </p:cNvSpPr>
            <p:nvPr/>
          </p:nvSpPr>
          <p:spPr bwMode="auto">
            <a:xfrm>
              <a:off x="142" y="1844"/>
              <a:ext cx="4758" cy="54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250" b="1">
                  <a:solidFill>
                    <a:srgbClr val="FF0000"/>
                  </a:solidFill>
                  <a:cs typeface="Arial" panose="020B0604020202020204" pitchFamily="34" charset="0"/>
                </a:rPr>
                <a:t>Đáp án: </a:t>
              </a:r>
              <a:r>
                <a:rPr lang="en-US" sz="2250" b="1" smtClean="0">
                  <a:solidFill>
                    <a:srgbClr val="FF0000"/>
                  </a:solidFill>
                  <a:cs typeface="Arial" panose="020B0604020202020204" pitchFamily="34" charset="0"/>
                </a:rPr>
                <a:t>B</a:t>
              </a:r>
              <a:endParaRPr lang="en-US" sz="2250" b="1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4108450" y="5500688"/>
            <a:ext cx="642938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4171950" y="5543550"/>
            <a:ext cx="600075" cy="300038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4170363" y="5521325"/>
            <a:ext cx="642937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4171950" y="5500688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4124325" y="5543550"/>
            <a:ext cx="600075" cy="3429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375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530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024CB1-CEF3-4D04-B0CC-AA68FC39A299}" type="slidenum">
              <a:rPr lang="en-US" smtClean="0">
                <a:solidFill>
                  <a:srgbClr val="D38E27"/>
                </a:solidFill>
                <a:cs typeface="Arial" panose="020B0604020202020204" pitchFamily="34" charset="0"/>
              </a:rPr>
              <a:pPr/>
              <a:t>5</a:t>
            </a:fld>
            <a:endParaRPr lang="en-US" smtClean="0">
              <a:solidFill>
                <a:srgbClr val="D38E27"/>
              </a:solidFill>
              <a:cs typeface="Arial" panose="020B0604020202020204" pitchFamily="34" charset="0"/>
            </a:endParaRPr>
          </a:p>
        </p:txBody>
      </p:sp>
      <p:sp>
        <p:nvSpPr>
          <p:cNvPr id="51" name="Text Box 4"/>
          <p:cNvSpPr txBox="1">
            <a:spLocks noChangeArrowheads="1"/>
          </p:cNvSpPr>
          <p:nvPr/>
        </p:nvSpPr>
        <p:spPr bwMode="auto">
          <a:xfrm>
            <a:off x="157162" y="1062630"/>
            <a:ext cx="8991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3200" b="1" u="sng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1:</a:t>
            </a: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dán tệp ta nhấn tổ hợp phím</a:t>
            </a:r>
            <a:r>
              <a:rPr lang="en-US" alt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308" name="TextBox 1"/>
          <p:cNvSpPr txBox="1">
            <a:spLocks noChangeArrowheads="1"/>
          </p:cNvSpPr>
          <p:nvPr/>
        </p:nvSpPr>
        <p:spPr bwMode="auto">
          <a:xfrm>
            <a:off x="395288" y="2438400"/>
            <a:ext cx="3810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Ctrl + A</a:t>
            </a:r>
            <a:endParaRPr lang="vi-VN" sz="360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09" name="TextBox 22"/>
          <p:cNvSpPr txBox="1">
            <a:spLocks noChangeArrowheads="1"/>
          </p:cNvSpPr>
          <p:nvPr/>
        </p:nvSpPr>
        <p:spPr bwMode="auto">
          <a:xfrm>
            <a:off x="381000" y="3163888"/>
            <a:ext cx="3962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6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Ctrl + </a:t>
            </a:r>
            <a:r>
              <a:rPr lang="en-US" sz="36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vi-VN" sz="360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10" name="TextBox 23"/>
          <p:cNvSpPr txBox="1">
            <a:spLocks noChangeArrowheads="1"/>
          </p:cNvSpPr>
          <p:nvPr/>
        </p:nvSpPr>
        <p:spPr bwMode="auto">
          <a:xfrm>
            <a:off x="4191000" y="2438400"/>
            <a:ext cx="43338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6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Ctrl + </a:t>
            </a:r>
            <a:r>
              <a:rPr lang="en-US" sz="36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vi-VN" sz="360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11" name="TextBox 24"/>
          <p:cNvSpPr txBox="1">
            <a:spLocks noChangeArrowheads="1"/>
          </p:cNvSpPr>
          <p:nvPr/>
        </p:nvSpPr>
        <p:spPr bwMode="auto">
          <a:xfrm>
            <a:off x="4265613" y="3163888"/>
            <a:ext cx="48783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6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Ctrl + </a:t>
            </a:r>
            <a:r>
              <a:rPr lang="en-US" sz="36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vi-VN" sz="360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7657119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bldLvl="0" animBg="1"/>
      <p:bldP spid="40" grpId="0" bldLvl="0" animBg="1"/>
      <p:bldP spid="41" grpId="0" bldLvl="0" animBg="1"/>
      <p:bldP spid="42" grpId="0" bldLvl="0" animBg="1"/>
      <p:bldP spid="45" grpId="0" bldLvl="0" animBg="1"/>
      <p:bldP spid="46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46274" y="1485202"/>
            <a:ext cx="9144000" cy="17526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Friday, 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October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b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spc="50" dirty="0" err="1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spc="50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8: CÁC THAO TÁC VỚI TỆP (</a:t>
            </a:r>
            <a:r>
              <a:rPr lang="en-US" sz="3600" b="1" spc="50" dirty="0" err="1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spc="50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2)</a:t>
            </a:r>
            <a:endParaRPr lang="en-US" sz="3600" b="1" spc="50" dirty="0">
              <a:ln w="11430"/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1"/>
            <a:ext cx="6934200" cy="685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cuu" pitchFamily="2" charset="0"/>
              <a:ea typeface="+mj-ea"/>
              <a:cs typeface="Times New Roman" pitchFamily="18" charset="0"/>
            </a:endParaRPr>
          </a:p>
        </p:txBody>
      </p:sp>
      <p:pic>
        <p:nvPicPr>
          <p:cNvPr id="2050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648200"/>
            <a:ext cx="2049228" cy="1905001"/>
          </a:xfrm>
          <a:prstGeom prst="rect">
            <a:avLst/>
          </a:prstGeom>
          <a:noFill/>
        </p:spPr>
      </p:pic>
      <p:pic>
        <p:nvPicPr>
          <p:cNvPr id="2061" name="Picture 13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01159" y="1"/>
            <a:ext cx="1442839" cy="1219199"/>
          </a:xfrm>
          <a:prstGeom prst="rect">
            <a:avLst/>
          </a:prstGeom>
          <a:noFill/>
        </p:spPr>
      </p:pic>
      <p:pic>
        <p:nvPicPr>
          <p:cNvPr id="8" name="Picture 7" descr="Capturrrr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664037" y="3581400"/>
            <a:ext cx="1445172" cy="1676400"/>
          </a:xfrm>
          <a:prstGeom prst="rect">
            <a:avLst/>
          </a:prstGeom>
        </p:spPr>
      </p:pic>
      <p:pic>
        <p:nvPicPr>
          <p:cNvPr id="10" name="Picture 9" descr="Capturff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924300" y="3580001"/>
            <a:ext cx="1524000" cy="1677799"/>
          </a:xfrm>
          <a:prstGeom prst="rect">
            <a:avLst/>
          </a:prstGeom>
        </p:spPr>
      </p:pic>
      <p:pic>
        <p:nvPicPr>
          <p:cNvPr id="11" name="Picture 10" descr="Capture1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287203" y="3657600"/>
            <a:ext cx="1592580" cy="167640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838200"/>
            <a:ext cx="8458200" cy="685800"/>
          </a:xfrm>
        </p:spPr>
        <p:txBody>
          <a:bodyPr>
            <a:normAutofit/>
          </a:bodyPr>
          <a:lstStyle/>
          <a:p>
            <a:pPr algn="l"/>
            <a:r>
              <a:rPr lang="en-US" sz="3200" u="sng" smtClean="0">
                <a:solidFill>
                  <a:srgbClr val="FF0000"/>
                </a:solidFill>
              </a:rPr>
              <a:t>B, HOẠT ĐỘNG THỰC HÀNH</a:t>
            </a:r>
            <a:endParaRPr lang="en-US" sz="3200" u="sng">
              <a:solidFill>
                <a:srgbClr val="FF0000"/>
              </a:solidFill>
            </a:endParaRPr>
          </a:p>
        </p:txBody>
      </p:sp>
      <p:pic>
        <p:nvPicPr>
          <p:cNvPr id="1028" name="Picture 4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91337" y="1"/>
            <a:ext cx="1352663" cy="1143000"/>
          </a:xfrm>
          <a:prstGeom prst="rect">
            <a:avLst/>
          </a:prstGeom>
          <a:noFill/>
        </p:spPr>
      </p:pic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2362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smtClean="0">
                <a:solidFill>
                  <a:srgbClr val="0070C0"/>
                </a:solidFill>
              </a:rPr>
              <a:t>Mở thư </a:t>
            </a:r>
            <a:r>
              <a:rPr lang="en-US" sz="2800" err="1" smtClean="0">
                <a:solidFill>
                  <a:srgbClr val="0070C0"/>
                </a:solidFill>
              </a:rPr>
              <a:t>mục</a:t>
            </a:r>
            <a:r>
              <a:rPr lang="en-US" sz="2800" smtClean="0">
                <a:solidFill>
                  <a:srgbClr val="0070C0"/>
                </a:solidFill>
              </a:rPr>
              <a:t> HOCTAP, </a:t>
            </a:r>
            <a:r>
              <a:rPr lang="en-US" sz="2800" dirty="0" err="1" smtClean="0">
                <a:solidFill>
                  <a:srgbClr val="0070C0"/>
                </a:solidFill>
              </a:rPr>
              <a:t>tạo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thư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err="1" smtClean="0">
                <a:solidFill>
                  <a:srgbClr val="0070C0"/>
                </a:solidFill>
              </a:rPr>
              <a:t>mục</a:t>
            </a:r>
            <a:r>
              <a:rPr lang="en-US" sz="2800" smtClean="0">
                <a:solidFill>
                  <a:srgbClr val="0070C0"/>
                </a:solidFill>
              </a:rPr>
              <a:t> mang tên em với các thư mục con: SOANTHAO, TRINHCHIEU, VE.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smtClean="0">
                <a:solidFill>
                  <a:srgbClr val="0070C0"/>
                </a:solidFill>
              </a:rPr>
              <a:t>Sao chép các tệp trong thư mục HOCTAP vào các thư mục con theo gợi ý: </a:t>
            </a:r>
            <a:endParaRPr lang="en-US" sz="2800" dirty="0">
              <a:solidFill>
                <a:srgbClr val="0070C0"/>
              </a:solidFill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228600" y="3962400"/>
          <a:ext cx="8915400" cy="27051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28850"/>
                <a:gridCol w="2228850"/>
                <a:gridCol w="2228850"/>
                <a:gridCol w="2228850"/>
              </a:tblGrid>
              <a:tr h="1828800">
                <a:tc>
                  <a:txBody>
                    <a:bodyPr/>
                    <a:lstStyle/>
                    <a:p>
                      <a:r>
                        <a:rPr lang="en-US" sz="3200" smtClean="0"/>
                        <a:t>Biểu</a:t>
                      </a:r>
                      <a:r>
                        <a:rPr lang="en-US" sz="3200" baseline="0" smtClean="0"/>
                        <a:t> tượng tệp</a:t>
                      </a:r>
                      <a:endParaRPr lang="en-US" sz="3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6300">
                <a:tc>
                  <a:txBody>
                    <a:bodyPr/>
                    <a:lstStyle/>
                    <a:p>
                      <a:r>
                        <a:rPr lang="en-US" sz="2800" smtClean="0"/>
                        <a:t>Vào</a:t>
                      </a:r>
                      <a:r>
                        <a:rPr lang="en-US" sz="2800" baseline="0" smtClean="0"/>
                        <a:t> thư mục</a:t>
                      </a:r>
                      <a:endParaRPr lang="en-U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SOANTHAO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VE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TRINHCHIEU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8" name="Picture 17" descr="Capturrrre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2743200" y="4038600"/>
            <a:ext cx="1445172" cy="1676400"/>
          </a:xfrm>
          <a:prstGeom prst="rect">
            <a:avLst/>
          </a:prstGeom>
        </p:spPr>
      </p:pic>
      <p:pic>
        <p:nvPicPr>
          <p:cNvPr id="19" name="Picture 18" descr="Capturff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39000" y="4038600"/>
            <a:ext cx="1524000" cy="1677799"/>
          </a:xfrm>
          <a:prstGeom prst="rect">
            <a:avLst/>
          </a:prstGeom>
        </p:spPr>
      </p:pic>
      <p:pic>
        <p:nvPicPr>
          <p:cNvPr id="20" name="Picture 19" descr="Capture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05400" y="4038600"/>
            <a:ext cx="1592580" cy="167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pic>
        <p:nvPicPr>
          <p:cNvPr id="1028" name="Picture 4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91337" y="1"/>
            <a:ext cx="1352663" cy="1143000"/>
          </a:xfrm>
          <a:prstGeom prst="rect">
            <a:avLst/>
          </a:prstGeom>
          <a:noFill/>
        </p:spPr>
      </p:pic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304800" y="1752600"/>
            <a:ext cx="8839200" cy="16764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800" smtClean="0">
                <a:solidFill>
                  <a:srgbClr val="0070C0"/>
                </a:solidFill>
              </a:rPr>
              <a:t>3.   Đổi tên các tệp trong các thư mục: SOANTHAO, VE, TRINHCHIEU theo tên do em tự đặt.</a:t>
            </a:r>
          </a:p>
        </p:txBody>
      </p:sp>
      <p:pic>
        <p:nvPicPr>
          <p:cNvPr id="13" name="Picture 12" descr="Capturrrre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1066800" y="2819400"/>
            <a:ext cx="1445172" cy="1676400"/>
          </a:xfrm>
          <a:prstGeom prst="rect">
            <a:avLst/>
          </a:prstGeom>
        </p:spPr>
      </p:pic>
      <p:pic>
        <p:nvPicPr>
          <p:cNvPr id="15" name="Picture 14" descr="Capturff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15000" y="2819400"/>
            <a:ext cx="1524000" cy="1677799"/>
          </a:xfrm>
          <a:prstGeom prst="rect">
            <a:avLst/>
          </a:prstGeom>
        </p:spPr>
      </p:pic>
      <p:pic>
        <p:nvPicPr>
          <p:cNvPr id="16" name="Picture 15" descr="Capture1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352800" y="2895600"/>
            <a:ext cx="1592580" cy="16764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5725" y="1123951"/>
            <a:ext cx="9058275" cy="685800"/>
          </a:xfrm>
        </p:spPr>
        <p:txBody>
          <a:bodyPr>
            <a:noAutofit/>
          </a:bodyPr>
          <a:lstStyle/>
          <a:p>
            <a:pPr algn="l"/>
            <a:r>
              <a:rPr lang="en-US" sz="3600" u="sng" smtClean="0">
                <a:solidFill>
                  <a:srgbClr val="FF0000"/>
                </a:solidFill>
              </a:rPr>
              <a:t>C. HOẠT ĐỘNG ỨNG DỤNG, MỞ RỘNG</a:t>
            </a:r>
            <a:endParaRPr lang="en-US" sz="3600" u="sng">
              <a:solidFill>
                <a:srgbClr val="FF0000"/>
              </a:solidFill>
            </a:endParaRPr>
          </a:p>
        </p:txBody>
      </p:sp>
      <p:pic>
        <p:nvPicPr>
          <p:cNvPr id="1028" name="Picture 4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91337" y="1"/>
            <a:ext cx="1352663" cy="1143000"/>
          </a:xfrm>
          <a:prstGeom prst="rect">
            <a:avLst/>
          </a:prstGeom>
          <a:noFill/>
        </p:spPr>
      </p:pic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85725" y="1981200"/>
            <a:ext cx="9067800" cy="33528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800" dirty="0" err="1" smtClean="0">
                <a:solidFill>
                  <a:srgbClr val="0070C0"/>
                </a:solidFill>
              </a:rPr>
              <a:t>Tạo</a:t>
            </a:r>
            <a:r>
              <a:rPr lang="en-US" sz="2800" dirty="0" smtClean="0">
                <a:solidFill>
                  <a:srgbClr val="0070C0"/>
                </a:solidFill>
              </a:rPr>
              <a:t> 2 </a:t>
            </a:r>
            <a:r>
              <a:rPr lang="en-US" sz="2800" dirty="0" err="1" smtClean="0">
                <a:solidFill>
                  <a:srgbClr val="0070C0"/>
                </a:solidFill>
              </a:rPr>
              <a:t>tệp</a:t>
            </a:r>
            <a:r>
              <a:rPr lang="en-US" sz="2800" dirty="0" smtClean="0">
                <a:solidFill>
                  <a:srgbClr val="0070C0"/>
                </a:solidFill>
              </a:rPr>
              <a:t> bai1.docx </a:t>
            </a:r>
            <a:r>
              <a:rPr lang="en-US" sz="2800" dirty="0" err="1" smtClean="0">
                <a:solidFill>
                  <a:srgbClr val="0070C0"/>
                </a:solidFill>
              </a:rPr>
              <a:t>và</a:t>
            </a:r>
            <a:r>
              <a:rPr lang="en-US" sz="2800" dirty="0" smtClean="0">
                <a:solidFill>
                  <a:srgbClr val="0070C0"/>
                </a:solidFill>
              </a:rPr>
              <a:t> bai2.docx </a:t>
            </a:r>
            <a:r>
              <a:rPr lang="en-US" sz="2800" dirty="0" err="1" smtClean="0">
                <a:solidFill>
                  <a:srgbClr val="0070C0"/>
                </a:solidFill>
              </a:rPr>
              <a:t>trong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thư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mục</a:t>
            </a:r>
            <a:r>
              <a:rPr lang="en-US" sz="2800" dirty="0" smtClean="0">
                <a:solidFill>
                  <a:srgbClr val="0070C0"/>
                </a:solidFill>
              </a:rPr>
              <a:t> SOANTHAO</a:t>
            </a:r>
          </a:p>
          <a:p>
            <a:pPr marL="514350" indent="-514350">
              <a:buAutoNum type="arabicPeriod"/>
            </a:pPr>
            <a:r>
              <a:rPr lang="en-US" sz="2800" dirty="0" err="1" smtClean="0">
                <a:solidFill>
                  <a:srgbClr val="0070C0"/>
                </a:solidFill>
              </a:rPr>
              <a:t>Đổi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tên</a:t>
            </a:r>
            <a:r>
              <a:rPr lang="en-US" sz="2800" dirty="0" smtClean="0">
                <a:solidFill>
                  <a:srgbClr val="0070C0"/>
                </a:solidFill>
              </a:rPr>
              <a:t> bai1.docx </a:t>
            </a:r>
            <a:r>
              <a:rPr lang="en-US" sz="2800" dirty="0" err="1" smtClean="0">
                <a:solidFill>
                  <a:srgbClr val="0070C0"/>
                </a:solidFill>
              </a:rPr>
              <a:t>thành</a:t>
            </a:r>
            <a:r>
              <a:rPr lang="en-US" sz="2800" dirty="0" smtClean="0">
                <a:solidFill>
                  <a:srgbClr val="0070C0"/>
                </a:solidFill>
              </a:rPr>
              <a:t> bai2.docx </a:t>
            </a:r>
            <a:r>
              <a:rPr lang="en-US" sz="2800" dirty="0" err="1" smtClean="0">
                <a:solidFill>
                  <a:srgbClr val="0070C0"/>
                </a:solidFill>
              </a:rPr>
              <a:t>rồi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rút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ra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nhận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xét</a:t>
            </a:r>
            <a:endParaRPr lang="en-US" sz="2800" dirty="0" smtClean="0">
              <a:solidFill>
                <a:srgbClr val="0070C0"/>
              </a:solidFill>
            </a:endParaRPr>
          </a:p>
          <a:p>
            <a:pPr marL="514350" indent="-514350"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=&gt; </a:t>
            </a:r>
            <a:r>
              <a:rPr lang="en-US" sz="2800" dirty="0" err="1" smtClean="0">
                <a:solidFill>
                  <a:srgbClr val="0070C0"/>
                </a:solidFill>
              </a:rPr>
              <a:t>Tên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tệp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có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thể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đặt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giống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nhau</a:t>
            </a:r>
            <a:r>
              <a:rPr lang="en-US" sz="2800" dirty="0" smtClean="0">
                <a:solidFill>
                  <a:srgbClr val="0070C0"/>
                </a:solidFill>
              </a:rPr>
              <a:t>, </a:t>
            </a:r>
            <a:r>
              <a:rPr lang="en-US" sz="2800" dirty="0" err="1" smtClean="0">
                <a:solidFill>
                  <a:srgbClr val="0070C0"/>
                </a:solidFill>
              </a:rPr>
              <a:t>khi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đó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máy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tính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tự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động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đánh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số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cho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các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tệp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cùng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tên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trong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thư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mục</a:t>
            </a:r>
            <a:endParaRPr lang="en-US" sz="2800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/>
    </p:bld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1172</TotalTime>
  <Words>385</Words>
  <Application>Microsoft Office PowerPoint</Application>
  <PresentationFormat>On-screen Show (4:3)</PresentationFormat>
  <Paragraphs>66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3_Trek</vt:lpstr>
      <vt:lpstr>Slide 1</vt:lpstr>
      <vt:lpstr>KHỞI ĐỘNG ĐẦU GIỜ TRÒ CHƠI: “AI NHANH AI ĐÚNG”</vt:lpstr>
      <vt:lpstr>Slide 3</vt:lpstr>
      <vt:lpstr>Slide 4</vt:lpstr>
      <vt:lpstr>Slide 5</vt:lpstr>
      <vt:lpstr>Friday, October 2nd 2020 Tin học Tiết 8: CÁC THAO TÁC VỚI TỆP (tiết 2)</vt:lpstr>
      <vt:lpstr>B, HOẠT ĐỘNG THỰC HÀNH</vt:lpstr>
      <vt:lpstr>Slide 8</vt:lpstr>
      <vt:lpstr>C. HOẠT ĐỘNG ỨNG DỤNG, MỞ RỘNG</vt:lpstr>
      <vt:lpstr>Slide 10</vt:lpstr>
      <vt:lpstr>Ghi nhớ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3: THƯ ĐIỆN TỬ</dc:title>
  <dc:creator>User</dc:creator>
  <cp:lastModifiedBy>admin</cp:lastModifiedBy>
  <cp:revision>121</cp:revision>
  <dcterms:created xsi:type="dcterms:W3CDTF">2017-09-12T01:40:07Z</dcterms:created>
  <dcterms:modified xsi:type="dcterms:W3CDTF">2022-10-11T14:40:31Z</dcterms:modified>
</cp:coreProperties>
</file>